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323" r:id="rId5"/>
    <p:sldId id="293" r:id="rId6"/>
    <p:sldId id="277" r:id="rId7"/>
    <p:sldId id="291" r:id="rId8"/>
    <p:sldId id="290" r:id="rId9"/>
    <p:sldId id="292" r:id="rId10"/>
    <p:sldId id="298" r:id="rId11"/>
    <p:sldId id="294" r:id="rId12"/>
    <p:sldId id="295" r:id="rId13"/>
    <p:sldId id="299" r:id="rId14"/>
    <p:sldId id="296" r:id="rId15"/>
    <p:sldId id="297" r:id="rId16"/>
    <p:sldId id="300" r:id="rId17"/>
    <p:sldId id="301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02" r:id="rId26"/>
    <p:sldId id="310" r:id="rId27"/>
    <p:sldId id="316" r:id="rId28"/>
    <p:sldId id="311" r:id="rId29"/>
    <p:sldId id="317" r:id="rId30"/>
    <p:sldId id="313" r:id="rId31"/>
    <p:sldId id="314" r:id="rId32"/>
    <p:sldId id="320" r:id="rId33"/>
    <p:sldId id="322" r:id="rId34"/>
    <p:sldId id="312" r:id="rId35"/>
    <p:sldId id="321" r:id="rId36"/>
    <p:sldId id="324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CB"/>
    <a:srgbClr val="818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882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3211C-180C-061D-DFD5-883FE0BC8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07BF99-9AE2-FB35-662F-11C0C1E63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29922-B7F6-875E-2B24-E7169404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2C9CE-07BD-2E4F-606E-394D8CF9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192C6-28FD-204C-3727-81DDCB33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71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1FD9E-5D4B-4784-D47D-6E491BAF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2B7CC9-2C5C-43FE-B733-B13B9E629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6D53BD-82EC-CA84-9AC1-63346594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03A77-4174-D0C9-680B-526FC75D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840008-44A6-6D36-B839-E60243A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5EF988D-3EF2-72B2-B24F-D84ABD401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EECC1-E427-EDC3-56A3-C6E0BBD70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2B725-4C3B-4BE1-C497-98A682DB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0417A2-C6E8-EF25-61DD-0CA5B538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D26D1-3B5C-A3ED-73DB-AED13E5C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18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47192-EDEC-5C19-B2E0-04F86C9E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60F41-B574-359F-AE89-8805C3F2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849D3-24C4-FC75-107C-131098CA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7EC56-008A-9E54-4B62-990DE124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162AC-D570-72ED-86B8-77EC5CE3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7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0616-3DB5-4549-BBC5-28844D8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DE1F7D-377E-88DC-9B69-21C7F25B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BADD4-9B33-E5B8-AF4F-D4271665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4FEFD-168B-13BA-59EE-83EABB39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F89DC-B479-9698-0175-3ED58C4A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11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5DC10-3E50-07AD-9809-A0D2123C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C5796-9291-B214-D206-48686DF7A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0D22E0-BBAF-0FD6-0FD9-DF5DB2EE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97D3BE-ABB7-3917-6820-AE5006EB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E0EBE7-9B8E-590C-7D96-DB030D8F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534191-0216-8A72-13EF-F1FC59D3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84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5C328-AB64-A50F-DE6E-0F343FDB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BA0BDD-6946-B766-E946-DB625A1D6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5599AF-56A3-27FA-970E-47BD13A27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CA8D2B-18EB-6C1C-FAB4-141EC8011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7C6043-00B9-96AB-57C6-106F6B5C6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DE84FC-2F38-A2BB-B325-4C97C149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9A0A33-20E9-37D0-8BB0-0387B4A5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70CECF-1D60-72E9-7CAD-812395E6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1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FFD6C-D777-38F8-1530-C1383B87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0A3258-5C93-E218-98C1-B253B599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A96299-A3A9-33C6-2A49-BB6BBA36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73B161-F0BC-EF5C-4DB5-5BA37C56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8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BEDFC5-8ABC-33B8-353E-80A2E3EB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BAAA1C-5EEE-66F0-73CF-B35899A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625058-1546-5FA1-8582-7497DB7D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72D1B-2BBD-9DB0-F64D-60D817D4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F7DC52-913D-2196-D556-8D3C3969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CEC704-79A4-87DD-9EE2-63E8E28B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622CA-B079-D074-EBAF-538970AF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D3A51A-76A8-C571-D516-16CB7472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094755-5491-E83B-E9D7-999AA825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38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26507-AEEA-99A3-EAE9-64F1E65C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895457-9A83-DA31-6DA3-7BCF6B015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70E96C-F806-E044-CB2F-654D32DD0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CAB120-C3F3-F20C-8CAF-0C4B91EC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E264BC-C1A1-A10A-6EE9-11E99E75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C5DC3E-DA9E-15E3-9294-27AD3D5E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1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796AC9-17BA-5B9F-D07D-18073523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2F8F7D-BD24-AE15-D275-5E8427BB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A9450-B120-80B7-E922-61AC15372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4CCAC-F9FA-429D-B352-AA4D6E43027F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7252E-C1EA-F2F3-678F-78A0DBE2C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01382-6147-C3D9-697D-6DE9D1B1B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9C731-15CF-4D89-AAB4-22DAADB60E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0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en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roEkel/AI-Spielplatz/tree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roEkel/AI-Spielplat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eshare.com/wiki/WM8960_Audio_H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hyperlink" Target="https://larsimmisch.github.io/pyalsaaudio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pberrypi/libcamer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hyperlink" Target="https://docs.opencv.org/4.x/d6/d00/tutorial_py_roo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roEkel/AI-Spielplatz/blob/main/Tutorials/Basics/Python_Basics_Tutorial.ipynb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IvaroEkel/AI-Spielplatz/blob/main/Tutorials/Basics/Git_Basics_Tutorial.ipyn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varoEkel/AI-Spielplatz/blob/main/Tutorials/Basics/RaspberryPi5_GPIO_Tutorial.ipynb" TargetMode="External"/><Relationship Id="rId5" Type="http://schemas.openxmlformats.org/officeDocument/2006/relationships/hyperlink" Target="https://github.com/IvaroEkel/AI-Spielplatz/blob/main/Tutorials/Basics/Introduction_to_Jupyter_and_Colab.ipynb" TargetMode="External"/><Relationship Id="rId4" Type="http://schemas.openxmlformats.org/officeDocument/2006/relationships/hyperlink" Target="https://github.com/IvaroEkel/AI-Spielplatz/blob/main/Tutorials/Basics/Understanding_APIs_using_OpenAIs_GPT4oMini_Tutorial.ipyn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oud.scadsai.uni-leipzig.de/index.php/s/8TWEMX32Kgfrrw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t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t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mst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726E3FFF-720C-BC8F-E611-3CB6146AE1C4}"/>
              </a:ext>
            </a:extLst>
          </p:cNvPr>
          <p:cNvSpPr/>
          <p:nvPr/>
        </p:nvSpPr>
        <p:spPr>
          <a:xfrm>
            <a:off x="8199913" y="3581400"/>
            <a:ext cx="1320800" cy="1358900"/>
          </a:xfrm>
          <a:prstGeom prst="roundRect">
            <a:avLst>
              <a:gd name="adj" fmla="val 30100"/>
            </a:avLst>
          </a:prstGeom>
          <a:effectLst>
            <a:outerShdw blurRad="76200" dist="508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127000" dist="88900" dir="10800000" sx="106000" sy="106000" algn="r" rotWithShape="0">
                  <a:prstClr val="black">
                    <a:alpha val="70000"/>
                  </a:prstClr>
                </a:outerShdw>
              </a:effectLst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65F1E67-7A86-DE37-28E9-9CB0C13E592B}"/>
              </a:ext>
            </a:extLst>
          </p:cNvPr>
          <p:cNvSpPr/>
          <p:nvPr/>
        </p:nvSpPr>
        <p:spPr>
          <a:xfrm>
            <a:off x="5657437" y="2086483"/>
            <a:ext cx="1581563" cy="1604948"/>
          </a:xfrm>
          <a:prstGeom prst="ellipse">
            <a:avLst/>
          </a:prstGeom>
          <a:effectLst>
            <a:outerShdw blurRad="76200" dist="38100" dir="10800000" sx="101000" sy="101000" algn="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1ECD9B-0FE5-DB9E-2A78-90335B9B658D}"/>
              </a:ext>
            </a:extLst>
          </p:cNvPr>
          <p:cNvSpPr txBox="1"/>
          <p:nvPr/>
        </p:nvSpPr>
        <p:spPr>
          <a:xfrm>
            <a:off x="550373" y="2844225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Hands On Session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12525E-F8FD-A85E-AC2F-6E6C32D4C600}"/>
              </a:ext>
            </a:extLst>
          </p:cNvPr>
          <p:cNvSpPr txBox="1"/>
          <p:nvPr/>
        </p:nvSpPr>
        <p:spPr>
          <a:xfrm>
            <a:off x="550373" y="3278312"/>
            <a:ext cx="1975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AI-Spielplatz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6th of May 2025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5DA895-D372-0968-D0AF-475E3E68BE9D}"/>
              </a:ext>
            </a:extLst>
          </p:cNvPr>
          <p:cNvSpPr txBox="1"/>
          <p:nvPr/>
        </p:nvSpPr>
        <p:spPr>
          <a:xfrm>
            <a:off x="9408919" y="846137"/>
            <a:ext cx="2235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1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3762E03-342B-8113-E26B-06F32328356F}"/>
              </a:ext>
            </a:extLst>
          </p:cNvPr>
          <p:cNvGrpSpPr>
            <a:grpSpLocks noChangeAspect="1"/>
          </p:cNvGrpSpPr>
          <p:nvPr/>
        </p:nvGrpSpPr>
        <p:grpSpPr>
          <a:xfrm>
            <a:off x="9253728" y="23151"/>
            <a:ext cx="2973892" cy="1648369"/>
            <a:chOff x="11635361" y="71576"/>
            <a:chExt cx="487890" cy="270429"/>
          </a:xfrm>
        </p:grpSpPr>
        <p:pic>
          <p:nvPicPr>
            <p:cNvPr id="20" name="Grafik 17">
              <a:extLst>
                <a:ext uri="{FF2B5EF4-FFF2-40B4-BE49-F238E27FC236}">
                  <a16:creationId xmlns:a16="http://schemas.microsoft.com/office/drawing/2014/main" id="{B6B18075-7517-AD08-8096-C3D81A4FA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5E19089-9FFA-C697-7D33-B046AA99F207}"/>
                </a:ext>
              </a:extLst>
            </p:cNvPr>
            <p:cNvSpPr txBox="1"/>
            <p:nvPr/>
          </p:nvSpPr>
          <p:spPr>
            <a:xfrm>
              <a:off x="11635361" y="235969"/>
              <a:ext cx="487890" cy="106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4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</a:t>
              </a:r>
              <a:r>
                <a:rPr lang="de-DE" sz="36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 LAB</a:t>
              </a: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0E2160F1-9038-178C-57F9-8980C7ABD6CE}"/>
              </a:ext>
            </a:extLst>
          </p:cNvPr>
          <p:cNvSpPr txBox="1"/>
          <p:nvPr/>
        </p:nvSpPr>
        <p:spPr>
          <a:xfrm>
            <a:off x="5213350" y="1877442"/>
            <a:ext cx="212692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100" dirty="0"/>
              <a:t>🤗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F065AA5-3E17-7601-3573-D28615B41663}"/>
              </a:ext>
            </a:extLst>
          </p:cNvPr>
          <p:cNvSpPr txBox="1"/>
          <p:nvPr/>
        </p:nvSpPr>
        <p:spPr>
          <a:xfrm>
            <a:off x="7657749" y="3136612"/>
            <a:ext cx="61658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3000" dirty="0"/>
              <a:t>🤖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406C74-7624-BCDC-462B-82981B7EF803}"/>
              </a:ext>
            </a:extLst>
          </p:cNvPr>
          <p:cNvSpPr txBox="1"/>
          <p:nvPr/>
        </p:nvSpPr>
        <p:spPr>
          <a:xfrm>
            <a:off x="6922" y="6628901"/>
            <a:ext cx="121219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Segoe UI" panose="020B0502040204020203" pitchFamily="34" charset="0"/>
              </a:rPr>
              <a:t>These slides can be reused under the terms of the </a:t>
            </a:r>
            <a:r>
              <a:rPr lang="en-US" sz="1000" dirty="0">
                <a:effectLst/>
                <a:latin typeface="Segoe UI" panose="020B0502040204020203" pitchFamily="34" charset="0"/>
                <a:hlinkClick r:id="rId3"/>
              </a:rPr>
              <a:t>CC-BY 4.0</a:t>
            </a:r>
            <a:r>
              <a:rPr lang="en-US" sz="1000" dirty="0">
                <a:effectLst/>
                <a:latin typeface="Segoe UI" panose="020B0502040204020203" pitchFamily="34" charset="0"/>
              </a:rPr>
              <a:t> license.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F88A79-4C24-924E-E731-069FFF04B21E}"/>
              </a:ext>
            </a:extLst>
          </p:cNvPr>
          <p:cNvSpPr txBox="1"/>
          <p:nvPr/>
        </p:nvSpPr>
        <p:spPr>
          <a:xfrm>
            <a:off x="614381" y="4175318"/>
            <a:ext cx="239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Oliver Welz (ScaDS.AI)</a:t>
            </a:r>
          </a:p>
        </p:txBody>
      </p:sp>
    </p:spTree>
    <p:extLst>
      <p:ext uri="{BB962C8B-B14F-4D97-AF65-F5344CB8AC3E}">
        <p14:creationId xmlns:p14="http://schemas.microsoft.com/office/powerpoint/2010/main" val="365883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7E4BC-2D55-1A0C-76A0-E5BF299CC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748F64B-3E0B-436A-53D1-AEFB29C6F1A5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4C2E80D6-0A2A-DC76-DAAF-DFFD17E1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BC3B018-6EF8-0FF3-D944-F2D0FC1E9963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A121FDC1-4D5E-F148-8EAC-505AD7FFB68D}"/>
              </a:ext>
            </a:extLst>
          </p:cNvPr>
          <p:cNvSpPr txBox="1"/>
          <p:nvPr/>
        </p:nvSpPr>
        <p:spPr>
          <a:xfrm>
            <a:off x="4396701" y="2844225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Short Demo </a:t>
            </a:r>
            <a:r>
              <a:rPr lang="de-DE" sz="3200" dirty="0"/>
              <a:t>📺</a:t>
            </a:r>
            <a:endParaRPr lang="de-DE" sz="32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169C3F0-874F-BF4A-DED3-8BC3835CA24E}"/>
              </a:ext>
            </a:extLst>
          </p:cNvPr>
          <p:cNvSpPr txBox="1"/>
          <p:nvPr/>
        </p:nvSpPr>
        <p:spPr>
          <a:xfrm>
            <a:off x="4396701" y="3305744"/>
            <a:ext cx="3176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…repeating is learning </a:t>
            </a:r>
            <a:r>
              <a:rPr lang="de-DE" sz="2000" dirty="0"/>
              <a:t>🧠</a:t>
            </a:r>
            <a:endParaRPr lang="de-DE" sz="20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09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31AEA-CC1D-B597-D0C9-BFCE6C84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C318B31-0F31-F44B-FEC6-D2F0941B3434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E0AFDF7B-6050-024A-7914-7A74EAA65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CAF2286-BCE7-D5C0-ED6F-37B16AC6296E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09D8B70C-1699-752F-0A7E-A5B06D0345E7}"/>
              </a:ext>
            </a:extLst>
          </p:cNvPr>
          <p:cNvSpPr txBox="1"/>
          <p:nvPr/>
        </p:nvSpPr>
        <p:spPr>
          <a:xfrm>
            <a:off x="550373" y="2844225"/>
            <a:ext cx="1544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Jupyter</a:t>
            </a:r>
            <a:endParaRPr lang="de-DE" sz="32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75B977-ED18-CB08-2F1A-6B5F924B3C14}"/>
              </a:ext>
            </a:extLst>
          </p:cNvPr>
          <p:cNvSpPr txBox="1"/>
          <p:nvPr/>
        </p:nvSpPr>
        <p:spPr>
          <a:xfrm>
            <a:off x="550373" y="3278312"/>
            <a:ext cx="1636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Why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Jupyter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Pro / Contra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2580C37-B143-0AA9-60A9-C730AD875C4E}"/>
              </a:ext>
            </a:extLst>
          </p:cNvPr>
          <p:cNvGrpSpPr/>
          <p:nvPr/>
        </p:nvGrpSpPr>
        <p:grpSpPr>
          <a:xfrm>
            <a:off x="2765434" y="1185431"/>
            <a:ext cx="9100664" cy="4801314"/>
            <a:chOff x="2707085" y="843677"/>
            <a:chExt cx="9180115" cy="480131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B1A6D82A-AA40-5C28-B09C-5E7C1E34C354}"/>
                </a:ext>
              </a:extLst>
            </p:cNvPr>
            <p:cNvSpPr/>
            <p:nvPr/>
          </p:nvSpPr>
          <p:spPr>
            <a:xfrm>
              <a:off x="2707085" y="843677"/>
              <a:ext cx="9180115" cy="4801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8DADB03-C013-BFCB-EB43-FCC67F84FFED}"/>
                </a:ext>
              </a:extLst>
            </p:cNvPr>
            <p:cNvSpPr txBox="1"/>
            <p:nvPr/>
          </p:nvSpPr>
          <p:spPr>
            <a:xfrm>
              <a:off x="2707086" y="843677"/>
              <a:ext cx="9180114" cy="4801314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de-DE" dirty="0"/>
                <a:t>🔗 </a:t>
              </a:r>
              <a:r>
                <a:rPr lang="de-DE" b="1" dirty="0">
                  <a:hlinkClick r:id="rId3"/>
                </a:rPr>
                <a:t>jupyter.org</a:t>
              </a:r>
              <a:endParaRPr lang="de-DE" b="1" dirty="0"/>
            </a:p>
            <a:p>
              <a:pPr>
                <a:buNone/>
              </a:pPr>
              <a:endParaRPr lang="de-DE" dirty="0"/>
            </a:p>
            <a:p>
              <a:pPr>
                <a:buNone/>
              </a:pPr>
              <a:r>
                <a:rPr lang="de-DE" b="1" dirty="0"/>
                <a:t>🧠 </a:t>
              </a:r>
              <a:r>
                <a:rPr lang="de-DE" b="1" dirty="0" err="1"/>
                <a:t>What</a:t>
              </a:r>
              <a:r>
                <a:rPr lang="de-DE" b="1" dirty="0"/>
                <a:t> is </a:t>
              </a:r>
              <a:r>
                <a:rPr lang="de-DE" b="1" dirty="0" err="1"/>
                <a:t>Jupyter</a:t>
              </a:r>
              <a:r>
                <a:rPr lang="de-DE" b="1" dirty="0"/>
                <a:t>?</a:t>
              </a:r>
              <a:br>
                <a:rPr lang="de-DE" dirty="0"/>
              </a:br>
              <a:r>
                <a:rPr lang="de-DE" dirty="0"/>
                <a:t>• </a:t>
              </a:r>
              <a:r>
                <a:rPr lang="de-DE" dirty="0" err="1"/>
                <a:t>Jupyter</a:t>
              </a:r>
              <a:r>
                <a:rPr lang="de-DE" dirty="0"/>
                <a:t> is a powerful </a:t>
              </a:r>
              <a:r>
                <a:rPr lang="de-DE" b="1" dirty="0" err="1"/>
                <a:t>interactive</a:t>
              </a:r>
              <a:r>
                <a:rPr lang="de-DE" b="1" dirty="0"/>
                <a:t> coding </a:t>
              </a:r>
              <a:r>
                <a:rPr lang="de-DE" b="1" dirty="0" err="1"/>
                <a:t>environment</a:t>
              </a:r>
              <a:br>
                <a:rPr lang="de-DE" dirty="0"/>
              </a:br>
              <a:r>
                <a:rPr lang="de-DE" dirty="0"/>
                <a:t>• Works </a:t>
              </a:r>
              <a:r>
                <a:rPr lang="de-DE" b="1" dirty="0" err="1"/>
                <a:t>locally</a:t>
              </a:r>
              <a:r>
                <a:rPr lang="de-DE" b="1" dirty="0"/>
                <a:t> on </a:t>
              </a:r>
              <a:r>
                <a:rPr lang="de-DE" b="1" dirty="0" err="1"/>
                <a:t>your</a:t>
              </a:r>
              <a:r>
                <a:rPr lang="de-DE" b="1" dirty="0"/>
                <a:t> </a:t>
              </a:r>
              <a:r>
                <a:rPr lang="de-DE" b="1" dirty="0" err="1"/>
                <a:t>machine</a:t>
              </a:r>
              <a:r>
                <a:rPr lang="de-DE" dirty="0"/>
                <a:t> – </a:t>
              </a:r>
              <a:r>
                <a:rPr lang="de-DE" dirty="0" err="1"/>
                <a:t>perfect</a:t>
              </a:r>
              <a:r>
                <a:rPr lang="de-DE" dirty="0"/>
                <a:t> for offline </a:t>
              </a:r>
              <a:r>
                <a:rPr lang="de-DE" dirty="0" err="1"/>
                <a:t>experimentation</a:t>
              </a:r>
              <a:br>
                <a:rPr lang="de-DE" dirty="0"/>
              </a:br>
              <a:r>
                <a:rPr lang="de-DE" dirty="0"/>
                <a:t>• Write and run </a:t>
              </a:r>
              <a:r>
                <a:rPr lang="de-DE" b="1" dirty="0"/>
                <a:t>Python code in </a:t>
              </a:r>
              <a:r>
                <a:rPr lang="de-DE" b="1" dirty="0" err="1"/>
                <a:t>cells</a:t>
              </a:r>
              <a:r>
                <a:rPr lang="de-DE" dirty="0"/>
                <a:t> with immediate </a:t>
              </a:r>
              <a:r>
                <a:rPr lang="de-DE" dirty="0" err="1"/>
                <a:t>output</a:t>
              </a:r>
              <a:br>
                <a:rPr lang="de-DE" dirty="0"/>
              </a:br>
              <a:r>
                <a:rPr lang="de-DE" dirty="0"/>
                <a:t>• Great for </a:t>
              </a:r>
              <a:r>
                <a:rPr lang="de-DE" b="1" dirty="0" err="1"/>
                <a:t>data</a:t>
              </a:r>
              <a:r>
                <a:rPr lang="de-DE" b="1" dirty="0"/>
                <a:t> </a:t>
              </a:r>
              <a:r>
                <a:rPr lang="de-DE" b="1" dirty="0" err="1"/>
                <a:t>analysis</a:t>
              </a:r>
              <a:r>
                <a:rPr lang="de-DE" dirty="0"/>
                <a:t>, </a:t>
              </a:r>
              <a:r>
                <a:rPr lang="de-DE" b="1" dirty="0" err="1"/>
                <a:t>machine</a:t>
              </a:r>
              <a:r>
                <a:rPr lang="de-DE" b="1" dirty="0"/>
                <a:t> learning</a:t>
              </a:r>
              <a:r>
                <a:rPr lang="de-DE" dirty="0"/>
                <a:t>, and </a:t>
              </a:r>
              <a:r>
                <a:rPr lang="de-DE" b="1" u="sng" dirty="0"/>
                <a:t>AI </a:t>
              </a:r>
              <a:r>
                <a:rPr lang="de-DE" b="1" u="sng" dirty="0" err="1"/>
                <a:t>prototyping</a:t>
              </a:r>
              <a:r>
                <a:rPr lang="de-DE" dirty="0"/>
                <a:t>)</a:t>
              </a:r>
            </a:p>
            <a:p>
              <a:pPr>
                <a:buNone/>
              </a:pPr>
              <a:endParaRPr lang="de-DE" dirty="0"/>
            </a:p>
            <a:p>
              <a:pPr>
                <a:buNone/>
              </a:pPr>
              <a:r>
                <a:rPr lang="de-DE" b="1" dirty="0"/>
                <a:t>✅ Pros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 err="1"/>
                <a:t>Full</a:t>
              </a:r>
              <a:r>
                <a:rPr lang="de-DE" b="1" dirty="0"/>
                <a:t> Control</a:t>
              </a:r>
              <a:r>
                <a:rPr lang="de-DE" dirty="0"/>
                <a:t> – </a:t>
              </a:r>
              <a:r>
                <a:rPr lang="de-DE" dirty="0" err="1"/>
                <a:t>runs</a:t>
              </a:r>
              <a:r>
                <a:rPr lang="de-DE" dirty="0"/>
                <a:t> on </a:t>
              </a:r>
              <a:r>
                <a:rPr lang="de-DE" dirty="0" err="1"/>
                <a:t>your</a:t>
              </a:r>
              <a:r>
                <a:rPr lang="de-DE" dirty="0"/>
                <a:t> own </a:t>
              </a:r>
              <a:r>
                <a:rPr lang="de-DE" dirty="0" err="1"/>
                <a:t>system</a:t>
              </a:r>
              <a:r>
                <a:rPr lang="de-DE" dirty="0"/>
                <a:t>, </a:t>
              </a:r>
              <a:r>
                <a:rPr lang="de-DE" dirty="0" err="1"/>
                <a:t>no</a:t>
              </a:r>
              <a:r>
                <a:rPr lang="de-DE" dirty="0"/>
                <a:t> </a:t>
              </a:r>
              <a:r>
                <a:rPr lang="de-DE" dirty="0" err="1"/>
                <a:t>internet</a:t>
              </a:r>
              <a:r>
                <a:rPr lang="de-DE" dirty="0"/>
                <a:t> </a:t>
              </a:r>
              <a:r>
                <a:rPr lang="de-DE" dirty="0" err="1"/>
                <a:t>needed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Flexible</a:t>
              </a:r>
              <a:r>
                <a:rPr lang="de-DE" dirty="0"/>
                <a:t> – </a:t>
              </a:r>
              <a:r>
                <a:rPr lang="de-DE" dirty="0" err="1"/>
                <a:t>integrate</a:t>
              </a:r>
              <a:r>
                <a:rPr lang="de-DE" dirty="0"/>
                <a:t> </a:t>
              </a:r>
              <a:r>
                <a:rPr lang="de-DE" dirty="0" err="1"/>
                <a:t>any</a:t>
              </a:r>
              <a:r>
                <a:rPr lang="de-DE" dirty="0"/>
                <a:t> </a:t>
              </a:r>
              <a:r>
                <a:rPr lang="de-DE" dirty="0" err="1"/>
                <a:t>local</a:t>
              </a:r>
              <a:r>
                <a:rPr lang="de-DE" dirty="0"/>
                <a:t> </a:t>
              </a:r>
              <a:r>
                <a:rPr lang="de-DE" dirty="0" err="1"/>
                <a:t>tools</a:t>
              </a:r>
              <a:r>
                <a:rPr lang="de-DE" dirty="0"/>
                <a:t>, models, </a:t>
              </a:r>
              <a:r>
                <a:rPr lang="de-DE" dirty="0" err="1"/>
                <a:t>or</a:t>
              </a:r>
              <a:r>
                <a:rPr lang="de-DE" dirty="0"/>
                <a:t> </a:t>
              </a:r>
              <a:r>
                <a:rPr lang="de-DE" dirty="0" err="1"/>
                <a:t>datasets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Beginner-Friendly</a:t>
              </a:r>
              <a:r>
                <a:rPr lang="de-DE" dirty="0"/>
                <a:t> – </a:t>
              </a:r>
              <a:r>
                <a:rPr lang="de-DE" dirty="0" err="1"/>
                <a:t>clear</a:t>
              </a:r>
              <a:r>
                <a:rPr lang="de-DE" dirty="0"/>
                <a:t> </a:t>
              </a:r>
              <a:r>
                <a:rPr lang="de-DE" dirty="0" err="1"/>
                <a:t>cell-by-cell</a:t>
              </a:r>
              <a:r>
                <a:rPr lang="de-DE" dirty="0"/>
                <a:t> </a:t>
              </a:r>
              <a:r>
                <a:rPr lang="de-DE" dirty="0" err="1"/>
                <a:t>execution</a:t>
              </a:r>
              <a:endParaRPr lang="de-DE" dirty="0"/>
            </a:p>
            <a:p>
              <a:pPr>
                <a:buNone/>
              </a:pPr>
              <a:endParaRPr lang="de-DE" dirty="0"/>
            </a:p>
            <a:p>
              <a:r>
                <a:rPr lang="de-DE" b="1" dirty="0"/>
                <a:t>❌ </a:t>
              </a:r>
              <a:r>
                <a:rPr lang="de-DE" b="1" dirty="0" err="1"/>
                <a:t>Cons</a:t>
              </a:r>
              <a:br>
                <a:rPr lang="de-DE" dirty="0"/>
              </a:br>
              <a:r>
                <a:rPr lang="de-DE" dirty="0"/>
                <a:t>✖ </a:t>
              </a:r>
              <a:r>
                <a:rPr lang="de-DE" b="1" dirty="0"/>
                <a:t>Setup </a:t>
              </a:r>
              <a:r>
                <a:rPr lang="de-DE" b="1" dirty="0" err="1"/>
                <a:t>Required</a:t>
              </a:r>
              <a:r>
                <a:rPr lang="de-DE" dirty="0"/>
                <a:t> – </a:t>
              </a:r>
              <a:r>
                <a:rPr lang="de-DE" dirty="0" err="1"/>
                <a:t>you</a:t>
              </a:r>
              <a:r>
                <a:rPr lang="de-DE" dirty="0"/>
                <a:t> </a:t>
              </a:r>
              <a:r>
                <a:rPr lang="de-DE" dirty="0" err="1"/>
                <a:t>need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install</a:t>
              </a:r>
              <a:r>
                <a:rPr lang="de-DE" dirty="0"/>
                <a:t> Python and </a:t>
              </a:r>
              <a:r>
                <a:rPr lang="de-DE" dirty="0" err="1"/>
                <a:t>Jupyter</a:t>
              </a:r>
              <a:br>
                <a:rPr lang="de-DE" dirty="0"/>
              </a:br>
              <a:r>
                <a:rPr lang="de-DE" dirty="0"/>
                <a:t>✖ </a:t>
              </a:r>
              <a:r>
                <a:rPr lang="de-DE" b="1" dirty="0"/>
                <a:t>Limited </a:t>
              </a:r>
              <a:r>
                <a:rPr lang="de-DE" b="1" dirty="0" err="1"/>
                <a:t>Collaboration</a:t>
              </a:r>
              <a:r>
                <a:rPr lang="de-DE" dirty="0"/>
                <a:t> – not </a:t>
              </a:r>
              <a:r>
                <a:rPr lang="de-DE" dirty="0" err="1"/>
                <a:t>cloud-based</a:t>
              </a:r>
              <a:r>
                <a:rPr lang="de-DE" dirty="0"/>
                <a:t> </a:t>
              </a:r>
              <a:r>
                <a:rPr lang="de-DE" dirty="0" err="1"/>
                <a:t>unless</a:t>
              </a:r>
              <a:r>
                <a:rPr lang="de-DE" dirty="0"/>
                <a:t> </a:t>
              </a:r>
              <a:r>
                <a:rPr lang="de-DE" dirty="0" err="1"/>
                <a:t>manually</a:t>
              </a:r>
              <a:r>
                <a:rPr lang="de-DE" dirty="0"/>
                <a:t> </a:t>
              </a:r>
              <a:r>
                <a:rPr lang="de-DE" dirty="0" err="1"/>
                <a:t>configured</a:t>
              </a:r>
              <a:endParaRPr lang="de-DE" dirty="0"/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06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EF1AD-8F0A-17A3-319C-CECB5A81A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E1841EB-A621-C410-D6E1-C076094A168D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E8AD7F5F-AF56-353A-EBC0-E8F4AB935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329032A-C70F-A640-09FE-EBA3A6502F87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049CA30-E466-DF51-B49F-A0BDED5F6C92}"/>
              </a:ext>
            </a:extLst>
          </p:cNvPr>
          <p:cNvSpPr txBox="1"/>
          <p:nvPr/>
        </p:nvSpPr>
        <p:spPr>
          <a:xfrm>
            <a:off x="550373" y="2844225"/>
            <a:ext cx="15103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Google</a:t>
            </a:r>
            <a:b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Colab</a:t>
            </a:r>
            <a:endParaRPr lang="de-DE" sz="32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CE3DC0-9EA3-B341-2C55-A19A9ACC83AE}"/>
              </a:ext>
            </a:extLst>
          </p:cNvPr>
          <p:cNvSpPr txBox="1"/>
          <p:nvPr/>
        </p:nvSpPr>
        <p:spPr>
          <a:xfrm>
            <a:off x="550373" y="3772088"/>
            <a:ext cx="1636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Why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Colab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Pro / Contra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47E9779-2EDF-E78B-333B-73314B54D441}"/>
              </a:ext>
            </a:extLst>
          </p:cNvPr>
          <p:cNvGrpSpPr/>
          <p:nvPr/>
        </p:nvGrpSpPr>
        <p:grpSpPr>
          <a:xfrm>
            <a:off x="2765434" y="1185430"/>
            <a:ext cx="9100664" cy="5078314"/>
            <a:chOff x="2707085" y="843676"/>
            <a:chExt cx="9180115" cy="507831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36AD1922-54EC-2AF8-2A62-058065179EC4}"/>
                </a:ext>
              </a:extLst>
            </p:cNvPr>
            <p:cNvSpPr/>
            <p:nvPr/>
          </p:nvSpPr>
          <p:spPr>
            <a:xfrm>
              <a:off x="2707085" y="843676"/>
              <a:ext cx="9180115" cy="507831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790867C-E5A4-21A9-DC4B-9E7D3530D6B2}"/>
                </a:ext>
              </a:extLst>
            </p:cNvPr>
            <p:cNvSpPr txBox="1"/>
            <p:nvPr/>
          </p:nvSpPr>
          <p:spPr>
            <a:xfrm>
              <a:off x="2707086" y="843677"/>
              <a:ext cx="9180114" cy="5078313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de-DE" dirty="0"/>
                <a:t>🔗 </a:t>
              </a:r>
              <a:r>
                <a:rPr lang="de-DE" b="1" dirty="0">
                  <a:hlinkClick r:id="rId3"/>
                </a:rPr>
                <a:t>colab.research.google.com</a:t>
              </a:r>
              <a:endParaRPr lang="de-DE" b="1" dirty="0"/>
            </a:p>
            <a:p>
              <a:pPr>
                <a:buNone/>
              </a:pPr>
              <a:endParaRPr lang="de-DE" dirty="0"/>
            </a:p>
            <a:p>
              <a:pPr>
                <a:buNone/>
              </a:pPr>
              <a:r>
                <a:rPr lang="de-DE" b="1" dirty="0"/>
                <a:t>🧠 </a:t>
              </a:r>
              <a:r>
                <a:rPr lang="de-DE" b="1" dirty="0" err="1"/>
                <a:t>What</a:t>
              </a:r>
              <a:r>
                <a:rPr lang="de-DE" b="1" dirty="0"/>
                <a:t> is Google </a:t>
              </a:r>
              <a:r>
                <a:rPr lang="de-DE" b="1" dirty="0" err="1"/>
                <a:t>Colab</a:t>
              </a:r>
              <a:r>
                <a:rPr lang="de-DE" b="1" dirty="0"/>
                <a:t>?</a:t>
              </a:r>
              <a:br>
                <a:rPr lang="de-DE" dirty="0"/>
              </a:br>
              <a:r>
                <a:rPr lang="de-DE" dirty="0"/>
                <a:t>• </a:t>
              </a:r>
              <a:r>
                <a:rPr lang="de-DE" dirty="0" err="1"/>
                <a:t>Colab</a:t>
              </a:r>
              <a:r>
                <a:rPr lang="de-DE" dirty="0"/>
                <a:t> is a </a:t>
              </a:r>
              <a:r>
                <a:rPr lang="de-DE" b="1" dirty="0" err="1"/>
                <a:t>cloud-based</a:t>
              </a:r>
              <a:r>
                <a:rPr lang="de-DE" b="1" dirty="0"/>
                <a:t> </a:t>
              </a:r>
              <a:r>
                <a:rPr lang="de-DE" b="1" dirty="0" err="1"/>
                <a:t>Jupyter</a:t>
              </a:r>
              <a:r>
                <a:rPr lang="de-DE" b="1" dirty="0"/>
                <a:t> Notebook </a:t>
              </a:r>
              <a:r>
                <a:rPr lang="de-DE" b="1" dirty="0" err="1"/>
                <a:t>platform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Google</a:t>
              </a:r>
              <a:br>
                <a:rPr lang="de-DE" dirty="0"/>
              </a:br>
              <a:r>
                <a:rPr lang="de-DE" dirty="0"/>
                <a:t>• </a:t>
              </a:r>
              <a:r>
                <a:rPr lang="de-DE" dirty="0" err="1"/>
                <a:t>No</a:t>
              </a:r>
              <a:r>
                <a:rPr lang="de-DE" dirty="0"/>
                <a:t> </a:t>
              </a:r>
              <a:r>
                <a:rPr lang="de-DE" dirty="0" err="1"/>
                <a:t>installation</a:t>
              </a:r>
              <a:r>
                <a:rPr lang="de-DE" dirty="0"/>
                <a:t> </a:t>
              </a:r>
              <a:r>
                <a:rPr lang="de-DE" dirty="0" err="1"/>
                <a:t>needed</a:t>
              </a:r>
              <a:r>
                <a:rPr lang="de-DE" dirty="0"/>
                <a:t> – </a:t>
              </a:r>
              <a:r>
                <a:rPr lang="de-DE" dirty="0" err="1"/>
                <a:t>runs</a:t>
              </a:r>
              <a:r>
                <a:rPr lang="de-DE" dirty="0"/>
                <a:t> </a:t>
              </a:r>
              <a:r>
                <a:rPr lang="de-DE" dirty="0" err="1"/>
                <a:t>entirely</a:t>
              </a:r>
              <a:r>
                <a:rPr lang="de-DE" dirty="0"/>
                <a:t> in </a:t>
              </a:r>
              <a:r>
                <a:rPr lang="de-DE" dirty="0" err="1"/>
                <a:t>your</a:t>
              </a:r>
              <a:r>
                <a:rPr lang="de-DE" dirty="0"/>
                <a:t> </a:t>
              </a:r>
              <a:r>
                <a:rPr lang="de-DE" b="1" dirty="0" err="1"/>
                <a:t>browser</a:t>
              </a:r>
              <a:br>
                <a:rPr lang="de-DE" dirty="0"/>
              </a:br>
              <a:r>
                <a:rPr lang="de-DE" dirty="0"/>
                <a:t>• Comes with </a:t>
              </a:r>
              <a:r>
                <a:rPr lang="de-DE" b="1" dirty="0"/>
                <a:t>free GPU support</a:t>
              </a:r>
              <a:r>
                <a:rPr lang="de-DE" dirty="0"/>
                <a:t> for AI/ML </a:t>
              </a:r>
              <a:r>
                <a:rPr lang="de-DE" dirty="0" err="1"/>
                <a:t>experiments</a:t>
              </a:r>
              <a:br>
                <a:rPr lang="de-DE" dirty="0"/>
              </a:br>
              <a:r>
                <a:rPr lang="de-DE" dirty="0"/>
                <a:t>• </a:t>
              </a:r>
              <a:r>
                <a:rPr lang="de-DE" dirty="0" err="1"/>
                <a:t>Perfect</a:t>
              </a:r>
              <a:r>
                <a:rPr lang="de-DE" dirty="0"/>
                <a:t> for </a:t>
              </a:r>
              <a:r>
                <a:rPr lang="de-DE" b="1" dirty="0" err="1"/>
                <a:t>sharing</a:t>
              </a:r>
              <a:r>
                <a:rPr lang="de-DE" b="1" dirty="0"/>
                <a:t> code</a:t>
              </a:r>
              <a:r>
                <a:rPr lang="de-DE" dirty="0"/>
                <a:t>, </a:t>
              </a:r>
              <a:r>
                <a:rPr lang="de-DE" b="1" dirty="0" err="1"/>
                <a:t>collaborating</a:t>
              </a:r>
              <a:r>
                <a:rPr lang="de-DE" dirty="0"/>
                <a:t>, and </a:t>
              </a:r>
              <a:r>
                <a:rPr lang="de-DE" b="1" dirty="0"/>
                <a:t>quick </a:t>
              </a:r>
              <a:r>
                <a:rPr lang="de-DE" b="1" dirty="0" err="1"/>
                <a:t>starts</a:t>
              </a:r>
              <a:endParaRPr lang="de-DE" b="1" dirty="0"/>
            </a:p>
            <a:p>
              <a:pPr>
                <a:buNone/>
              </a:pPr>
              <a:endParaRPr lang="de-DE" dirty="0"/>
            </a:p>
            <a:p>
              <a:pPr>
                <a:buNone/>
              </a:pPr>
              <a:r>
                <a:rPr lang="de-DE" b="1" dirty="0"/>
                <a:t>✅ Pros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Instant Start</a:t>
              </a:r>
              <a:r>
                <a:rPr lang="de-DE" dirty="0"/>
                <a:t> – </a:t>
              </a:r>
              <a:r>
                <a:rPr lang="de-DE" dirty="0" err="1"/>
                <a:t>works</a:t>
              </a:r>
              <a:r>
                <a:rPr lang="de-DE" dirty="0"/>
                <a:t> </a:t>
              </a:r>
              <a:r>
                <a:rPr lang="de-DE" dirty="0" err="1"/>
                <a:t>directly</a:t>
              </a:r>
              <a:r>
                <a:rPr lang="de-DE" dirty="0"/>
                <a:t> in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browser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Free Hardware </a:t>
              </a:r>
              <a:r>
                <a:rPr lang="de-DE" b="1" dirty="0" err="1"/>
                <a:t>Acceleration</a:t>
              </a:r>
              <a:r>
                <a:rPr lang="de-DE" dirty="0"/>
                <a:t> – GPU/TPU for heavy AI models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Easy </a:t>
              </a:r>
              <a:r>
                <a:rPr lang="de-DE" b="1" dirty="0" err="1"/>
                <a:t>Collaboration</a:t>
              </a:r>
              <a:r>
                <a:rPr lang="de-DE" dirty="0"/>
                <a:t> – </a:t>
              </a:r>
              <a:r>
                <a:rPr lang="de-DE" dirty="0" err="1"/>
                <a:t>share</a:t>
              </a:r>
              <a:r>
                <a:rPr lang="de-DE" dirty="0"/>
                <a:t> </a:t>
              </a:r>
              <a:r>
                <a:rPr lang="de-DE" dirty="0" err="1"/>
                <a:t>notebooks</a:t>
              </a:r>
              <a:r>
                <a:rPr lang="de-DE" dirty="0"/>
                <a:t> like Google Docs</a:t>
              </a:r>
            </a:p>
            <a:p>
              <a:pPr>
                <a:buNone/>
              </a:pPr>
              <a:endParaRPr lang="de-DE" dirty="0"/>
            </a:p>
            <a:p>
              <a:r>
                <a:rPr lang="de-DE" b="1" dirty="0"/>
                <a:t>❌ </a:t>
              </a:r>
              <a:r>
                <a:rPr lang="de-DE" b="1" dirty="0" err="1"/>
                <a:t>Cons</a:t>
              </a:r>
              <a:br>
                <a:rPr lang="de-DE" dirty="0"/>
              </a:br>
              <a:r>
                <a:rPr lang="de-DE" dirty="0"/>
                <a:t>✖ </a:t>
              </a:r>
              <a:r>
                <a:rPr lang="de-DE" b="1" dirty="0"/>
                <a:t>Online </a:t>
              </a:r>
              <a:r>
                <a:rPr lang="de-DE" b="1" dirty="0" err="1"/>
                <a:t>Only</a:t>
              </a:r>
              <a:r>
                <a:rPr lang="de-DE" dirty="0"/>
                <a:t> – </a:t>
              </a:r>
              <a:r>
                <a:rPr lang="de-DE" dirty="0" err="1"/>
                <a:t>requires</a:t>
              </a:r>
              <a:r>
                <a:rPr lang="de-DE" dirty="0"/>
                <a:t> </a:t>
              </a:r>
              <a:r>
                <a:rPr lang="de-DE" dirty="0" err="1"/>
                <a:t>internet</a:t>
              </a:r>
              <a:r>
                <a:rPr lang="de-DE" dirty="0"/>
                <a:t> </a:t>
              </a:r>
              <a:r>
                <a:rPr lang="de-DE" dirty="0" err="1"/>
                <a:t>access</a:t>
              </a:r>
              <a:br>
                <a:rPr lang="de-DE" dirty="0"/>
              </a:br>
              <a:r>
                <a:rPr lang="de-DE" dirty="0"/>
                <a:t>✖ </a:t>
              </a:r>
              <a:r>
                <a:rPr lang="de-DE" b="1" dirty="0"/>
                <a:t>Session Timeouts</a:t>
              </a:r>
              <a:r>
                <a:rPr lang="de-DE" dirty="0"/>
                <a:t> – limited </a:t>
              </a:r>
              <a:r>
                <a:rPr lang="de-DE" dirty="0" err="1"/>
                <a:t>runtime</a:t>
              </a:r>
              <a:r>
                <a:rPr lang="de-DE" dirty="0"/>
                <a:t> for free </a:t>
              </a:r>
              <a:r>
                <a:rPr lang="de-DE" dirty="0" err="1"/>
                <a:t>version</a:t>
              </a:r>
              <a:br>
                <a:rPr lang="de-DE" dirty="0"/>
              </a:br>
              <a:r>
                <a:rPr lang="de-DE" dirty="0"/>
                <a:t>✖ </a:t>
              </a:r>
              <a:r>
                <a:rPr lang="de-DE" b="1" dirty="0"/>
                <a:t>Data Privacy</a:t>
              </a:r>
              <a:r>
                <a:rPr lang="de-DE" dirty="0"/>
                <a:t> – </a:t>
              </a:r>
              <a:r>
                <a:rPr lang="de-DE" dirty="0" err="1"/>
                <a:t>data</a:t>
              </a:r>
              <a:r>
                <a:rPr lang="de-DE" dirty="0"/>
                <a:t> is </a:t>
              </a:r>
              <a:r>
                <a:rPr lang="de-DE" dirty="0" err="1"/>
                <a:t>stored</a:t>
              </a:r>
              <a:r>
                <a:rPr lang="de-DE" dirty="0"/>
                <a:t> on </a:t>
              </a:r>
              <a:r>
                <a:rPr lang="de-DE" dirty="0" err="1"/>
                <a:t>Google’s</a:t>
              </a:r>
              <a:r>
                <a:rPr lang="de-DE" dirty="0"/>
                <a:t> </a:t>
              </a:r>
              <a:r>
                <a:rPr lang="de-DE" dirty="0" err="1"/>
                <a:t>servers</a:t>
              </a:r>
              <a:endParaRPr lang="de-DE" dirty="0"/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1485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2F028-45BE-E269-3889-701AB7D0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5112812-E4BE-1BE0-5B3F-E10C5F52CB61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B61611BC-BF32-28F8-59B4-EB67977C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C72EED3-F22E-CC9B-EAC6-A112E6DCC797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F1BF2932-0F5A-FDEC-032F-E6F7469C86DC}"/>
              </a:ext>
            </a:extLst>
          </p:cNvPr>
          <p:cNvSpPr txBox="1"/>
          <p:nvPr/>
        </p:nvSpPr>
        <p:spPr>
          <a:xfrm>
            <a:off x="4396701" y="2844225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Short Demo </a:t>
            </a:r>
            <a:r>
              <a:rPr lang="de-DE" sz="3200" dirty="0"/>
              <a:t>📺</a:t>
            </a:r>
            <a:endParaRPr lang="de-DE" sz="32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437E21-8C92-284B-E8C1-FBBA6CFC962F}"/>
              </a:ext>
            </a:extLst>
          </p:cNvPr>
          <p:cNvSpPr txBox="1"/>
          <p:nvPr/>
        </p:nvSpPr>
        <p:spPr>
          <a:xfrm>
            <a:off x="4396701" y="3305744"/>
            <a:ext cx="3176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…repeating is learning </a:t>
            </a:r>
            <a:r>
              <a:rPr lang="de-DE" sz="2000" dirty="0"/>
              <a:t>🧠</a:t>
            </a:r>
            <a:endParaRPr lang="de-DE" sz="20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734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16E30-FA9C-5C97-E963-AC137E75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630DEDA-44CE-1D05-C055-8154FB2D7141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6BD94499-4B71-3875-063D-FE412405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A92BE92-B115-2896-A8E9-266140D1EF2B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49732315-8EFC-36D6-0FE1-968289B3FFFE}"/>
              </a:ext>
            </a:extLst>
          </p:cNvPr>
          <p:cNvSpPr txBox="1"/>
          <p:nvPr/>
        </p:nvSpPr>
        <p:spPr>
          <a:xfrm>
            <a:off x="550373" y="2844225"/>
            <a:ext cx="2067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Git-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677844-7697-C6D6-35AF-056B00E7078E}"/>
              </a:ext>
            </a:extLst>
          </p:cNvPr>
          <p:cNvSpPr txBox="1"/>
          <p:nvPr/>
        </p:nvSpPr>
        <p:spPr>
          <a:xfrm>
            <a:off x="550373" y="3324032"/>
            <a:ext cx="1636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Why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GitHub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Pro / Contra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A4106A9-A412-9FD6-B0AC-D92277A16B42}"/>
              </a:ext>
            </a:extLst>
          </p:cNvPr>
          <p:cNvGrpSpPr/>
          <p:nvPr/>
        </p:nvGrpSpPr>
        <p:grpSpPr>
          <a:xfrm>
            <a:off x="2765434" y="1185431"/>
            <a:ext cx="9100664" cy="4801314"/>
            <a:chOff x="2707085" y="843677"/>
            <a:chExt cx="9180115" cy="480131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3B391CF2-D918-C6F8-D564-BF8A295378FD}"/>
                </a:ext>
              </a:extLst>
            </p:cNvPr>
            <p:cNvSpPr/>
            <p:nvPr/>
          </p:nvSpPr>
          <p:spPr>
            <a:xfrm>
              <a:off x="2707085" y="843677"/>
              <a:ext cx="9180115" cy="4801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6FB247E-54BD-DC7B-9A90-7829E2A358C4}"/>
                </a:ext>
              </a:extLst>
            </p:cNvPr>
            <p:cNvSpPr txBox="1"/>
            <p:nvPr/>
          </p:nvSpPr>
          <p:spPr>
            <a:xfrm>
              <a:off x="2707086" y="843677"/>
              <a:ext cx="9180114" cy="4801314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🔗 </a:t>
              </a:r>
              <a:r>
                <a:rPr lang="en-US" b="1" dirty="0">
                  <a:hlinkClick r:id="rId3"/>
                </a:rPr>
                <a:t>github.com</a:t>
              </a:r>
              <a:endParaRPr lang="en-US" b="1" dirty="0"/>
            </a:p>
            <a:p>
              <a:pPr>
                <a:buNone/>
              </a:pPr>
              <a:endParaRPr lang="en-US" dirty="0"/>
            </a:p>
            <a:p>
              <a:pPr>
                <a:buNone/>
              </a:pPr>
              <a:r>
                <a:rPr lang="en-US" b="1" dirty="0"/>
                <a:t>🧠 What is GitHub?</a:t>
              </a:r>
              <a:br>
                <a:rPr lang="en-US" dirty="0"/>
              </a:br>
              <a:r>
                <a:rPr lang="en-US" dirty="0"/>
                <a:t>• GitHub is a </a:t>
              </a:r>
              <a:r>
                <a:rPr lang="en-US" b="1" dirty="0"/>
                <a:t>platform for sharing and managing code</a:t>
              </a:r>
              <a:br>
                <a:rPr lang="en-US" dirty="0"/>
              </a:br>
              <a:r>
                <a:rPr lang="en-US" dirty="0"/>
                <a:t>• Enables </a:t>
              </a:r>
              <a:r>
                <a:rPr lang="en-US" b="1" dirty="0"/>
                <a:t>version control</a:t>
              </a:r>
              <a:r>
                <a:rPr lang="en-US" dirty="0"/>
                <a:t> using Git – track changes, collaborate easily</a:t>
              </a:r>
              <a:br>
                <a:rPr lang="en-US" dirty="0"/>
              </a:br>
              <a:r>
                <a:rPr lang="en-US" dirty="0"/>
                <a:t>• Ideal for </a:t>
              </a:r>
              <a:r>
                <a:rPr lang="en-US" b="1" dirty="0"/>
                <a:t>team projects</a:t>
              </a:r>
              <a:r>
                <a:rPr lang="en-US" dirty="0"/>
                <a:t>, </a:t>
              </a:r>
              <a:r>
                <a:rPr lang="en-US" b="1" dirty="0"/>
                <a:t>open-source sharing</a:t>
              </a:r>
              <a:r>
                <a:rPr lang="en-US" dirty="0"/>
                <a:t>, and </a:t>
              </a:r>
              <a:r>
                <a:rPr lang="en-US" b="1" dirty="0"/>
                <a:t>code backups</a:t>
              </a:r>
            </a:p>
            <a:p>
              <a:pPr>
                <a:buNone/>
              </a:pPr>
              <a:endParaRPr lang="en-US" dirty="0"/>
            </a:p>
            <a:p>
              <a:pPr>
                <a:buNone/>
              </a:pPr>
              <a:r>
                <a:rPr lang="en-US" b="1" dirty="0"/>
                <a:t>✅ Pros</a:t>
              </a:r>
              <a:br>
                <a:rPr lang="en-US" dirty="0"/>
              </a:br>
              <a:r>
                <a:rPr lang="en-US" dirty="0"/>
                <a:t>✔ </a:t>
              </a:r>
              <a:r>
                <a:rPr lang="en-US" b="1" dirty="0"/>
                <a:t>Collaboration-Friendly</a:t>
              </a:r>
              <a:r>
                <a:rPr lang="en-US" dirty="0"/>
                <a:t> – work together on shared code</a:t>
              </a:r>
              <a:br>
                <a:rPr lang="en-US" dirty="0"/>
              </a:br>
              <a:r>
                <a:rPr lang="en-US" dirty="0"/>
                <a:t>✔ </a:t>
              </a:r>
              <a:r>
                <a:rPr lang="en-US" b="1" dirty="0"/>
                <a:t>Version History</a:t>
              </a:r>
              <a:r>
                <a:rPr lang="en-US" dirty="0"/>
                <a:t> – track every change over time</a:t>
              </a:r>
              <a:br>
                <a:rPr lang="en-US" dirty="0"/>
              </a:br>
              <a:r>
                <a:rPr lang="en-US" dirty="0"/>
                <a:t>✔ </a:t>
              </a:r>
              <a:r>
                <a:rPr lang="en-US" b="1" dirty="0"/>
                <a:t>Public or Private</a:t>
              </a:r>
              <a:r>
                <a:rPr lang="en-US" dirty="0"/>
                <a:t> – control who sees your work</a:t>
              </a:r>
              <a:br>
                <a:rPr lang="en-US" dirty="0"/>
              </a:br>
              <a:r>
                <a:rPr lang="en-US" dirty="0"/>
                <a:t>✔ </a:t>
              </a:r>
              <a:r>
                <a:rPr lang="en-US" b="1" dirty="0"/>
                <a:t>Integrated with </a:t>
              </a:r>
              <a:r>
                <a:rPr lang="en-US" b="1" dirty="0" err="1"/>
                <a:t>Colab</a:t>
              </a:r>
              <a:r>
                <a:rPr lang="en-US" b="1" dirty="0"/>
                <a:t> &amp; </a:t>
              </a:r>
              <a:r>
                <a:rPr lang="en-US" b="1" dirty="0" err="1"/>
                <a:t>Jupyter</a:t>
              </a:r>
              <a:r>
                <a:rPr lang="en-US" dirty="0"/>
                <a:t> – open notebooks directly</a:t>
              </a:r>
            </a:p>
            <a:p>
              <a:pPr>
                <a:buNone/>
              </a:pPr>
              <a:endParaRPr lang="en-US" dirty="0"/>
            </a:p>
            <a:p>
              <a:r>
                <a:rPr lang="en-US" b="1" dirty="0"/>
                <a:t>❌ Cons</a:t>
              </a:r>
              <a:br>
                <a:rPr lang="en-US" dirty="0"/>
              </a:br>
              <a:r>
                <a:rPr lang="en-US" dirty="0"/>
                <a:t>✖ </a:t>
              </a:r>
              <a:r>
                <a:rPr lang="en-US" b="1" dirty="0"/>
                <a:t>Learning Curve</a:t>
              </a:r>
              <a:r>
                <a:rPr lang="en-US" dirty="0"/>
                <a:t> – Git/GitHub can be confusing at first</a:t>
              </a:r>
              <a:br>
                <a:rPr lang="en-US" dirty="0"/>
              </a:br>
              <a:r>
                <a:rPr lang="en-US" dirty="0"/>
                <a:t>✖ </a:t>
              </a:r>
              <a:r>
                <a:rPr lang="en-US" b="1" dirty="0"/>
                <a:t>Requires GitHub Account</a:t>
              </a:r>
              <a:r>
                <a:rPr lang="en-US" dirty="0"/>
                <a:t> – to contribute or manage projects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33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603CA-0BB7-D481-E202-BE85F5E5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FFB1649-E429-64C5-0A73-C9024A32A0CC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05C2BD35-9914-FC93-E14E-B907805F1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687B610-DAB3-C2FC-6BD5-5ED915F32FED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EE8297B-A58B-30A8-1227-CA55FBBF89E1}"/>
              </a:ext>
            </a:extLst>
          </p:cNvPr>
          <p:cNvSpPr txBox="1"/>
          <p:nvPr/>
        </p:nvSpPr>
        <p:spPr>
          <a:xfrm>
            <a:off x="550373" y="2844225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Our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Repo: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12C0B7-9ECD-44DA-CC1A-EB15508289EF}"/>
              </a:ext>
            </a:extLst>
          </p:cNvPr>
          <p:cNvSpPr txBox="1"/>
          <p:nvPr/>
        </p:nvSpPr>
        <p:spPr>
          <a:xfrm>
            <a:off x="550373" y="3324032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Ai Spielplatz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1F7E9E-C826-88A6-12AA-0CEF08992CC9}"/>
              </a:ext>
            </a:extLst>
          </p:cNvPr>
          <p:cNvGrpSpPr/>
          <p:nvPr/>
        </p:nvGrpSpPr>
        <p:grpSpPr>
          <a:xfrm>
            <a:off x="2765434" y="1185430"/>
            <a:ext cx="9100664" cy="5355313"/>
            <a:chOff x="2707085" y="843676"/>
            <a:chExt cx="9180115" cy="5355313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93583AB-7666-18D4-D36C-8343E406058A}"/>
                </a:ext>
              </a:extLst>
            </p:cNvPr>
            <p:cNvSpPr/>
            <p:nvPr/>
          </p:nvSpPr>
          <p:spPr>
            <a:xfrm>
              <a:off x="2707085" y="843676"/>
              <a:ext cx="9180115" cy="535531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02A73F-9062-5CEC-0CDE-7E1E122B199A}"/>
                </a:ext>
              </a:extLst>
            </p:cNvPr>
            <p:cNvSpPr txBox="1"/>
            <p:nvPr/>
          </p:nvSpPr>
          <p:spPr>
            <a:xfrm>
              <a:off x="2707086" y="843677"/>
              <a:ext cx="9180114" cy="5355312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🔗 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hlinkClick r:id="rId3"/>
                </a:rPr>
                <a:t>github.com/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hlinkClick r:id="rId3"/>
                </a:rPr>
                <a:t>IvaroEkel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hlinkClick r:id="rId3"/>
                </a:rPr>
                <a:t>/AI-Spielplatz</a:t>
              </a: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🗂️ Repository </a:t>
              </a:r>
              <a:r>
                <a:rPr kumimoji="0" lang="de-DE" altLang="de-DE" sz="18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Structure</a:t>
              </a: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[💡</a:t>
              </a:r>
              <a:r>
                <a:rPr kumimoji="0" lang="de-DE" altLang="de-DE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… </a:t>
              </a:r>
              <a:r>
                <a:rPr kumimoji="0" lang="de-DE" altLang="de-DE" sz="18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important</a:t>
              </a:r>
              <a:r>
                <a:rPr kumimoji="0" lang="de-DE" altLang="de-DE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de-DE" altLang="de-DE" sz="18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	📁 </a:t>
              </a:r>
              <a:r>
                <a:rPr kumimoji="0" lang="de-DE" altLang="de-DE" sz="1600" b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Warming</a:t>
              </a:r>
              <a:r>
                <a:rPr kumimoji="0" lang="de-DE" altLang="de-DE" sz="16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-Up/</a:t>
              </a:r>
              <a:br>
                <a:rPr kumimoji="0" lang="de-DE" altLang="de-DE" sz="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de-DE" altLang="de-DE" sz="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kumimoji="0" lang="de-DE" altLang="de-DE" sz="18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Introductory</a:t>
              </a:r>
              <a:r>
                <a:rPr kumimoji="0" lang="de-DE" altLang="de-DE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exercises</a:t>
              </a:r>
              <a:r>
                <a:rPr kumimoji="0" lang="de-DE" altLang="de-DE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to</a:t>
              </a:r>
              <a:r>
                <a:rPr kumimoji="0" lang="de-DE" altLang="de-DE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get</a:t>
              </a:r>
              <a:r>
                <a:rPr kumimoji="0" lang="de-DE" altLang="de-DE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started</a:t>
              </a:r>
              <a:r>
                <a:rPr kumimoji="0" lang="de-DE" altLang="de-DE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with AI </a:t>
              </a:r>
              <a:r>
                <a:rPr kumimoji="0" lang="de-DE" altLang="de-DE" sz="18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concepts</a:t>
              </a:r>
              <a:r>
                <a:rPr kumimoji="0" lang="de-DE" altLang="de-DE" sz="18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.​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de-DE" altLang="de-DE" dirty="0">
                  <a:latin typeface="Arial" panose="020B0604020202020204" pitchFamily="34" charset="0"/>
                </a:rPr>
                <a:t>	</a:t>
              </a: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📁 </a:t>
              </a:r>
              <a:r>
                <a:rPr kumimoji="0" lang="de-DE" altLang="de-D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Tutorials/</a:t>
              </a:r>
              <a:b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Step-by-step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guides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for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various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(</a:t>
              </a:r>
              <a:r>
                <a:rPr kumimoji="0" lang="de-DE" altLang="de-DE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AI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)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projects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 💡 </a:t>
              </a:r>
              <a:r>
                <a:rPr lang="de-DE" altLang="de-DE" u="sng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m</a:t>
              </a:r>
              <a:r>
                <a:rPr kumimoji="0" lang="de-DE" altLang="de-DE" sz="1800" b="0" i="0" u="sng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ost</a:t>
              </a:r>
              <a:r>
                <a:rPr kumimoji="0" lang="de-DE" altLang="de-DE" sz="18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sng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important</a:t>
              </a:r>
              <a:r>
                <a:rPr kumimoji="0" lang="de-DE" altLang="de-DE" sz="18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sng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to</a:t>
              </a:r>
              <a:r>
                <a:rPr kumimoji="0" lang="de-DE" altLang="de-DE" sz="18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 start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​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	📁 </a:t>
              </a:r>
              <a:r>
                <a:rPr kumimoji="0" lang="de-DE" altLang="de-D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Projects/</a:t>
              </a:r>
              <a:endParaRPr lang="de-DE" altLang="de-DE" sz="1600" dirty="0"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	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Your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AI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projects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.​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	📁 </a:t>
              </a:r>
              <a:r>
                <a:rPr kumimoji="0" lang="de-DE" altLang="de-D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Data/</a:t>
              </a:r>
              <a:b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Datasets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used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in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tutorials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and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projects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.​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	📁 </a:t>
              </a:r>
              <a:r>
                <a:rPr kumimoji="0" lang="de-DE" altLang="de-DE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Other_Resources</a:t>
              </a:r>
              <a:r>
                <a:rPr kumimoji="0" lang="de-DE" altLang="de-D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/</a:t>
              </a:r>
              <a:br>
                <a:rPr kumimoji="0" lang="de-DE" altLang="de-DE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Additional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materials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and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references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 </a:t>
              </a:r>
              <a:r>
                <a:rPr kumimoji="0" lang="de-DE" altLang="de-DE" sz="18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Arial" panose="020B0604020202020204" pitchFamily="34" charset="0"/>
                </a:rPr>
                <a:t>Not relevant…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	📁 </a:t>
              </a:r>
              <a:r>
                <a:rPr kumimoji="0" lang="de-DE" altLang="de-D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Slides/</a:t>
              </a:r>
              <a:b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Presentation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slides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used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during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workshop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 💡</a:t>
              </a:r>
              <a:r>
                <a:rPr kumimoji="0" lang="en-US" altLang="de-DE" sz="18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always check back here </a:t>
              </a:r>
              <a:r>
                <a:rPr kumimoji="0" lang="de-DE" altLang="de-DE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	📁 </a:t>
              </a:r>
              <a:r>
                <a:rPr kumimoji="0" lang="de-DE" altLang="de-DE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website</a:t>
              </a:r>
              <a:r>
                <a:rPr kumimoji="0" lang="de-DE" altLang="de-DE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/</a:t>
              </a:r>
              <a:b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de-DE" altLang="de-DE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Files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related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to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workshop's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informational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de-DE" alt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website</a:t>
              </a:r>
              <a:r>
                <a:rPr kumimoji="0" lang="de-DE" alt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on GitHub. </a:t>
              </a:r>
              <a:r>
                <a:rPr kumimoji="0" lang="de-DE" altLang="de-DE" sz="1800" b="0" i="1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Arial" panose="020B0604020202020204" pitchFamily="34" charset="0"/>
                </a:rPr>
                <a:t>Not relevant…</a:t>
              </a:r>
              <a:endParaRPr kumimoji="0" lang="de-DE" altLang="de-D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01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32214-BA1C-A831-D357-E99DCC9DB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EEEBFC5-20AA-71D6-B222-D3C2DCBD5940}"/>
              </a:ext>
            </a:extLst>
          </p:cNvPr>
          <p:cNvSpPr txBox="1"/>
          <p:nvPr/>
        </p:nvSpPr>
        <p:spPr>
          <a:xfrm>
            <a:off x="1236173" y="2844225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🛠️ Hardware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we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prepared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ABDDA7-E7C8-A0FE-F606-5D9EB7B00990}"/>
              </a:ext>
            </a:extLst>
          </p:cNvPr>
          <p:cNvSpPr txBox="1"/>
          <p:nvPr/>
        </p:nvSpPr>
        <p:spPr>
          <a:xfrm>
            <a:off x="1236173" y="3278312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What‘s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hardware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is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prepared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,</a:t>
            </a:r>
            <a:b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how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start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where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?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FBBC7FF-652E-3820-07A9-1A8C51D61034}"/>
              </a:ext>
            </a:extLst>
          </p:cNvPr>
          <p:cNvGrpSpPr/>
          <p:nvPr/>
        </p:nvGrpSpPr>
        <p:grpSpPr>
          <a:xfrm>
            <a:off x="6437946" y="1918407"/>
            <a:ext cx="6096000" cy="3154710"/>
            <a:chOff x="6437946" y="2173771"/>
            <a:chExt cx="6096000" cy="315471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6F81AAB-0559-8057-6696-C4436EDC226F}"/>
                </a:ext>
              </a:extLst>
            </p:cNvPr>
            <p:cNvSpPr/>
            <p:nvPr/>
          </p:nvSpPr>
          <p:spPr>
            <a:xfrm>
              <a:off x="7744968" y="2621827"/>
              <a:ext cx="987552" cy="1010427"/>
            </a:xfrm>
            <a:prstGeom prst="ellipse">
              <a:avLst/>
            </a:prstGeom>
            <a:effectLst>
              <a:outerShdw blurRad="76200" dist="38100" dir="10800000" sx="101000" sy="101000" algn="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9E09B22-DC71-9D4D-948B-2D9B951CFC2B}"/>
                </a:ext>
              </a:extLst>
            </p:cNvPr>
            <p:cNvSpPr txBox="1"/>
            <p:nvPr/>
          </p:nvSpPr>
          <p:spPr>
            <a:xfrm>
              <a:off x="6437946" y="2173771"/>
              <a:ext cx="6096000" cy="31547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9900" dirty="0"/>
                <a:t>🧑‍🔧 </a:t>
              </a:r>
              <a:endParaRPr lang="de-DE" sz="4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E7CF111-6EFF-1BDA-14CB-7A1110944859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55E91969-BA5F-EDF6-F988-A9B61A21A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FB28304-C950-5D6D-5549-0535529F9818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19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10A774-2098-7016-B808-6FA124449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6A93A3F-8656-2CCC-30F6-D78FDF1174C9}"/>
              </a:ext>
            </a:extLst>
          </p:cNvPr>
          <p:cNvSpPr txBox="1"/>
          <p:nvPr/>
        </p:nvSpPr>
        <p:spPr>
          <a:xfrm>
            <a:off x="1236173" y="2844225"/>
            <a:ext cx="5165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🛠️ Hardware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we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prepared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41092F-880F-7FA6-7EAC-6C8D2B8EC219}"/>
              </a:ext>
            </a:extLst>
          </p:cNvPr>
          <p:cNvSpPr txBox="1"/>
          <p:nvPr/>
        </p:nvSpPr>
        <p:spPr>
          <a:xfrm>
            <a:off x="1236173" y="3370645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Disclaimer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E63DED-D4EC-B2F1-91B8-62CB57449345}"/>
              </a:ext>
            </a:extLst>
          </p:cNvPr>
          <p:cNvSpPr txBox="1"/>
          <p:nvPr/>
        </p:nvSpPr>
        <p:spPr>
          <a:xfrm>
            <a:off x="6437946" y="1918407"/>
            <a:ext cx="60960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9900" dirty="0"/>
              <a:t>🧯  </a:t>
            </a:r>
            <a:endParaRPr lang="de-DE" sz="40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90201DA-38FC-1621-A3AD-3D8C0AB72414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1A7DB26E-BDD1-53CD-C1E6-B70ECA6E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D0CA4E3-4CBD-A1FB-A777-D0822B2311C5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E11D5D01-15E4-BF28-4071-203180A06D40}"/>
              </a:ext>
            </a:extLst>
          </p:cNvPr>
          <p:cNvSpPr txBox="1"/>
          <p:nvPr/>
        </p:nvSpPr>
        <p:spPr>
          <a:xfrm>
            <a:off x="1236173" y="3712399"/>
            <a:ext cx="4748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Don‘t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worry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: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you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can‘t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break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anything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but </a:t>
            </a:r>
            <a:b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if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💩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happens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it‘s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u="sng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no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problem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.  </a:t>
            </a:r>
          </a:p>
          <a:p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You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are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here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try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&amp;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learn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6FF555-81F7-F009-18A0-796434872D77}"/>
              </a:ext>
            </a:extLst>
          </p:cNvPr>
          <p:cNvSpPr txBox="1"/>
          <p:nvPr/>
        </p:nvSpPr>
        <p:spPr>
          <a:xfrm>
            <a:off x="1236173" y="5011461"/>
            <a:ext cx="9650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Also: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we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tried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prepare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everything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in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detail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but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happens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that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we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missed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something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.</a:t>
            </a:r>
            <a:b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Feel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free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inform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us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if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anything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isn‘t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working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975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822F9-E700-C31C-3702-76E0600B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5A40A4-4DF1-E084-5413-F0F75D54959F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5A3A0387-4FFD-2B59-4949-5E660A9FF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033288C-B0C2-DC42-7B16-6F28C7EC22D1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CA748B3-9A6D-418F-223B-D180685BBEDC}"/>
              </a:ext>
            </a:extLst>
          </p:cNvPr>
          <p:cNvSpPr txBox="1"/>
          <p:nvPr/>
        </p:nvSpPr>
        <p:spPr>
          <a:xfrm>
            <a:off x="550373" y="2844225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Raspberry Pi?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F82452-2AF0-C884-2468-9F6D2D7CB3CF}"/>
              </a:ext>
            </a:extLst>
          </p:cNvPr>
          <p:cNvSpPr txBox="1"/>
          <p:nvPr/>
        </p:nvSpPr>
        <p:spPr>
          <a:xfrm>
            <a:off x="550373" y="3324032"/>
            <a:ext cx="183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is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&amp; 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How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start…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762D092-33E7-F4F4-3F77-4CD24B56CE11}"/>
              </a:ext>
            </a:extLst>
          </p:cNvPr>
          <p:cNvGrpSpPr/>
          <p:nvPr/>
        </p:nvGrpSpPr>
        <p:grpSpPr>
          <a:xfrm>
            <a:off x="3639312" y="1185430"/>
            <a:ext cx="8226787" cy="5355313"/>
            <a:chOff x="2707085" y="843676"/>
            <a:chExt cx="9180116" cy="5355313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057026EA-CA20-EE61-4E69-7BA6DD65C960}"/>
                </a:ext>
              </a:extLst>
            </p:cNvPr>
            <p:cNvSpPr/>
            <p:nvPr/>
          </p:nvSpPr>
          <p:spPr>
            <a:xfrm>
              <a:off x="2707085" y="843676"/>
              <a:ext cx="9180115" cy="535531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FFB5FCB-F43C-4C47-A71F-94C43D4F524F}"/>
                </a:ext>
              </a:extLst>
            </p:cNvPr>
            <p:cNvSpPr txBox="1"/>
            <p:nvPr/>
          </p:nvSpPr>
          <p:spPr>
            <a:xfrm>
              <a:off x="2707086" y="843677"/>
              <a:ext cx="9180115" cy="5355312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🔗 </a:t>
              </a:r>
              <a:r>
                <a:rPr lang="en-US" b="1" dirty="0">
                  <a:hlinkClick r:id="rId3"/>
                </a:rPr>
                <a:t>raspberrypi.com</a:t>
              </a:r>
              <a:endParaRPr lang="en-US" b="1" dirty="0"/>
            </a:p>
            <a:p>
              <a:pPr>
                <a:buNone/>
              </a:pPr>
              <a:endParaRPr lang="en-US" dirty="0"/>
            </a:p>
            <a:p>
              <a:pPr>
                <a:buNone/>
              </a:pPr>
              <a:r>
                <a:rPr lang="de-DE" dirty="0"/>
                <a:t>🧠 </a:t>
              </a:r>
              <a:r>
                <a:rPr lang="de-DE" b="1" dirty="0" err="1"/>
                <a:t>What</a:t>
              </a:r>
              <a:r>
                <a:rPr lang="de-DE" b="1" dirty="0"/>
                <a:t> is Raspberry Pi?</a:t>
              </a:r>
              <a:br>
                <a:rPr lang="de-DE" dirty="0"/>
              </a:br>
              <a:r>
                <a:rPr lang="de-DE" dirty="0"/>
                <a:t>• Raspberry Pi is a </a:t>
              </a:r>
              <a:r>
                <a:rPr lang="de-DE" b="1" dirty="0" err="1"/>
                <a:t>small</a:t>
              </a:r>
              <a:r>
                <a:rPr lang="de-DE" b="1" dirty="0"/>
                <a:t>, </a:t>
              </a:r>
              <a:r>
                <a:rPr lang="de-DE" b="1" dirty="0" err="1"/>
                <a:t>affordable</a:t>
              </a:r>
              <a:r>
                <a:rPr lang="de-DE" b="1" dirty="0"/>
                <a:t> single-board </a:t>
              </a:r>
              <a:r>
                <a:rPr lang="de-DE" b="1" dirty="0" err="1"/>
                <a:t>computer</a:t>
              </a:r>
              <a:br>
                <a:rPr lang="de-DE" dirty="0"/>
              </a:br>
              <a:r>
                <a:rPr lang="de-DE" dirty="0"/>
                <a:t>• </a:t>
              </a:r>
              <a:r>
                <a:rPr lang="de-DE" dirty="0" err="1"/>
                <a:t>Originally</a:t>
              </a:r>
              <a:r>
                <a:rPr lang="de-DE" dirty="0"/>
                <a:t> </a:t>
              </a:r>
              <a:r>
                <a:rPr lang="de-DE" dirty="0" err="1"/>
                <a:t>designed</a:t>
              </a:r>
              <a:r>
                <a:rPr lang="de-DE" dirty="0"/>
                <a:t> for </a:t>
              </a:r>
              <a:r>
                <a:rPr lang="de-DE" b="1" dirty="0"/>
                <a:t>learning programming &amp; </a:t>
              </a:r>
              <a:r>
                <a:rPr lang="de-DE" b="1" dirty="0" err="1"/>
                <a:t>electronics</a:t>
              </a:r>
              <a:br>
                <a:rPr lang="de-DE" dirty="0"/>
              </a:br>
              <a:r>
                <a:rPr lang="de-DE" dirty="0"/>
                <a:t>• </a:t>
              </a:r>
              <a:r>
                <a:rPr lang="de-DE" dirty="0" err="1"/>
                <a:t>Perfect</a:t>
              </a:r>
              <a:r>
                <a:rPr lang="de-DE" dirty="0"/>
                <a:t> for </a:t>
              </a:r>
              <a:r>
                <a:rPr lang="de-DE" b="1" dirty="0"/>
                <a:t>AI </a:t>
              </a:r>
              <a:r>
                <a:rPr lang="de-DE" b="1" dirty="0" err="1"/>
                <a:t>experiments</a:t>
              </a:r>
              <a:r>
                <a:rPr lang="de-DE" dirty="0"/>
                <a:t>, </a:t>
              </a:r>
              <a:r>
                <a:rPr lang="de-DE" dirty="0" err="1"/>
                <a:t>robotics</a:t>
              </a:r>
              <a:r>
                <a:rPr lang="de-DE" dirty="0"/>
                <a:t>, </a:t>
              </a:r>
              <a:r>
                <a:rPr lang="de-DE" dirty="0" err="1"/>
                <a:t>sensors</a:t>
              </a:r>
              <a:r>
                <a:rPr lang="de-DE" dirty="0"/>
                <a:t>, and </a:t>
              </a:r>
              <a:r>
                <a:rPr lang="de-DE" dirty="0" err="1"/>
                <a:t>creative</a:t>
              </a:r>
              <a:r>
                <a:rPr lang="de-DE" dirty="0"/>
                <a:t> </a:t>
              </a:r>
              <a:r>
                <a:rPr lang="de-DE" dirty="0" err="1"/>
                <a:t>projects</a:t>
              </a:r>
              <a:br>
                <a:rPr lang="de-DE" dirty="0"/>
              </a:br>
              <a:r>
                <a:rPr lang="de-DE" dirty="0"/>
                <a:t>• Runs Linux (e.g. Raspberry Pi OS) –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used</a:t>
              </a:r>
              <a:r>
                <a:rPr lang="de-DE" dirty="0"/>
                <a:t> like a </a:t>
              </a:r>
              <a:r>
                <a:rPr lang="de-DE" dirty="0" err="1"/>
                <a:t>tiny</a:t>
              </a:r>
              <a:r>
                <a:rPr lang="de-DE" dirty="0"/>
                <a:t> PC</a:t>
              </a:r>
              <a:br>
                <a:rPr lang="de-DE" dirty="0"/>
              </a:br>
              <a:r>
                <a:rPr lang="de-DE" dirty="0"/>
                <a:t>• Can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used</a:t>
              </a:r>
              <a:r>
                <a:rPr lang="de-DE" dirty="0"/>
                <a:t> with Python, </a:t>
              </a:r>
              <a:r>
                <a:rPr lang="de-DE" dirty="0" err="1"/>
                <a:t>Jupyter</a:t>
              </a:r>
              <a:r>
                <a:rPr lang="de-DE" dirty="0"/>
                <a:t>, and </a:t>
              </a:r>
              <a:r>
                <a:rPr lang="de-DE" dirty="0" err="1"/>
                <a:t>local</a:t>
              </a:r>
              <a:r>
                <a:rPr lang="de-DE" dirty="0"/>
                <a:t> LLMs</a:t>
              </a:r>
            </a:p>
            <a:p>
              <a:pPr>
                <a:buNone/>
              </a:pPr>
              <a:endParaRPr lang="de-DE" dirty="0"/>
            </a:p>
            <a:p>
              <a:pPr>
                <a:buNone/>
              </a:pPr>
              <a:r>
                <a:rPr lang="de-DE" dirty="0"/>
                <a:t>✅ </a:t>
              </a:r>
              <a:r>
                <a:rPr lang="de-DE" b="1" dirty="0"/>
                <a:t>Pros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Low </a:t>
              </a:r>
              <a:r>
                <a:rPr lang="de-DE" b="1" dirty="0" err="1"/>
                <a:t>Cost</a:t>
              </a:r>
              <a:r>
                <a:rPr lang="de-DE" dirty="0"/>
                <a:t> – powerful but super </a:t>
              </a:r>
              <a:r>
                <a:rPr lang="de-DE" dirty="0" err="1"/>
                <a:t>affordable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Beginner-Friendly</a:t>
              </a:r>
              <a:r>
                <a:rPr lang="de-DE" dirty="0"/>
                <a:t> – </a:t>
              </a:r>
              <a:r>
                <a:rPr lang="de-DE" dirty="0" err="1"/>
                <a:t>huge</a:t>
              </a:r>
              <a:r>
                <a:rPr lang="de-DE" dirty="0"/>
                <a:t> </a:t>
              </a:r>
              <a:r>
                <a:rPr lang="de-DE" dirty="0" err="1"/>
                <a:t>community</a:t>
              </a:r>
              <a:r>
                <a:rPr lang="de-DE" dirty="0"/>
                <a:t> &amp; </a:t>
              </a:r>
              <a:r>
                <a:rPr lang="de-DE" dirty="0" err="1"/>
                <a:t>tons</a:t>
              </a:r>
              <a:r>
                <a:rPr lang="de-DE" dirty="0"/>
                <a:t> of </a:t>
              </a:r>
              <a:r>
                <a:rPr lang="de-DE" dirty="0" err="1"/>
                <a:t>tutorials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Flexible Use</a:t>
              </a:r>
              <a:r>
                <a:rPr lang="de-DE" dirty="0"/>
                <a:t> – AI, smart </a:t>
              </a:r>
              <a:r>
                <a:rPr lang="de-DE" dirty="0" err="1"/>
                <a:t>home</a:t>
              </a:r>
              <a:r>
                <a:rPr lang="de-DE" dirty="0"/>
                <a:t>, </a:t>
              </a:r>
              <a:r>
                <a:rPr lang="de-DE" dirty="0" err="1"/>
                <a:t>media</a:t>
              </a:r>
              <a:r>
                <a:rPr lang="de-DE" dirty="0"/>
                <a:t> </a:t>
              </a:r>
              <a:r>
                <a:rPr lang="de-DE" dirty="0" err="1"/>
                <a:t>server</a:t>
              </a:r>
              <a:r>
                <a:rPr lang="de-DE" dirty="0"/>
                <a:t>, etc.</a:t>
              </a:r>
              <a:br>
                <a:rPr lang="de-DE" dirty="0"/>
              </a:br>
              <a:r>
                <a:rPr lang="de-DE" dirty="0"/>
                <a:t>✔ </a:t>
              </a:r>
              <a:r>
                <a:rPr lang="de-DE" b="1" dirty="0"/>
                <a:t>Offline &amp; Portable</a:t>
              </a:r>
              <a:r>
                <a:rPr lang="de-DE" dirty="0"/>
                <a:t> – ideal for </a:t>
              </a:r>
              <a:r>
                <a:rPr lang="de-DE" dirty="0" err="1"/>
                <a:t>secure</a:t>
              </a:r>
              <a:r>
                <a:rPr lang="de-DE" dirty="0"/>
                <a:t>, mobile AI </a:t>
              </a:r>
              <a:r>
                <a:rPr lang="de-DE" dirty="0" err="1"/>
                <a:t>setups</a:t>
              </a:r>
              <a:endParaRPr lang="de-DE" dirty="0"/>
            </a:p>
            <a:p>
              <a:pPr>
                <a:buNone/>
              </a:pPr>
              <a:endParaRPr lang="de-DE" dirty="0"/>
            </a:p>
            <a:p>
              <a:r>
                <a:rPr lang="de-DE" dirty="0"/>
                <a:t>❌ </a:t>
              </a:r>
              <a:r>
                <a:rPr lang="de-DE" b="1" dirty="0" err="1"/>
                <a:t>Cons</a:t>
              </a:r>
              <a:br>
                <a:rPr lang="de-DE" dirty="0"/>
              </a:br>
              <a:r>
                <a:rPr lang="de-DE" dirty="0"/>
                <a:t>✖ </a:t>
              </a:r>
              <a:r>
                <a:rPr lang="de-DE" b="1" dirty="0"/>
                <a:t>Basic Setup </a:t>
              </a:r>
              <a:r>
                <a:rPr lang="de-DE" b="1" dirty="0" err="1"/>
                <a:t>Needed</a:t>
              </a:r>
              <a:r>
                <a:rPr lang="de-DE" dirty="0"/>
                <a:t> – </a:t>
              </a:r>
              <a:r>
                <a:rPr lang="de-DE" dirty="0" err="1"/>
                <a:t>install</a:t>
              </a:r>
              <a:r>
                <a:rPr lang="de-DE" dirty="0"/>
                <a:t> OS on SD </a:t>
              </a:r>
              <a:r>
                <a:rPr lang="de-DE" dirty="0" err="1"/>
                <a:t>card</a:t>
              </a:r>
              <a:r>
                <a:rPr lang="de-DE" dirty="0"/>
                <a:t> and connect </a:t>
              </a:r>
              <a:r>
                <a:rPr lang="de-DE" dirty="0" err="1"/>
                <a:t>peripherals</a:t>
              </a:r>
              <a:br>
                <a:rPr lang="de-DE" dirty="0"/>
              </a:br>
              <a:r>
                <a:rPr lang="de-DE" dirty="0"/>
                <a:t>✖ </a:t>
              </a:r>
              <a:r>
                <a:rPr lang="de-DE" b="1" dirty="0"/>
                <a:t>Limited Power</a:t>
              </a:r>
              <a:r>
                <a:rPr lang="de-DE" dirty="0"/>
                <a:t> – not </a:t>
              </a:r>
              <a:r>
                <a:rPr lang="de-DE" dirty="0" err="1"/>
                <a:t>suitable</a:t>
              </a:r>
              <a:r>
                <a:rPr lang="de-DE" dirty="0"/>
                <a:t> for </a:t>
              </a:r>
              <a:r>
                <a:rPr lang="de-DE" dirty="0" err="1"/>
                <a:t>very</a:t>
              </a:r>
              <a:r>
                <a:rPr lang="de-DE" dirty="0"/>
                <a:t> large AI models </a:t>
              </a:r>
              <a:r>
                <a:rPr lang="de-DE" dirty="0" err="1"/>
                <a:t>or</a:t>
              </a:r>
              <a:r>
                <a:rPr lang="de-DE" dirty="0"/>
                <a:t> heavy compute </a:t>
              </a:r>
              <a:r>
                <a:rPr lang="de-DE" dirty="0" err="1"/>
                <a:t>tasks</a:t>
              </a:r>
              <a:endParaRPr lang="de-DE" dirty="0"/>
            </a:p>
            <a:p>
              <a:endParaRPr lang="en-US" dirty="0"/>
            </a:p>
          </p:txBody>
        </p:sp>
      </p:grpSp>
      <p:pic>
        <p:nvPicPr>
          <p:cNvPr id="3" name="Grafik 2" descr="Ein Bild, das Grafiken, Clipart, Cartoon, Farbigkeit enthält.&#10;&#10;KI-generierte Inhalte können fehlerhaft sein.">
            <a:extLst>
              <a:ext uri="{FF2B5EF4-FFF2-40B4-BE49-F238E27FC236}">
                <a16:creationId xmlns:a16="http://schemas.microsoft.com/office/drawing/2014/main" id="{E3218A1A-6877-1955-9C20-1F548D73C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1" y="1415694"/>
            <a:ext cx="1007368" cy="12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30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3070A9-DE49-0D50-5AF6-0F94B049B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A81957A-6CA0-3E5C-95CD-6D03E931DA0A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63126158-1201-ECBF-AD35-FCC5DF52F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EEF9E09-C168-7B81-3D05-F0878E401538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4F43EC9-9A11-85BF-CB1F-EF3AFBA3DC65}"/>
              </a:ext>
            </a:extLst>
          </p:cNvPr>
          <p:cNvSpPr txBox="1"/>
          <p:nvPr/>
        </p:nvSpPr>
        <p:spPr>
          <a:xfrm>
            <a:off x="550373" y="2844225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Raspberry Pi?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A342200-4713-3FCA-05AF-C3A3E07A9153}"/>
              </a:ext>
            </a:extLst>
          </p:cNvPr>
          <p:cNvSpPr txBox="1"/>
          <p:nvPr/>
        </p:nvSpPr>
        <p:spPr>
          <a:xfrm>
            <a:off x="550373" y="3324032"/>
            <a:ext cx="183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is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&amp; 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How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start…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D07F749-1B43-6D95-31D5-75E381DEC033}"/>
              </a:ext>
            </a:extLst>
          </p:cNvPr>
          <p:cNvGrpSpPr/>
          <p:nvPr/>
        </p:nvGrpSpPr>
        <p:grpSpPr>
          <a:xfrm>
            <a:off x="3639312" y="1185431"/>
            <a:ext cx="8226787" cy="4801314"/>
            <a:chOff x="2707085" y="843677"/>
            <a:chExt cx="9180116" cy="480131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AC591AE8-AC96-1B78-30E7-5F2AFF81D0AA}"/>
                </a:ext>
              </a:extLst>
            </p:cNvPr>
            <p:cNvSpPr/>
            <p:nvPr/>
          </p:nvSpPr>
          <p:spPr>
            <a:xfrm>
              <a:off x="2707085" y="843677"/>
              <a:ext cx="9180115" cy="4801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825B502-3A5B-9429-DD23-CDDCA4BC4C1E}"/>
                </a:ext>
              </a:extLst>
            </p:cNvPr>
            <p:cNvSpPr txBox="1"/>
            <p:nvPr/>
          </p:nvSpPr>
          <p:spPr>
            <a:xfrm>
              <a:off x="2707086" y="843677"/>
              <a:ext cx="9180115" cy="4801314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🔗 </a:t>
              </a:r>
              <a:r>
                <a:rPr lang="en-US" b="1" dirty="0">
                  <a:hlinkClick r:id="rId3"/>
                </a:rPr>
                <a:t>raspberrypi.com</a:t>
              </a:r>
              <a:endParaRPr lang="en-US" b="1" dirty="0"/>
            </a:p>
            <a:p>
              <a:pPr>
                <a:buNone/>
              </a:pPr>
              <a:endParaRPr lang="en-US" dirty="0"/>
            </a:p>
            <a:p>
              <a:pPr>
                <a:buNone/>
              </a:pPr>
              <a:r>
                <a:rPr lang="en-US" b="1" dirty="0"/>
                <a:t>🧠 What is GitHub?</a:t>
              </a:r>
              <a:br>
                <a:rPr lang="en-US" dirty="0"/>
              </a:br>
              <a:r>
                <a:rPr lang="en-US" dirty="0"/>
                <a:t>• GitHub is a </a:t>
              </a:r>
              <a:r>
                <a:rPr lang="en-US" b="1" dirty="0"/>
                <a:t>platform for sharing and managing code</a:t>
              </a:r>
              <a:br>
                <a:rPr lang="en-US" dirty="0"/>
              </a:br>
              <a:r>
                <a:rPr lang="en-US" dirty="0"/>
                <a:t>• Enables </a:t>
              </a:r>
              <a:r>
                <a:rPr lang="en-US" b="1" dirty="0"/>
                <a:t>version control</a:t>
              </a:r>
              <a:r>
                <a:rPr lang="en-US" dirty="0"/>
                <a:t> using Git – track changes, collaborate easily</a:t>
              </a:r>
              <a:br>
                <a:rPr lang="en-US" dirty="0"/>
              </a:br>
              <a:r>
                <a:rPr lang="en-US" dirty="0"/>
                <a:t>• Ideal for </a:t>
              </a:r>
              <a:r>
                <a:rPr lang="en-US" b="1" dirty="0"/>
                <a:t>team projects</a:t>
              </a:r>
              <a:r>
                <a:rPr lang="en-US" dirty="0"/>
                <a:t>, </a:t>
              </a:r>
              <a:r>
                <a:rPr lang="en-US" b="1" dirty="0"/>
                <a:t>open-source sharing</a:t>
              </a:r>
              <a:r>
                <a:rPr lang="en-US" dirty="0"/>
                <a:t>, and </a:t>
              </a:r>
              <a:r>
                <a:rPr lang="en-US" b="1" dirty="0"/>
                <a:t>code backups</a:t>
              </a:r>
            </a:p>
            <a:p>
              <a:pPr>
                <a:buNone/>
              </a:pPr>
              <a:endParaRPr lang="en-US" dirty="0"/>
            </a:p>
            <a:p>
              <a:pPr>
                <a:buNone/>
              </a:pPr>
              <a:r>
                <a:rPr lang="en-US" b="1" dirty="0"/>
                <a:t>✅ Pros</a:t>
              </a:r>
              <a:br>
                <a:rPr lang="en-US" dirty="0"/>
              </a:br>
              <a:r>
                <a:rPr lang="en-US" dirty="0"/>
                <a:t>✔ </a:t>
              </a:r>
              <a:r>
                <a:rPr lang="en-US" b="1" dirty="0"/>
                <a:t>Collaboration-Friendly</a:t>
              </a:r>
              <a:r>
                <a:rPr lang="en-US" dirty="0"/>
                <a:t> – work together on shared code</a:t>
              </a:r>
              <a:br>
                <a:rPr lang="en-US" dirty="0"/>
              </a:br>
              <a:r>
                <a:rPr lang="en-US" dirty="0"/>
                <a:t>✔ </a:t>
              </a:r>
              <a:r>
                <a:rPr lang="en-US" b="1" dirty="0"/>
                <a:t>Version History</a:t>
              </a:r>
              <a:r>
                <a:rPr lang="en-US" dirty="0"/>
                <a:t> – track every change over time</a:t>
              </a:r>
              <a:br>
                <a:rPr lang="en-US" dirty="0"/>
              </a:br>
              <a:r>
                <a:rPr lang="en-US" dirty="0"/>
                <a:t>✔ </a:t>
              </a:r>
              <a:r>
                <a:rPr lang="en-US" b="1" dirty="0"/>
                <a:t>Public or Private</a:t>
              </a:r>
              <a:r>
                <a:rPr lang="en-US" dirty="0"/>
                <a:t> – control who sees your work</a:t>
              </a:r>
              <a:br>
                <a:rPr lang="en-US" dirty="0"/>
              </a:br>
              <a:r>
                <a:rPr lang="en-US" dirty="0"/>
                <a:t>✔ </a:t>
              </a:r>
              <a:r>
                <a:rPr lang="en-US" b="1" dirty="0"/>
                <a:t>Integrated with </a:t>
              </a:r>
              <a:r>
                <a:rPr lang="en-US" b="1" dirty="0" err="1"/>
                <a:t>Colab</a:t>
              </a:r>
              <a:r>
                <a:rPr lang="en-US" b="1" dirty="0"/>
                <a:t> &amp; </a:t>
              </a:r>
              <a:r>
                <a:rPr lang="en-US" b="1" dirty="0" err="1"/>
                <a:t>Jupyter</a:t>
              </a:r>
              <a:r>
                <a:rPr lang="en-US" dirty="0"/>
                <a:t> – open notebooks directly</a:t>
              </a:r>
            </a:p>
            <a:p>
              <a:pPr>
                <a:buNone/>
              </a:pPr>
              <a:endParaRPr lang="en-US" dirty="0"/>
            </a:p>
            <a:p>
              <a:r>
                <a:rPr lang="en-US" b="1" dirty="0"/>
                <a:t>❌ Cons</a:t>
              </a:r>
              <a:br>
                <a:rPr lang="en-US" dirty="0"/>
              </a:br>
              <a:r>
                <a:rPr lang="en-US" dirty="0"/>
                <a:t>✖ </a:t>
              </a:r>
              <a:r>
                <a:rPr lang="en-US" b="1" dirty="0"/>
                <a:t>Learning Curve</a:t>
              </a:r>
              <a:r>
                <a:rPr lang="en-US" dirty="0"/>
                <a:t> – Git/GitHub can be confusing at first</a:t>
              </a:r>
              <a:br>
                <a:rPr lang="en-US" dirty="0"/>
              </a:br>
              <a:r>
                <a:rPr lang="en-US" dirty="0"/>
                <a:t>✖ </a:t>
              </a:r>
              <a:r>
                <a:rPr lang="en-US" b="1" dirty="0"/>
                <a:t>Requires GitHub Account</a:t>
              </a:r>
              <a:r>
                <a:rPr lang="en-US" dirty="0"/>
                <a:t> – to contribute or manage projects</a:t>
              </a:r>
            </a:p>
            <a:p>
              <a:endParaRPr lang="en-US" dirty="0"/>
            </a:p>
          </p:txBody>
        </p:sp>
      </p:grpSp>
      <p:pic>
        <p:nvPicPr>
          <p:cNvPr id="3" name="Grafik 2" descr="Ein Bild, das Grafiken, Clipart, Cartoon, Farbigkeit enthält.&#10;&#10;KI-generierte Inhalte können fehlerhaft sein.">
            <a:extLst>
              <a:ext uri="{FF2B5EF4-FFF2-40B4-BE49-F238E27FC236}">
                <a16:creationId xmlns:a16="http://schemas.microsoft.com/office/drawing/2014/main" id="{F0A6B256-E5EA-79B2-95EF-1C071D0E0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1" y="1415694"/>
            <a:ext cx="1007368" cy="12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81ECD9B-0FE5-DB9E-2A78-90335B9B658D}"/>
              </a:ext>
            </a:extLst>
          </p:cNvPr>
          <p:cNvSpPr txBox="1"/>
          <p:nvPr/>
        </p:nvSpPr>
        <p:spPr>
          <a:xfrm>
            <a:off x="1236173" y="2844225"/>
            <a:ext cx="3781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What‘s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all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about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712525E-F8FD-A85E-AC2F-6E6C32D4C600}"/>
              </a:ext>
            </a:extLst>
          </p:cNvPr>
          <p:cNvSpPr txBox="1"/>
          <p:nvPr/>
        </p:nvSpPr>
        <p:spPr>
          <a:xfrm>
            <a:off x="1236173" y="3278312"/>
            <a:ext cx="4238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💭 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Intro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Materials &amp; Resources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(own) 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Setup and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how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start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50CF915-10D9-8752-7535-CBAF8D708C78}"/>
              </a:ext>
            </a:extLst>
          </p:cNvPr>
          <p:cNvGrpSpPr/>
          <p:nvPr/>
        </p:nvGrpSpPr>
        <p:grpSpPr>
          <a:xfrm>
            <a:off x="6598920" y="1978861"/>
            <a:ext cx="6096000" cy="3154710"/>
            <a:chOff x="6598920" y="1978861"/>
            <a:chExt cx="6096000" cy="315471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EC478DF-A42E-FD8F-0FBA-04532102CC6F}"/>
                </a:ext>
              </a:extLst>
            </p:cNvPr>
            <p:cNvSpPr/>
            <p:nvPr/>
          </p:nvSpPr>
          <p:spPr>
            <a:xfrm>
              <a:off x="7191942" y="2295144"/>
              <a:ext cx="2372682" cy="2336696"/>
            </a:xfrm>
            <a:prstGeom prst="ellipse">
              <a:avLst/>
            </a:prstGeom>
            <a:effectLst>
              <a:outerShdw blurRad="76200" dist="38100" dir="10800000" sx="101000" sy="101000" algn="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729DD34-DA0E-8FB4-464B-3C675B5A6512}"/>
                </a:ext>
              </a:extLst>
            </p:cNvPr>
            <p:cNvSpPr txBox="1"/>
            <p:nvPr/>
          </p:nvSpPr>
          <p:spPr>
            <a:xfrm>
              <a:off x="6598920" y="1978861"/>
              <a:ext cx="6096000" cy="31547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9900" dirty="0"/>
                <a:t>🤔</a:t>
              </a:r>
              <a:endParaRPr lang="de-DE" sz="4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0E27035-8240-E5FE-BDD5-DA44158437B0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31F3D0A2-E497-6603-2ABB-33D2A7C3C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5968F36-1E37-D44E-24C1-09CE85E27006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69684684-8F28-F284-0BAE-73E2743F697C}"/>
              </a:ext>
            </a:extLst>
          </p:cNvPr>
          <p:cNvSpPr txBox="1"/>
          <p:nvPr/>
        </p:nvSpPr>
        <p:spPr>
          <a:xfrm>
            <a:off x="1202673" y="5753100"/>
            <a:ext cx="959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worries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overwhelming</a:t>
            </a:r>
            <a:r>
              <a:rPr lang="de-DE" dirty="0"/>
              <a:t> first but </a:t>
            </a:r>
            <a:r>
              <a:rPr lang="de-DE" dirty="0" err="1"/>
              <a:t>we‘ll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and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you‘ll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53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15463-D8B1-3E44-392A-8734756BC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B3ACAB2-D1A0-E105-8EE7-E1C2F83F50F3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DC9A9D69-93F8-733E-5FAA-DE33D76B5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4413B7B-D00F-FF58-F533-89F704092D5F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F98F12E-85F9-1577-7B43-A3B2E239E0B2}"/>
              </a:ext>
            </a:extLst>
          </p:cNvPr>
          <p:cNvSpPr txBox="1"/>
          <p:nvPr/>
        </p:nvSpPr>
        <p:spPr>
          <a:xfrm>
            <a:off x="550373" y="2844225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Raspberry Pi?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CA6F23E-A109-6B97-C193-8845D2B797CD}"/>
              </a:ext>
            </a:extLst>
          </p:cNvPr>
          <p:cNvSpPr txBox="1"/>
          <p:nvPr/>
        </p:nvSpPr>
        <p:spPr>
          <a:xfrm>
            <a:off x="550373" y="332403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is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&amp; 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Applying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electronics</a:t>
            </a:r>
            <a:endParaRPr lang="de-DE" sz="20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39A4773-52DD-4652-B09E-3D9462832113}"/>
              </a:ext>
            </a:extLst>
          </p:cNvPr>
          <p:cNvGrpSpPr/>
          <p:nvPr/>
        </p:nvGrpSpPr>
        <p:grpSpPr>
          <a:xfrm>
            <a:off x="3639312" y="1185431"/>
            <a:ext cx="8226787" cy="4801314"/>
            <a:chOff x="2707085" y="843677"/>
            <a:chExt cx="9180116" cy="480131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8D08FDD0-2604-3794-9905-43CD258F4F26}"/>
                </a:ext>
              </a:extLst>
            </p:cNvPr>
            <p:cNvSpPr/>
            <p:nvPr/>
          </p:nvSpPr>
          <p:spPr>
            <a:xfrm>
              <a:off x="2707085" y="843677"/>
              <a:ext cx="9180115" cy="4801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7C94AA1-061B-2D52-A5A2-B137DA606F8A}"/>
                </a:ext>
              </a:extLst>
            </p:cNvPr>
            <p:cNvSpPr txBox="1"/>
            <p:nvPr/>
          </p:nvSpPr>
          <p:spPr>
            <a:xfrm>
              <a:off x="2707086" y="843677"/>
              <a:ext cx="9180115" cy="4801314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🔗 </a:t>
              </a:r>
              <a:r>
                <a:rPr lang="en-US" b="1" dirty="0">
                  <a:hlinkClick r:id="rId3"/>
                </a:rPr>
                <a:t>raspberrypi.com</a:t>
              </a:r>
              <a:endParaRPr lang="en-US" b="1" dirty="0"/>
            </a:p>
            <a:p>
              <a:pPr>
                <a:buNone/>
              </a:pPr>
              <a:endParaRPr lang="en-US" dirty="0"/>
            </a:p>
            <a:p>
              <a:r>
                <a:rPr lang="en-US" dirty="0"/>
                <a:t>Connectors (for Cameras and so on…)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</a:t>
              </a:r>
            </a:p>
          </p:txBody>
        </p:sp>
      </p:grpSp>
      <p:pic>
        <p:nvPicPr>
          <p:cNvPr id="3" name="Grafik 2" descr="Ein Bild, das Grafiken, Clipart, Cartoon, Farbigkeit enthält.&#10;&#10;KI-generierte Inhalte können fehlerhaft sein.">
            <a:extLst>
              <a:ext uri="{FF2B5EF4-FFF2-40B4-BE49-F238E27FC236}">
                <a16:creationId xmlns:a16="http://schemas.microsoft.com/office/drawing/2014/main" id="{65427E84-91F9-E030-28F6-9A1B761EC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1" y="1415694"/>
            <a:ext cx="1007368" cy="1272641"/>
          </a:xfrm>
          <a:prstGeom prst="rect">
            <a:avLst/>
          </a:prstGeom>
        </p:spPr>
      </p:pic>
      <p:pic>
        <p:nvPicPr>
          <p:cNvPr id="17" name="Grafik 16" descr="Ein Bild, das Elektronik, Elektronisches Bauteil, Schaltung, Elektrisches Bauelement enthält.&#10;&#10;KI-generierte Inhalte können fehlerhaft sein.">
            <a:extLst>
              <a:ext uri="{FF2B5EF4-FFF2-40B4-BE49-F238E27FC236}">
                <a16:creationId xmlns:a16="http://schemas.microsoft.com/office/drawing/2014/main" id="{5851DC8B-2C28-C928-7A0D-2402A20F2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23" y="2155115"/>
            <a:ext cx="6735364" cy="37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29CDA-BDCB-C220-A20F-C991EC86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F04696-1D56-C564-6E6C-23F5DB580173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2665CBB9-6226-1EED-C0BA-19CDEE726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43CF8106-81BD-7E31-157C-8AFE37B214E4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A9B9DED7-9C59-4E69-84D9-482A89A601BF}"/>
              </a:ext>
            </a:extLst>
          </p:cNvPr>
          <p:cNvSpPr txBox="1"/>
          <p:nvPr/>
        </p:nvSpPr>
        <p:spPr>
          <a:xfrm>
            <a:off x="550373" y="2844225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Raspberry Pi?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115C50-D6E1-87C1-C89B-BD80C8A1A587}"/>
              </a:ext>
            </a:extLst>
          </p:cNvPr>
          <p:cNvSpPr txBox="1"/>
          <p:nvPr/>
        </p:nvSpPr>
        <p:spPr>
          <a:xfrm>
            <a:off x="550373" y="332403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is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&amp; 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Applying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electronics</a:t>
            </a:r>
            <a:endParaRPr lang="de-DE" sz="20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F2B3E27-E7E7-2AE2-ED8B-6343EACEDB66}"/>
              </a:ext>
            </a:extLst>
          </p:cNvPr>
          <p:cNvGrpSpPr/>
          <p:nvPr/>
        </p:nvGrpSpPr>
        <p:grpSpPr>
          <a:xfrm>
            <a:off x="3639312" y="1185431"/>
            <a:ext cx="8226787" cy="4801314"/>
            <a:chOff x="2707085" y="843677"/>
            <a:chExt cx="9180116" cy="480131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5DFF1EB-78A5-47E3-E7A4-8D29F578757E}"/>
                </a:ext>
              </a:extLst>
            </p:cNvPr>
            <p:cNvSpPr/>
            <p:nvPr/>
          </p:nvSpPr>
          <p:spPr>
            <a:xfrm>
              <a:off x="2707085" y="843677"/>
              <a:ext cx="9180115" cy="4801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E56C0C6-F7C8-B695-6111-08A2B6F048CB}"/>
                </a:ext>
              </a:extLst>
            </p:cNvPr>
            <p:cNvSpPr txBox="1"/>
            <p:nvPr/>
          </p:nvSpPr>
          <p:spPr>
            <a:xfrm>
              <a:off x="2707086" y="843677"/>
              <a:ext cx="9180115" cy="4801314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🔗 </a:t>
              </a:r>
              <a:r>
                <a:rPr lang="en-US" b="1" dirty="0">
                  <a:hlinkClick r:id="rId3"/>
                </a:rPr>
                <a:t>raspberrypi.com</a:t>
              </a:r>
              <a:endParaRPr lang="en-US" b="1" dirty="0"/>
            </a:p>
            <a:p>
              <a:pPr>
                <a:buNone/>
              </a:pPr>
              <a:endParaRPr lang="en-US" dirty="0"/>
            </a:p>
            <a:p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GPIO Pins </a:t>
              </a:r>
              <a:r>
                <a:rPr lang="en-US" dirty="0"/>
                <a:t>(</a:t>
              </a:r>
              <a:r>
                <a:rPr lang="de-DE" sz="1600" i="1" dirty="0"/>
                <a:t>General Purpose Input/Output</a:t>
              </a:r>
              <a:r>
                <a:rPr lang="de-DE" dirty="0"/>
                <a:t>)</a:t>
              </a:r>
            </a:p>
            <a:p>
              <a:endParaRPr lang="de-DE" dirty="0"/>
            </a:p>
            <a:p>
              <a:r>
                <a:rPr lang="de-DE" dirty="0"/>
                <a:t>➕ </a:t>
              </a:r>
              <a:r>
                <a:rPr lang="de-DE" u="sng" dirty="0" err="1"/>
                <a:t>What</a:t>
              </a:r>
              <a:r>
                <a:rPr lang="de-DE" u="sng" dirty="0"/>
                <a:t> </a:t>
              </a:r>
              <a:r>
                <a:rPr lang="de-DE" u="sng" dirty="0" err="1"/>
                <a:t>about</a:t>
              </a:r>
              <a:r>
                <a:rPr lang="de-DE" u="sng" dirty="0"/>
                <a:t> </a:t>
              </a:r>
              <a:r>
                <a:rPr lang="de-DE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GPIOs</a:t>
              </a:r>
              <a:r>
                <a:rPr lang="de-DE" u="sng" dirty="0"/>
                <a:t>?</a:t>
              </a:r>
            </a:p>
            <a:p>
              <a:endParaRPr lang="de-DE" dirty="0"/>
            </a:p>
            <a:p>
              <a:r>
                <a:rPr lang="en-US" dirty="0"/>
                <a:t>• </a:t>
              </a:r>
              <a:r>
                <a:rPr lang="en-US" b="1" dirty="0"/>
                <a:t>GPIO Pins</a:t>
              </a:r>
              <a:r>
                <a:rPr lang="en-US" dirty="0"/>
                <a:t> allow the Raspberry Pi to </a:t>
              </a:r>
              <a:r>
                <a:rPr lang="en-US" b="1" dirty="0"/>
                <a:t>interact with the physical world</a:t>
              </a:r>
              <a:br>
                <a:rPr lang="en-US" dirty="0"/>
              </a:br>
              <a:r>
                <a:rPr lang="en-US" dirty="0"/>
                <a:t> → You can connect </a:t>
              </a:r>
              <a:r>
                <a:rPr lang="en-US" b="1" dirty="0"/>
                <a:t>LEDs, sensors, motors</a:t>
              </a:r>
              <a:r>
                <a:rPr lang="en-US" dirty="0"/>
                <a:t>, buttons, etc.</a:t>
              </a:r>
            </a:p>
            <a:p>
              <a:endParaRPr lang="de-DE" dirty="0"/>
            </a:p>
            <a:p>
              <a:r>
                <a:rPr lang="en-US" dirty="0"/>
                <a:t>• Ideal for learning about </a:t>
              </a:r>
              <a:r>
                <a:rPr lang="en-US" b="1" dirty="0"/>
                <a:t>electronics &amp; physical computing</a:t>
              </a:r>
              <a:br>
                <a:rPr lang="en-US" dirty="0"/>
              </a:br>
              <a:r>
                <a:rPr lang="en-US" dirty="0"/>
                <a:t> → Combine AI + hardware: e.g. control a light with a model prediction</a:t>
              </a:r>
            </a:p>
            <a:p>
              <a:endParaRPr lang="de-DE" dirty="0"/>
            </a:p>
            <a:p>
              <a:r>
                <a:rPr lang="en-US" dirty="0"/>
                <a:t>• Easy to start with Python libraries like </a:t>
              </a:r>
              <a:r>
                <a:rPr lang="en-US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gpiozero</a:t>
              </a:r>
              <a:r>
                <a:rPr lang="en-US" dirty="0"/>
                <a:t> or </a:t>
              </a:r>
              <a:r>
                <a:rPr lang="en-US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RPi.GPIO</a:t>
              </a:r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 We will apply e.g. the audio-hat here. 🎵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Grafik 2" descr="Ein Bild, das Grafiken, Clipart, Cartoon, Farbigkeit enthält.&#10;&#10;KI-generierte Inhalte können fehlerhaft sein.">
            <a:extLst>
              <a:ext uri="{FF2B5EF4-FFF2-40B4-BE49-F238E27FC236}">
                <a16:creationId xmlns:a16="http://schemas.microsoft.com/office/drawing/2014/main" id="{82DCA226-A83F-B890-D702-AB926D15C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1" y="1415694"/>
            <a:ext cx="1007368" cy="1272641"/>
          </a:xfrm>
          <a:prstGeom prst="rect">
            <a:avLst/>
          </a:prstGeom>
        </p:spPr>
      </p:pic>
      <p:pic>
        <p:nvPicPr>
          <p:cNvPr id="12" name="Grafik 11" descr="Ein Bild, das Text, Elektronik, Schaltung, Elektronisches Bauteil enthält.&#10;&#10;KI-generierte Inhalte können fehlerhaft sein.">
            <a:extLst>
              <a:ext uri="{FF2B5EF4-FFF2-40B4-BE49-F238E27FC236}">
                <a16:creationId xmlns:a16="http://schemas.microsoft.com/office/drawing/2014/main" id="{8B05F7EE-43C4-3BC1-7998-576255755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31" y="1240715"/>
            <a:ext cx="2840970" cy="16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E16B7-0142-925B-DFD0-922CCE747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1A51966-4E62-95FA-788E-B243AB2821E6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5B6C5270-75AB-69A2-BDB2-08A360D8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34BB22B-06D5-91A1-3971-C6F51BDD3000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A668042-6DB7-C1DD-7BBF-2492998EB6EC}"/>
              </a:ext>
            </a:extLst>
          </p:cNvPr>
          <p:cNvSpPr txBox="1"/>
          <p:nvPr/>
        </p:nvSpPr>
        <p:spPr>
          <a:xfrm>
            <a:off x="550373" y="2844225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Raspberry Pi?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4D3096-F68E-EA25-B1C6-93B1D0209FE1}"/>
              </a:ext>
            </a:extLst>
          </p:cNvPr>
          <p:cNvSpPr txBox="1"/>
          <p:nvPr/>
        </p:nvSpPr>
        <p:spPr>
          <a:xfrm>
            <a:off x="550373" y="3324032"/>
            <a:ext cx="2573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is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&amp; 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Applying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electronics</a:t>
            </a:r>
            <a:endParaRPr lang="de-DE" sz="20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DE796A8-F1FF-9893-1BEB-5BC25F01BBBF}"/>
              </a:ext>
            </a:extLst>
          </p:cNvPr>
          <p:cNvGrpSpPr/>
          <p:nvPr/>
        </p:nvGrpSpPr>
        <p:grpSpPr>
          <a:xfrm>
            <a:off x="3639312" y="1185431"/>
            <a:ext cx="8226787" cy="4801314"/>
            <a:chOff x="2707085" y="843677"/>
            <a:chExt cx="9180116" cy="480131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63D482FA-D23E-CD0F-BE9A-4349BAAB56AC}"/>
                </a:ext>
              </a:extLst>
            </p:cNvPr>
            <p:cNvSpPr/>
            <p:nvPr/>
          </p:nvSpPr>
          <p:spPr>
            <a:xfrm>
              <a:off x="2707085" y="843677"/>
              <a:ext cx="9180115" cy="4801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A2459D3-CF79-4FC6-C016-582E0989565E}"/>
                </a:ext>
              </a:extLst>
            </p:cNvPr>
            <p:cNvSpPr txBox="1"/>
            <p:nvPr/>
          </p:nvSpPr>
          <p:spPr>
            <a:xfrm>
              <a:off x="2707086" y="843677"/>
              <a:ext cx="9180115" cy="4801314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🔗 </a:t>
              </a:r>
              <a:r>
                <a:rPr lang="en-US" b="1" dirty="0">
                  <a:hlinkClick r:id="rId3"/>
                </a:rPr>
                <a:t>raspberrypi.com</a:t>
              </a:r>
              <a:endParaRPr lang="en-US" b="1" dirty="0"/>
            </a:p>
            <a:p>
              <a:pPr>
                <a:buNone/>
              </a:pPr>
              <a:endParaRPr lang="en-US" dirty="0"/>
            </a:p>
            <a:p>
              <a:r>
                <a:rPr lang="en-US" dirty="0"/>
                <a:t>GPIO Pins (</a:t>
              </a:r>
              <a:r>
                <a:rPr lang="de-DE" sz="1600" i="1" dirty="0"/>
                <a:t>General Purpose Input/Output</a:t>
              </a:r>
              <a:r>
                <a:rPr lang="de-DE" dirty="0"/>
                <a:t>)</a:t>
              </a:r>
            </a:p>
            <a:p>
              <a:r>
                <a:rPr lang="de-DE" dirty="0"/>
                <a:t>➕Pro </a:t>
              </a:r>
              <a:r>
                <a:rPr lang="de-DE" dirty="0" err="1"/>
                <a:t>Tip</a:t>
              </a:r>
              <a:r>
                <a:rPr lang="de-DE" dirty="0"/>
                <a:t>: always double check </a:t>
              </a:r>
              <a:r>
                <a:rPr lang="de-DE" u="sng" dirty="0"/>
                <a:t>power </a:t>
              </a:r>
              <a:r>
                <a:rPr lang="de-DE" u="sng" dirty="0" err="1"/>
                <a:t>connectors</a:t>
              </a:r>
              <a:r>
                <a:rPr lang="de-DE" dirty="0"/>
                <a:t>!</a:t>
              </a:r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Grafik 2" descr="Ein Bild, das Grafiken, Clipart, Cartoon, Farbigkeit enthält.&#10;&#10;KI-generierte Inhalte können fehlerhaft sein.">
            <a:extLst>
              <a:ext uri="{FF2B5EF4-FFF2-40B4-BE49-F238E27FC236}">
                <a16:creationId xmlns:a16="http://schemas.microsoft.com/office/drawing/2014/main" id="{1539BD5E-06B6-BED3-98D1-1A4DABF78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1" y="1415694"/>
            <a:ext cx="1007368" cy="1272641"/>
          </a:xfrm>
          <a:prstGeom prst="rect">
            <a:avLst/>
          </a:prstGeom>
        </p:spPr>
      </p:pic>
      <p:pic>
        <p:nvPicPr>
          <p:cNvPr id="12" name="Grafik 11" descr="Ein Bild, das Text, Elektronik, Schaltung, Elektronisches Bauteil enthält.&#10;&#10;KI-generierte Inhalte können fehlerhaft sein.">
            <a:extLst>
              <a:ext uri="{FF2B5EF4-FFF2-40B4-BE49-F238E27FC236}">
                <a16:creationId xmlns:a16="http://schemas.microsoft.com/office/drawing/2014/main" id="{85EDCD6D-B0A2-5C4B-64FA-23973AE1F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34" y="2427591"/>
            <a:ext cx="6171001" cy="3524519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F0E248A-E6BD-B48A-9C00-EA71AEF253A9}"/>
              </a:ext>
            </a:extLst>
          </p:cNvPr>
          <p:cNvSpPr/>
          <p:nvPr/>
        </p:nvSpPr>
        <p:spPr>
          <a:xfrm>
            <a:off x="7735824" y="2844225"/>
            <a:ext cx="2276856" cy="58477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2230EB1-4A71-CDA5-9106-77E0E8AD21FC}"/>
              </a:ext>
            </a:extLst>
          </p:cNvPr>
          <p:cNvSpPr/>
          <p:nvPr/>
        </p:nvSpPr>
        <p:spPr>
          <a:xfrm>
            <a:off x="7351776" y="2800447"/>
            <a:ext cx="3017520" cy="28048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8D6EB35-A31F-E38B-A750-6A9E7C64C462}"/>
              </a:ext>
            </a:extLst>
          </p:cNvPr>
          <p:cNvCxnSpPr>
            <a:cxnSpLocks/>
          </p:cNvCxnSpPr>
          <p:nvPr/>
        </p:nvCxnSpPr>
        <p:spPr>
          <a:xfrm>
            <a:off x="7808976" y="2304288"/>
            <a:ext cx="374904" cy="6766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6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A6275-001D-09B8-8812-B34143A26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03DDAA7-309A-A008-0CE5-1D09EE1A50F2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3EE99A09-93E4-60EA-0898-C070436B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217D7FD-5080-50BA-D50B-B0B705348358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09CE2AFD-B928-91D0-F1C1-BA98A772C87B}"/>
              </a:ext>
            </a:extLst>
          </p:cNvPr>
          <p:cNvSpPr txBox="1"/>
          <p:nvPr/>
        </p:nvSpPr>
        <p:spPr>
          <a:xfrm>
            <a:off x="550373" y="2844225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Raspberry Pi?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2F8BA5-0950-A4F4-303B-8A49387BD3EC}"/>
              </a:ext>
            </a:extLst>
          </p:cNvPr>
          <p:cNvSpPr txBox="1"/>
          <p:nvPr/>
        </p:nvSpPr>
        <p:spPr>
          <a:xfrm>
            <a:off x="550373" y="3324032"/>
            <a:ext cx="2123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Let‘s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start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and </a:t>
            </a:r>
          </a:p>
          <a:p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connect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EF9E489-F70A-F44A-288E-AE6B2077ADE9}"/>
              </a:ext>
            </a:extLst>
          </p:cNvPr>
          <p:cNvGrpSpPr/>
          <p:nvPr/>
        </p:nvGrpSpPr>
        <p:grpSpPr>
          <a:xfrm>
            <a:off x="3639312" y="1185431"/>
            <a:ext cx="8226787" cy="4801314"/>
            <a:chOff x="2707085" y="843677"/>
            <a:chExt cx="9180116" cy="4801314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D0119EE6-5B66-4389-5772-5CD15D9C5F21}"/>
                </a:ext>
              </a:extLst>
            </p:cNvPr>
            <p:cNvSpPr/>
            <p:nvPr/>
          </p:nvSpPr>
          <p:spPr>
            <a:xfrm>
              <a:off x="2707085" y="843677"/>
              <a:ext cx="9180115" cy="4801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5E0B5C8-F50B-8CB1-9FB8-6AC46A15FDAE}"/>
                </a:ext>
              </a:extLst>
            </p:cNvPr>
            <p:cNvSpPr txBox="1"/>
            <p:nvPr/>
          </p:nvSpPr>
          <p:spPr>
            <a:xfrm>
              <a:off x="2707086" y="843677"/>
              <a:ext cx="9180115" cy="4801314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dirty="0"/>
                <a:t>🔗 </a:t>
              </a:r>
              <a:r>
                <a:rPr lang="en-US" b="1" dirty="0">
                  <a:hlinkClick r:id="rId3"/>
                </a:rPr>
                <a:t>raspberrypi.com</a:t>
              </a:r>
              <a:endParaRPr lang="en-US" b="1" dirty="0"/>
            </a:p>
            <a:p>
              <a:pPr>
                <a:buNone/>
              </a:pPr>
              <a:endParaRPr lang="en-US" dirty="0"/>
            </a:p>
            <a:p>
              <a:r>
                <a:rPr lang="de-D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Plug-in </a:t>
              </a:r>
              <a:r>
                <a:rPr lang="de-DE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the</a:t>
              </a:r>
              <a:r>
                <a:rPr lang="de-D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 power </a:t>
              </a:r>
              <a:r>
                <a:rPr lang="de-DE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cable</a:t>
              </a:r>
              <a:r>
                <a:rPr lang="de-D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:</a:t>
              </a:r>
              <a:endParaRPr lang="de-DE" i="1" dirty="0">
                <a:sym typeface="Wingdings" panose="05000000000000000000" pitchFamily="2" charset="2"/>
              </a:endParaRPr>
            </a:p>
            <a:p>
              <a:r>
                <a:rPr lang="de-DE" dirty="0" err="1">
                  <a:sym typeface="Wingdings" panose="05000000000000000000" pitchFamily="2" charset="2"/>
                </a:rPr>
                <a:t>No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credentials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needed</a:t>
              </a:r>
              <a:endParaRPr lang="de-DE" dirty="0">
                <a:sym typeface="Wingdings" panose="05000000000000000000" pitchFamily="2" charset="2"/>
              </a:endParaRPr>
            </a:p>
            <a:p>
              <a:r>
                <a:rPr lang="de-DE" i="1" dirty="0" err="1">
                  <a:sym typeface="Wingdings" panose="05000000000000000000" pitchFamily="2" charset="2"/>
                </a:rPr>
                <a:t>sudo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password</a:t>
              </a:r>
              <a:r>
                <a:rPr lang="de-DE" dirty="0">
                  <a:sym typeface="Wingdings" panose="05000000000000000000" pitchFamily="2" charset="2"/>
                </a:rPr>
                <a:t>: </a:t>
              </a:r>
              <a:r>
                <a:rPr lang="de-DE" dirty="0"/>
                <a:t>rpi5a,b,c </a:t>
              </a:r>
              <a:r>
                <a:rPr lang="de-DE" dirty="0" err="1"/>
                <a:t>or</a:t>
              </a:r>
              <a:r>
                <a:rPr lang="de-DE" dirty="0"/>
                <a:t> d</a:t>
              </a:r>
              <a:br>
                <a:rPr lang="de-DE" dirty="0">
                  <a:sym typeface="Wingdings" panose="05000000000000000000" pitchFamily="2" charset="2"/>
                </a:rPr>
              </a:br>
              <a:endParaRPr lang="de-DE" dirty="0">
                <a:sym typeface="Wingdings" panose="05000000000000000000" pitchFamily="2" charset="2"/>
              </a:endParaRPr>
            </a:p>
            <a:p>
              <a:r>
                <a:rPr lang="de-DE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How</a:t>
              </a:r>
              <a:r>
                <a:rPr lang="de-D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 </a:t>
              </a:r>
              <a:r>
                <a:rPr lang="de-DE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to</a:t>
              </a:r>
              <a:r>
                <a:rPr lang="de-DE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 panose="05000000000000000000" pitchFamily="2" charset="2"/>
                </a:rPr>
                <a:t> connect:</a:t>
              </a:r>
            </a:p>
            <a:p>
              <a:r>
                <a:rPr lang="de-DE" dirty="0" err="1">
                  <a:sym typeface="Wingdings" panose="05000000000000000000" pitchFamily="2" charset="2"/>
                </a:rPr>
                <a:t>We‘ll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use</a:t>
              </a:r>
              <a:r>
                <a:rPr lang="de-DE" dirty="0">
                  <a:sym typeface="Wingdings" panose="05000000000000000000" pitchFamily="2" charset="2"/>
                </a:rPr>
                <a:t> VNC (Virtual Network Computing) </a:t>
              </a: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login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remotely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the</a:t>
              </a:r>
              <a:r>
                <a:rPr lang="de-DE" dirty="0">
                  <a:sym typeface="Wingdings" panose="05000000000000000000" pitchFamily="2" charset="2"/>
                </a:rPr>
                <a:t> Pi via </a:t>
              </a:r>
              <a:r>
                <a:rPr lang="de-DE" dirty="0" err="1">
                  <a:sym typeface="Wingdings" panose="05000000000000000000" pitchFamily="2" charset="2"/>
                </a:rPr>
                <a:t>the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workshop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laptops</a:t>
              </a:r>
              <a:r>
                <a:rPr lang="de-DE" dirty="0">
                  <a:sym typeface="Wingdings" panose="05000000000000000000" pitchFamily="2" charset="2"/>
                </a:rPr>
                <a:t>. Check for </a:t>
              </a:r>
              <a:r>
                <a:rPr lang="de-DE" dirty="0" err="1">
                  <a:sym typeface="Wingdings" panose="05000000000000000000" pitchFamily="2" charset="2"/>
                </a:rPr>
                <a:t>the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u="sng" dirty="0" err="1">
                  <a:sym typeface="Wingdings" panose="05000000000000000000" pitchFamily="2" charset="2"/>
                </a:rPr>
                <a:t>icon</a:t>
              </a:r>
              <a:r>
                <a:rPr lang="de-DE" u="sng" dirty="0">
                  <a:sym typeface="Wingdings" panose="05000000000000000000" pitchFamily="2" charset="2"/>
                </a:rPr>
                <a:t> of </a:t>
              </a:r>
              <a:r>
                <a:rPr lang="de-DE" u="sng" dirty="0" err="1">
                  <a:sym typeface="Wingdings" panose="05000000000000000000" pitchFamily="2" charset="2"/>
                </a:rPr>
                <a:t>RealVNC</a:t>
              </a:r>
              <a:r>
                <a:rPr lang="de-DE" u="sng" dirty="0">
                  <a:sym typeface="Wingdings" panose="05000000000000000000" pitchFamily="2" charset="2"/>
                </a:rPr>
                <a:t> </a:t>
              </a:r>
              <a:r>
                <a:rPr lang="de-DE" dirty="0">
                  <a:sym typeface="Wingdings" panose="05000000000000000000" pitchFamily="2" charset="2"/>
                </a:rPr>
                <a:t>in </a:t>
              </a:r>
              <a:r>
                <a:rPr lang="de-DE" dirty="0" err="1">
                  <a:sym typeface="Wingdings" panose="05000000000000000000" pitchFamily="2" charset="2"/>
                </a:rPr>
                <a:t>the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taskbar</a:t>
              </a:r>
              <a:r>
                <a:rPr lang="de-DE" dirty="0">
                  <a:sym typeface="Wingdings" panose="05000000000000000000" pitchFamily="2" charset="2"/>
                </a:rPr>
                <a:t>.</a:t>
              </a:r>
            </a:p>
            <a:p>
              <a:endParaRPr lang="de-DE" dirty="0"/>
            </a:p>
            <a:p>
              <a:r>
                <a:rPr lang="de-DE" dirty="0" err="1"/>
                <a:t>What</a:t>
              </a:r>
              <a:r>
                <a:rPr lang="de-DE" dirty="0"/>
                <a:t> </a:t>
              </a:r>
              <a:r>
                <a:rPr lang="de-DE" dirty="0" err="1"/>
                <a:t>you</a:t>
              </a:r>
              <a:r>
                <a:rPr lang="de-DE" dirty="0"/>
                <a:t> </a:t>
              </a:r>
              <a:r>
                <a:rPr lang="de-DE" dirty="0" err="1"/>
                <a:t>need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connect: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IP-</a:t>
              </a:r>
              <a:r>
                <a:rPr lang="de-DE" dirty="0" err="1"/>
                <a:t>address</a:t>
              </a:r>
              <a:r>
                <a:rPr lang="de-DE" dirty="0"/>
                <a:t> (</a:t>
              </a:r>
              <a:r>
                <a:rPr lang="de-DE" dirty="0" err="1"/>
                <a:t>see</a:t>
              </a:r>
              <a:r>
                <a:rPr lang="de-DE" dirty="0"/>
                <a:t> </a:t>
              </a:r>
              <a:r>
                <a:rPr lang="de-DE" dirty="0" err="1"/>
                <a:t>next</a:t>
              </a:r>
              <a:r>
                <a:rPr lang="de-DE" dirty="0"/>
                <a:t> </a:t>
              </a:r>
              <a:r>
                <a:rPr lang="de-DE" dirty="0" err="1"/>
                <a:t>slide</a:t>
              </a:r>
              <a:r>
                <a:rPr lang="de-DE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de-DE" dirty="0" err="1"/>
                <a:t>Credentials</a:t>
              </a:r>
              <a:r>
                <a:rPr lang="de-DE" dirty="0"/>
                <a:t>: rpi5a,b,c </a:t>
              </a:r>
              <a:r>
                <a:rPr lang="de-DE" dirty="0" err="1"/>
                <a:t>or</a:t>
              </a:r>
              <a:r>
                <a:rPr lang="de-DE" dirty="0"/>
                <a:t> d</a:t>
              </a:r>
            </a:p>
            <a:p>
              <a:endParaRPr lang="de-DE" dirty="0"/>
            </a:p>
            <a:p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Troubleshoot</a:t>
              </a:r>
            </a:p>
            <a:p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 Check if you are in the correct network (ai-</a:t>
              </a:r>
              <a:r>
                <a:rPr lang="en-US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spielplatz</a:t>
              </a:r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Grafik 2" descr="Ein Bild, das Grafiken, Clipart, Cartoon, Farbigkeit enthält.&#10;&#10;KI-generierte Inhalte können fehlerhaft sein.">
            <a:extLst>
              <a:ext uri="{FF2B5EF4-FFF2-40B4-BE49-F238E27FC236}">
                <a16:creationId xmlns:a16="http://schemas.microsoft.com/office/drawing/2014/main" id="{59063BFF-60D8-8B87-F7A6-6A535D6CA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1" y="1415694"/>
            <a:ext cx="1007368" cy="1272641"/>
          </a:xfrm>
          <a:prstGeom prst="rect">
            <a:avLst/>
          </a:prstGeom>
        </p:spPr>
      </p:pic>
      <p:pic>
        <p:nvPicPr>
          <p:cNvPr id="16" name="Grafik 15" descr="Ein Bild, das Grafiken, Schrift, Logo, Screenshot enthält.&#10;&#10;KI-generierte Inhalte können fehlerhaft sein.">
            <a:extLst>
              <a:ext uri="{FF2B5EF4-FFF2-40B4-BE49-F238E27FC236}">
                <a16:creationId xmlns:a16="http://schemas.microsoft.com/office/drawing/2014/main" id="{199F1496-1C4F-1A8B-5368-C5F8593D5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68" y="4031918"/>
            <a:ext cx="1772321" cy="1772321"/>
          </a:xfrm>
          <a:prstGeom prst="rect">
            <a:avLst/>
          </a:prstGeom>
        </p:spPr>
      </p:pic>
      <p:pic>
        <p:nvPicPr>
          <p:cNvPr id="18" name="Grafik 17" descr="Ein Bild, das Elektronisches Bauteil, Schaltung, Elektronik, Elektrisches Bauelement enthält.&#10;&#10;KI-generierte Inhalte können fehlerhaft sein.">
            <a:extLst>
              <a:ext uri="{FF2B5EF4-FFF2-40B4-BE49-F238E27FC236}">
                <a16:creationId xmlns:a16="http://schemas.microsoft.com/office/drawing/2014/main" id="{BB8FB297-5946-A25B-854B-7D82A6843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69" y="1334965"/>
            <a:ext cx="3094577" cy="1687576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5CBBBB87-EA1A-6077-B41C-3A7EEE7A5897}"/>
              </a:ext>
            </a:extLst>
          </p:cNvPr>
          <p:cNvSpPr/>
          <p:nvPr/>
        </p:nvSpPr>
        <p:spPr>
          <a:xfrm>
            <a:off x="9588967" y="1415694"/>
            <a:ext cx="1417320" cy="12726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4D9E0B0-6CE4-3224-B728-7D4CA6F2FC25}"/>
              </a:ext>
            </a:extLst>
          </p:cNvPr>
          <p:cNvCxnSpPr/>
          <p:nvPr/>
        </p:nvCxnSpPr>
        <p:spPr>
          <a:xfrm flipV="1">
            <a:off x="6263640" y="2052014"/>
            <a:ext cx="3264408" cy="126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E8B4CE1-599C-4CA6-B281-15CF2CEEC72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752705" y="3697712"/>
            <a:ext cx="2178263" cy="1220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3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77C4E-2573-BC67-B300-8F589F1D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434EBB2-A991-C70D-DD1F-06DA36B2A9BE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525A25C9-B57B-B1C1-3CE0-B0BB439AC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4BF8CE6-E8B8-4118-6290-AA9601156A26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D6F9FE30-6806-8469-1CEC-ACBC8D7C97E8}"/>
              </a:ext>
            </a:extLst>
          </p:cNvPr>
          <p:cNvSpPr txBox="1"/>
          <p:nvPr/>
        </p:nvSpPr>
        <p:spPr>
          <a:xfrm>
            <a:off x="550373" y="2844225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Raspberry Pi?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328B56-B3A5-17C9-1C9F-987D1DE077E9}"/>
              </a:ext>
            </a:extLst>
          </p:cNvPr>
          <p:cNvSpPr txBox="1"/>
          <p:nvPr/>
        </p:nvSpPr>
        <p:spPr>
          <a:xfrm>
            <a:off x="550373" y="3324032"/>
            <a:ext cx="2123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Let‘s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start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it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and </a:t>
            </a:r>
          </a:p>
          <a:p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connect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0ACFF7C-8AA6-5A67-0E97-26EECD1E4C78}"/>
              </a:ext>
            </a:extLst>
          </p:cNvPr>
          <p:cNvGrpSpPr/>
          <p:nvPr/>
        </p:nvGrpSpPr>
        <p:grpSpPr>
          <a:xfrm>
            <a:off x="3639312" y="1843949"/>
            <a:ext cx="8226786" cy="2862323"/>
            <a:chOff x="2707085" y="1502195"/>
            <a:chExt cx="9180115" cy="2862323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2D5AB81-1035-E806-0004-FB2CE1746E4F}"/>
                </a:ext>
              </a:extLst>
            </p:cNvPr>
            <p:cNvSpPr/>
            <p:nvPr/>
          </p:nvSpPr>
          <p:spPr>
            <a:xfrm>
              <a:off x="2707085" y="1502195"/>
              <a:ext cx="9180115" cy="286232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8C5C82E-D238-9447-AC9E-87B125A4460D}"/>
                </a:ext>
              </a:extLst>
            </p:cNvPr>
            <p:cNvSpPr txBox="1"/>
            <p:nvPr/>
          </p:nvSpPr>
          <p:spPr>
            <a:xfrm>
              <a:off x="2707085" y="1502196"/>
              <a:ext cx="9180115" cy="2862322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IP-Addresses:</a:t>
              </a: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de-DE" b="1" i="0" dirty="0">
                  <a:effectLst/>
                  <a:latin typeface="Slack-Lato"/>
                </a:rPr>
                <a:t>rpi5a</a:t>
              </a:r>
              <a:r>
                <a:rPr lang="de-DE" b="0" i="0" dirty="0">
                  <a:effectLst/>
                  <a:latin typeface="Slack-Lato"/>
                </a:rPr>
                <a:t> - </a:t>
              </a:r>
              <a:r>
                <a:rPr lang="de-DE" b="0" i="0" dirty="0" err="1">
                  <a:effectLst/>
                  <a:latin typeface="Slack-Lato"/>
                </a:rPr>
                <a:t>inet</a:t>
              </a:r>
              <a:r>
                <a:rPr lang="de-DE" b="0" i="0" dirty="0">
                  <a:effectLst/>
                  <a:latin typeface="Slack-Lato"/>
                </a:rPr>
                <a:t> 192.168.0.136</a:t>
              </a:r>
            </a:p>
            <a:p>
              <a:endParaRPr lang="de-DE" b="0" i="0" dirty="0">
                <a:effectLst/>
                <a:latin typeface="Slack-Lato"/>
              </a:endParaRPr>
            </a:p>
            <a:p>
              <a:r>
                <a:rPr lang="de-DE" b="1" i="0" dirty="0">
                  <a:effectLst/>
                  <a:latin typeface="Slack-Lato"/>
                </a:rPr>
                <a:t>rpi5b</a:t>
              </a:r>
              <a:r>
                <a:rPr lang="de-DE" b="0" i="0" dirty="0">
                  <a:effectLst/>
                  <a:latin typeface="Slack-Lato"/>
                </a:rPr>
                <a:t> - </a:t>
              </a:r>
              <a:r>
                <a:rPr lang="de-DE" b="0" i="0" dirty="0" err="1">
                  <a:effectLst/>
                  <a:latin typeface="Slack-Lato"/>
                </a:rPr>
                <a:t>inet</a:t>
              </a:r>
              <a:r>
                <a:rPr lang="de-DE" b="0" i="0" dirty="0">
                  <a:effectLst/>
                  <a:latin typeface="Slack-Lato"/>
                </a:rPr>
                <a:t> 192.168.0.149</a:t>
              </a:r>
            </a:p>
            <a:p>
              <a:endParaRPr lang="de-DE" b="0" i="0" dirty="0">
                <a:effectLst/>
                <a:latin typeface="Slack-Lato"/>
              </a:endParaRPr>
            </a:p>
            <a:p>
              <a:r>
                <a:rPr lang="de-DE" b="1" i="0" dirty="0">
                  <a:effectLst/>
                  <a:latin typeface="Slack-Lato"/>
                </a:rPr>
                <a:t>rpi5c</a:t>
              </a:r>
              <a:r>
                <a:rPr lang="de-DE" b="0" i="0" dirty="0">
                  <a:effectLst/>
                  <a:latin typeface="Slack-Lato"/>
                </a:rPr>
                <a:t> - </a:t>
              </a:r>
              <a:r>
                <a:rPr lang="de-DE" b="0" i="0" dirty="0" err="1">
                  <a:effectLst/>
                  <a:latin typeface="Slack-Lato"/>
                </a:rPr>
                <a:t>inet</a:t>
              </a:r>
              <a:r>
                <a:rPr lang="de-DE" b="0" i="0" dirty="0">
                  <a:effectLst/>
                  <a:latin typeface="Slack-Lato"/>
                </a:rPr>
                <a:t> 192.168.0.188</a:t>
              </a:r>
            </a:p>
            <a:p>
              <a:r>
                <a:rPr lang="de-DE" b="0" i="0" dirty="0">
                  <a:effectLst/>
                  <a:latin typeface="Slack-Lato"/>
                </a:rPr>
                <a:t>  </a:t>
              </a:r>
            </a:p>
            <a:p>
              <a:r>
                <a:rPr lang="de-DE" b="1" i="0" dirty="0">
                  <a:effectLst/>
                  <a:latin typeface="Slack-Lato"/>
                </a:rPr>
                <a:t>rpi5d</a:t>
              </a:r>
              <a:r>
                <a:rPr lang="de-DE" b="0" i="0" dirty="0">
                  <a:effectLst/>
                  <a:latin typeface="Slack-Lato"/>
                </a:rPr>
                <a:t> - </a:t>
              </a:r>
              <a:r>
                <a:rPr lang="de-DE" b="0" i="0" dirty="0" err="1">
                  <a:effectLst/>
                  <a:latin typeface="Slack-Lato"/>
                </a:rPr>
                <a:t>inet</a:t>
              </a:r>
              <a:r>
                <a:rPr lang="de-DE" b="0" i="0" dirty="0">
                  <a:effectLst/>
                  <a:latin typeface="Slack-Lato"/>
                </a:rPr>
                <a:t> 192.168.0.113 </a:t>
              </a:r>
            </a:p>
            <a:p>
              <a:endPara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3" name="Grafik 2" descr="Ein Bild, das Grafiken, Clipart, Cartoon, Farbigkeit enthält.&#10;&#10;KI-generierte Inhalte können fehlerhaft sein.">
            <a:extLst>
              <a:ext uri="{FF2B5EF4-FFF2-40B4-BE49-F238E27FC236}">
                <a16:creationId xmlns:a16="http://schemas.microsoft.com/office/drawing/2014/main" id="{1B090B31-6540-9B96-B564-E3ED7A6DD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1" y="1415694"/>
            <a:ext cx="1007368" cy="127264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E0B70DF-385B-8CA1-18CA-B7575D223205}"/>
              </a:ext>
            </a:extLst>
          </p:cNvPr>
          <p:cNvSpPr txBox="1"/>
          <p:nvPr/>
        </p:nvSpPr>
        <p:spPr>
          <a:xfrm>
            <a:off x="3617976" y="5020056"/>
            <a:ext cx="6603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…Cool! </a:t>
            </a:r>
            <a:r>
              <a:rPr lang="de-DE" sz="2000" b="1" u="sng" dirty="0" err="1"/>
              <a:t>Now</a:t>
            </a:r>
            <a:r>
              <a:rPr lang="de-DE" sz="2000" b="1" u="sng" dirty="0"/>
              <a:t> </a:t>
            </a:r>
            <a:r>
              <a:rPr lang="de-DE" sz="2000" b="1" u="sng" dirty="0" err="1"/>
              <a:t>we</a:t>
            </a:r>
            <a:r>
              <a:rPr lang="de-DE" sz="2000" b="1" u="sng" dirty="0"/>
              <a:t> </a:t>
            </a:r>
            <a:r>
              <a:rPr lang="de-DE" sz="2000" b="1" u="sng" dirty="0" err="1"/>
              <a:t>should</a:t>
            </a:r>
            <a:r>
              <a:rPr lang="de-DE" sz="2000" b="1" u="sng" dirty="0"/>
              <a:t> </a:t>
            </a:r>
            <a:r>
              <a:rPr lang="de-DE" sz="2000" b="1" u="sng" dirty="0" err="1"/>
              <a:t>have</a:t>
            </a:r>
            <a:r>
              <a:rPr lang="de-DE" sz="2000" b="1" u="sng" dirty="0"/>
              <a:t> remote </a:t>
            </a:r>
            <a:r>
              <a:rPr lang="de-DE" sz="2000" b="1" u="sng" dirty="0" err="1"/>
              <a:t>access</a:t>
            </a:r>
            <a:r>
              <a:rPr lang="de-DE" sz="2000" b="1" u="sng" dirty="0"/>
              <a:t> </a:t>
            </a:r>
            <a:r>
              <a:rPr lang="de-DE" sz="2000" b="1" u="sng" dirty="0" err="1"/>
              <a:t>to</a:t>
            </a:r>
            <a:r>
              <a:rPr lang="de-DE" sz="2000" b="1" u="sng" dirty="0"/>
              <a:t> </a:t>
            </a:r>
            <a:r>
              <a:rPr lang="de-DE" sz="2000" b="1" u="sng" dirty="0" err="1"/>
              <a:t>our</a:t>
            </a:r>
            <a:r>
              <a:rPr lang="de-DE" sz="2000" b="1" u="sng" dirty="0"/>
              <a:t> </a:t>
            </a:r>
            <a:r>
              <a:rPr lang="de-DE" sz="2000" b="1" u="sng" dirty="0" err="1"/>
              <a:t>RPis</a:t>
            </a:r>
            <a:r>
              <a:rPr lang="de-DE" sz="2000" b="1" u="sng" dirty="0"/>
              <a:t> </a:t>
            </a:r>
          </a:p>
          <a:p>
            <a:endParaRPr lang="de-DE" sz="2000" b="1" u="sng" dirty="0"/>
          </a:p>
          <a:p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</a:t>
            </a:r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</a:t>
            </a:r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pace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91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A1054-3644-C413-E2F3-6B33A777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F86D4EA-9370-ADCB-904C-1A64CAE03D7D}"/>
              </a:ext>
            </a:extLst>
          </p:cNvPr>
          <p:cNvSpPr txBox="1"/>
          <p:nvPr/>
        </p:nvSpPr>
        <p:spPr>
          <a:xfrm>
            <a:off x="1236173" y="2844225"/>
            <a:ext cx="4578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🛠️ …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speaking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Sensors: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08CF45-3927-06E2-7F20-5ED15C8F5CCA}"/>
              </a:ext>
            </a:extLst>
          </p:cNvPr>
          <p:cNvSpPr txBox="1"/>
          <p:nvPr/>
        </p:nvSpPr>
        <p:spPr>
          <a:xfrm>
            <a:off x="1236173" y="3305744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sym typeface="Wingdings" panose="05000000000000000000" pitchFamily="2" charset="2"/>
              </a:rPr>
              <a:t>Which</a:t>
            </a:r>
            <a:r>
              <a:rPr lang="de-DE" sz="2000" dirty="0">
                <a:sym typeface="Wingdings" panose="05000000000000000000" pitchFamily="2" charset="2"/>
              </a:rPr>
              <a:t> Sensors do </a:t>
            </a:r>
            <a:r>
              <a:rPr lang="de-DE" sz="2000" dirty="0" err="1">
                <a:sym typeface="Wingdings" panose="05000000000000000000" pitchFamily="2" charset="2"/>
              </a:rPr>
              <a:t>we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have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  <a:p>
            <a:endParaRPr lang="de-DE" sz="2000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FF5CA66-EE7F-A766-A621-29A07F26D92B}"/>
              </a:ext>
            </a:extLst>
          </p:cNvPr>
          <p:cNvGrpSpPr/>
          <p:nvPr/>
        </p:nvGrpSpPr>
        <p:grpSpPr>
          <a:xfrm>
            <a:off x="6437946" y="1918407"/>
            <a:ext cx="6096000" cy="3154710"/>
            <a:chOff x="6437946" y="2173771"/>
            <a:chExt cx="6096000" cy="315471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5483A9E-943F-AC48-2938-D545BA8A3DDE}"/>
                </a:ext>
              </a:extLst>
            </p:cNvPr>
            <p:cNvSpPr/>
            <p:nvPr/>
          </p:nvSpPr>
          <p:spPr>
            <a:xfrm>
              <a:off x="7744968" y="2621827"/>
              <a:ext cx="987552" cy="1010427"/>
            </a:xfrm>
            <a:prstGeom prst="ellipse">
              <a:avLst/>
            </a:prstGeom>
            <a:effectLst>
              <a:outerShdw blurRad="76200" dist="38100" dir="10800000" sx="101000" sy="101000" algn="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788EA2C-1A04-79A9-91A9-C05A58BB4C1B}"/>
                </a:ext>
              </a:extLst>
            </p:cNvPr>
            <p:cNvSpPr txBox="1"/>
            <p:nvPr/>
          </p:nvSpPr>
          <p:spPr>
            <a:xfrm>
              <a:off x="6437946" y="2173771"/>
              <a:ext cx="6096000" cy="31547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9900" dirty="0"/>
                <a:t>🎛️ </a:t>
              </a:r>
              <a:endParaRPr lang="de-DE" sz="4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8697274-3D81-D87A-A951-AB9F3D2667F2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A1F04F2B-49DD-1EAD-D8F2-D0C6F652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B83BAD5-732F-EF73-4E49-844D473570CC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18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B207D-5F5D-47EF-5A2E-640B703B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91F5FF-654E-19C8-B0A3-F22242395D8C}"/>
              </a:ext>
            </a:extLst>
          </p:cNvPr>
          <p:cNvSpPr txBox="1"/>
          <p:nvPr/>
        </p:nvSpPr>
        <p:spPr>
          <a:xfrm>
            <a:off x="1236173" y="2844225"/>
            <a:ext cx="2832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🛠️ …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speaking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Sensors: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66F6C4-32C1-622A-0B0C-5D9A520C364A}"/>
              </a:ext>
            </a:extLst>
          </p:cNvPr>
          <p:cNvSpPr txBox="1"/>
          <p:nvPr/>
        </p:nvSpPr>
        <p:spPr>
          <a:xfrm>
            <a:off x="1236173" y="3845240"/>
            <a:ext cx="127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Audio Hat</a:t>
            </a:r>
          </a:p>
          <a:p>
            <a:endParaRPr lang="de-DE" sz="2000" dirty="0">
              <a:effectLst>
                <a:outerShdw blurRad="38100" dist="38100" dir="2700000" sx="101000" sy="101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8D57B0-422D-8C58-6B2A-73BECB84FAB7}"/>
              </a:ext>
            </a:extLst>
          </p:cNvPr>
          <p:cNvSpPr txBox="1"/>
          <p:nvPr/>
        </p:nvSpPr>
        <p:spPr>
          <a:xfrm>
            <a:off x="6377332" y="1851645"/>
            <a:ext cx="60960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9900" dirty="0"/>
              <a:t>🎧 </a:t>
            </a:r>
            <a:endParaRPr lang="de-DE" sz="40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2F30BD-9AB1-DAAE-9EFE-757B39C60F46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23C4F812-3EB0-9EF7-F03E-99FD161BB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06B31ACF-CB7E-71C3-C72F-18B729D34860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89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AB877-31B0-8A08-40DB-4E1FE127A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7E8C90-15C7-E834-D85A-B96BA1AE8ED6}"/>
              </a:ext>
            </a:extLst>
          </p:cNvPr>
          <p:cNvSpPr txBox="1"/>
          <p:nvPr/>
        </p:nvSpPr>
        <p:spPr>
          <a:xfrm>
            <a:off x="1236173" y="2844225"/>
            <a:ext cx="2832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🛠️ …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speaking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Sensors: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7225F5-B64E-DE0D-E846-D06E95E2F900}"/>
              </a:ext>
            </a:extLst>
          </p:cNvPr>
          <p:cNvSpPr txBox="1"/>
          <p:nvPr/>
        </p:nvSpPr>
        <p:spPr>
          <a:xfrm>
            <a:off x="1236173" y="3845240"/>
            <a:ext cx="1276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Audio Hat</a:t>
            </a:r>
          </a:p>
          <a:p>
            <a:endParaRPr lang="de-DE" sz="2000" dirty="0">
              <a:effectLst>
                <a:outerShdw blurRad="38100" dist="38100" dir="2700000" sx="101000" sy="101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8CDC563-FCA4-4804-2D1A-2BA95D2114F2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68030EAC-DD68-3B2F-E8A3-B23374746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AB4CCE2-73EB-B10C-0F05-ECA1A266DF32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AFEC7EC-DCD1-AD02-8F2F-0F768966919D}"/>
              </a:ext>
            </a:extLst>
          </p:cNvPr>
          <p:cNvSpPr/>
          <p:nvPr/>
        </p:nvSpPr>
        <p:spPr>
          <a:xfrm>
            <a:off x="4317631" y="1096092"/>
            <a:ext cx="7782005" cy="535531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797CE4-E2F6-5F84-9113-AEE8617D3ECA}"/>
              </a:ext>
            </a:extLst>
          </p:cNvPr>
          <p:cNvSpPr txBox="1"/>
          <p:nvPr/>
        </p:nvSpPr>
        <p:spPr>
          <a:xfrm>
            <a:off x="4317631" y="1096092"/>
            <a:ext cx="7782005" cy="5355312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b="1" dirty="0" err="1"/>
              <a:t>Waveshare</a:t>
            </a:r>
            <a:r>
              <a:rPr lang="de-DE" b="1" dirty="0"/>
              <a:t> WM8960 Audio HAT 🎧</a:t>
            </a:r>
          </a:p>
          <a:p>
            <a:pPr>
              <a:buNone/>
            </a:pPr>
            <a:r>
              <a:rPr lang="de-DE" b="1" dirty="0"/>
              <a:t>Hi-Fi Stereo Sound Card for Raspberry Pi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🧠 </a:t>
            </a:r>
            <a:r>
              <a:rPr lang="de-DE" b="1" dirty="0" err="1"/>
              <a:t>What</a:t>
            </a:r>
            <a:r>
              <a:rPr lang="de-DE" b="1" dirty="0"/>
              <a:t> is </a:t>
            </a:r>
            <a:r>
              <a:rPr lang="de-DE" b="1" dirty="0" err="1"/>
              <a:t>it</a:t>
            </a:r>
            <a:r>
              <a:rPr lang="de-DE" b="1" dirty="0"/>
              <a:t>?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 </a:t>
            </a:r>
            <a:r>
              <a:rPr lang="de-DE" dirty="0" err="1"/>
              <a:t>compact</a:t>
            </a:r>
            <a:r>
              <a:rPr lang="de-DE" dirty="0"/>
              <a:t>,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b="1" dirty="0" err="1"/>
              <a:t>audio</a:t>
            </a:r>
            <a:r>
              <a:rPr lang="de-DE" b="1" dirty="0"/>
              <a:t> </a:t>
            </a:r>
            <a:r>
              <a:rPr lang="de-DE" b="1" dirty="0" err="1"/>
              <a:t>expansion</a:t>
            </a:r>
            <a:r>
              <a:rPr lang="de-DE" b="1" dirty="0"/>
              <a:t> </a:t>
            </a:r>
            <a:r>
              <a:rPr lang="de-DE" b="1" dirty="0" err="1"/>
              <a:t>board</a:t>
            </a:r>
            <a:r>
              <a:rPr lang="de-DE" dirty="0"/>
              <a:t> for 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b="1" dirty="0"/>
              <a:t>high-quality </a:t>
            </a:r>
            <a:r>
              <a:rPr lang="de-DE" b="1" dirty="0" err="1"/>
              <a:t>stereo</a:t>
            </a:r>
            <a:r>
              <a:rPr lang="de-DE" b="1" dirty="0"/>
              <a:t> </a:t>
            </a:r>
            <a:r>
              <a:rPr lang="de-DE" b="1" dirty="0" err="1"/>
              <a:t>playback</a:t>
            </a:r>
            <a:r>
              <a:rPr lang="de-DE" b="1" dirty="0"/>
              <a:t> and </a:t>
            </a:r>
            <a:r>
              <a:rPr lang="de-DE" b="1" dirty="0" err="1"/>
              <a:t>recording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Ideal for </a:t>
            </a:r>
            <a:r>
              <a:rPr lang="de-DE" b="1" dirty="0"/>
              <a:t>AI </a:t>
            </a:r>
            <a:r>
              <a:rPr lang="de-DE" b="1" dirty="0" err="1"/>
              <a:t>voice</a:t>
            </a:r>
            <a:r>
              <a:rPr lang="de-DE" b="1" dirty="0"/>
              <a:t> </a:t>
            </a:r>
            <a:r>
              <a:rPr lang="de-DE" b="1" dirty="0" err="1"/>
              <a:t>assistants</a:t>
            </a:r>
            <a:r>
              <a:rPr lang="de-DE" dirty="0"/>
              <a:t>, </a:t>
            </a:r>
            <a:r>
              <a:rPr lang="de-DE" b="1" dirty="0" err="1"/>
              <a:t>audio</a:t>
            </a:r>
            <a:r>
              <a:rPr lang="de-DE" b="1" dirty="0"/>
              <a:t> </a:t>
            </a:r>
            <a:r>
              <a:rPr lang="de-DE" b="1" dirty="0" err="1"/>
              <a:t>processing</a:t>
            </a:r>
            <a:r>
              <a:rPr lang="de-DE" dirty="0"/>
              <a:t>, and </a:t>
            </a:r>
            <a:r>
              <a:rPr lang="de-DE" b="1" dirty="0" err="1"/>
              <a:t>audio</a:t>
            </a:r>
            <a:r>
              <a:rPr lang="de-DE" b="1" dirty="0"/>
              <a:t> </a:t>
            </a:r>
            <a:r>
              <a:rPr lang="de-DE" b="1" dirty="0" err="1"/>
              <a:t>recognition</a:t>
            </a:r>
            <a:r>
              <a:rPr lang="de-DE" dirty="0"/>
              <a:t>​</a:t>
            </a:r>
          </a:p>
          <a:p>
            <a:endParaRPr lang="de-DE" dirty="0"/>
          </a:p>
          <a:p>
            <a:r>
              <a:rPr lang="de-DE" b="1" dirty="0"/>
              <a:t>🔧 Key Features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WM8960</a:t>
            </a:r>
            <a:r>
              <a:rPr lang="de-DE" dirty="0"/>
              <a:t> </a:t>
            </a:r>
            <a:r>
              <a:rPr lang="de-DE" dirty="0" err="1"/>
              <a:t>stereo</a:t>
            </a:r>
            <a:r>
              <a:rPr lang="de-DE" dirty="0"/>
              <a:t> CODEC with I2S </a:t>
            </a:r>
            <a:r>
              <a:rPr lang="de-DE" dirty="0" err="1"/>
              <a:t>audio</a:t>
            </a:r>
            <a:r>
              <a:rPr lang="de-DE" dirty="0"/>
              <a:t>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Dual MEMS </a:t>
            </a:r>
            <a:r>
              <a:rPr lang="de-DE" b="1" dirty="0" err="1"/>
              <a:t>microphones</a:t>
            </a:r>
            <a:r>
              <a:rPr lang="de-DE" dirty="0"/>
              <a:t> for </a:t>
            </a:r>
            <a:r>
              <a:rPr lang="de-DE" dirty="0" err="1"/>
              <a:t>stereo</a:t>
            </a:r>
            <a:r>
              <a:rPr lang="de-DE" dirty="0"/>
              <a:t> </a:t>
            </a:r>
            <a:r>
              <a:rPr lang="de-DE" dirty="0" err="1"/>
              <a:t>recording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3.5mm </a:t>
            </a:r>
            <a:r>
              <a:rPr lang="de-DE" b="1" dirty="0" err="1"/>
              <a:t>headphone</a:t>
            </a:r>
            <a:r>
              <a:rPr lang="de-DE" b="1" dirty="0"/>
              <a:t> </a:t>
            </a:r>
            <a:r>
              <a:rPr lang="de-DE" b="1" dirty="0" err="1"/>
              <a:t>jack</a:t>
            </a:r>
            <a:r>
              <a:rPr lang="de-DE" dirty="0"/>
              <a:t> and </a:t>
            </a:r>
            <a:r>
              <a:rPr lang="de-DE" b="1" dirty="0"/>
              <a:t>dual </a:t>
            </a:r>
            <a:r>
              <a:rPr lang="de-DE" b="1" dirty="0" err="1"/>
              <a:t>speaker</a:t>
            </a:r>
            <a:r>
              <a:rPr lang="de-DE" b="1" dirty="0"/>
              <a:t> </a:t>
            </a:r>
            <a:r>
              <a:rPr lang="de-DE" b="1" dirty="0" err="1"/>
              <a:t>outputs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Compatible</a:t>
            </a:r>
            <a:r>
              <a:rPr lang="de-DE" dirty="0"/>
              <a:t> with Raspberry </a:t>
            </a:r>
            <a:r>
              <a:rPr lang="de-DE" dirty="0" err="1"/>
              <a:t>Pi's</a:t>
            </a:r>
            <a:r>
              <a:rPr lang="de-DE" dirty="0"/>
              <a:t> 40-pin GPIO </a:t>
            </a:r>
            <a:r>
              <a:rPr lang="de-DE" dirty="0" err="1"/>
              <a:t>header</a:t>
            </a:r>
            <a:r>
              <a:rPr lang="de-DE" dirty="0"/>
              <a:t>​</a:t>
            </a:r>
          </a:p>
          <a:p>
            <a:endParaRPr lang="de-DE" dirty="0"/>
          </a:p>
          <a:p>
            <a:pPr>
              <a:buNone/>
            </a:pPr>
            <a:r>
              <a:rPr lang="de-DE" b="1" dirty="0"/>
              <a:t>⚙️ Setup </a:t>
            </a:r>
            <a:r>
              <a:rPr lang="de-DE" b="1" dirty="0" err="1"/>
              <a:t>Requirements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Waveshare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[Wiki]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b="1" dirty="0"/>
              <a:t>I2C</a:t>
            </a:r>
            <a:r>
              <a:rPr lang="de-DE" dirty="0"/>
              <a:t> for </a:t>
            </a:r>
            <a:r>
              <a:rPr lang="de-DE" dirty="0" err="1"/>
              <a:t>control</a:t>
            </a:r>
            <a:r>
              <a:rPr lang="de-DE" dirty="0"/>
              <a:t> and </a:t>
            </a:r>
            <a:r>
              <a:rPr lang="de-DE" b="1" dirty="0"/>
              <a:t>I2S</a:t>
            </a:r>
            <a:r>
              <a:rPr lang="de-DE" dirty="0"/>
              <a:t> for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Supports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>
                <a:hlinkClick r:id="rId4"/>
              </a:rPr>
              <a:t>pyalsaaudio</a:t>
            </a:r>
            <a:r>
              <a:rPr lang="de-DE" dirty="0"/>
              <a:t> for using </a:t>
            </a:r>
            <a:r>
              <a:rPr lang="de-DE" dirty="0" err="1"/>
              <a:t>it</a:t>
            </a:r>
            <a:r>
              <a:rPr lang="de-DE" dirty="0"/>
              <a:t> with </a:t>
            </a:r>
            <a:r>
              <a:rPr lang="de-DE" dirty="0" err="1"/>
              <a:t>python</a:t>
            </a:r>
            <a:endParaRPr lang="de-DE" dirty="0"/>
          </a:p>
          <a:p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 descr="Ein Bild, das Elektronik, Kabel, Elektrische Leitungen, Elektrisches Bauelement enthält.&#10;&#10;KI-generierte Inhalte können fehlerhaft sein.">
            <a:extLst>
              <a:ext uri="{FF2B5EF4-FFF2-40B4-BE49-F238E27FC236}">
                <a16:creationId xmlns:a16="http://schemas.microsoft.com/office/drawing/2014/main" id="{B2B35588-A262-F8F0-3080-08A8297D4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621" y="3505944"/>
            <a:ext cx="2257246" cy="2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3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421F9C-7166-9374-15FE-E7FCDFF3D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5E955CD-6C51-3689-E2D5-CC2335B56BAF}"/>
              </a:ext>
            </a:extLst>
          </p:cNvPr>
          <p:cNvSpPr txBox="1"/>
          <p:nvPr/>
        </p:nvSpPr>
        <p:spPr>
          <a:xfrm>
            <a:off x="1236174" y="2844225"/>
            <a:ext cx="2846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🛠️ …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speaking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Sensors: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379F21-AAC8-B792-0E58-6646A329D79A}"/>
              </a:ext>
            </a:extLst>
          </p:cNvPr>
          <p:cNvSpPr txBox="1"/>
          <p:nvPr/>
        </p:nvSpPr>
        <p:spPr>
          <a:xfrm>
            <a:off x="1226937" y="3841453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RPi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Camera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endParaRPr lang="de-DE" sz="2000" dirty="0">
              <a:effectLst>
                <a:outerShdw blurRad="38100" dist="38100" dir="2700000" sx="101000" sy="101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C34D2C-A4FC-BA28-E1CA-FE5BE2916006}"/>
              </a:ext>
            </a:extLst>
          </p:cNvPr>
          <p:cNvSpPr txBox="1"/>
          <p:nvPr/>
        </p:nvSpPr>
        <p:spPr>
          <a:xfrm>
            <a:off x="6377332" y="1851645"/>
            <a:ext cx="60960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9900" dirty="0"/>
              <a:t>🎦 </a:t>
            </a:r>
            <a:endParaRPr lang="de-DE" sz="40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815777D-6E81-5F05-AA5C-6F21EDE5DD1D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D6B44BAE-DB17-3A13-BD27-5B1CB37E9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14089D5-3E3A-B680-0B00-675DACB4C10B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4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E8E44-1B2B-B7F8-7734-683475C39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09893C6-1713-788C-E713-7BF39D54E58E}"/>
              </a:ext>
            </a:extLst>
          </p:cNvPr>
          <p:cNvSpPr txBox="1"/>
          <p:nvPr/>
        </p:nvSpPr>
        <p:spPr>
          <a:xfrm>
            <a:off x="1236173" y="2844225"/>
            <a:ext cx="2832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🛠️ …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speaking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Sensors: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9B9FB9-66CC-A484-612A-CA8493774A69}"/>
              </a:ext>
            </a:extLst>
          </p:cNvPr>
          <p:cNvSpPr txBox="1"/>
          <p:nvPr/>
        </p:nvSpPr>
        <p:spPr>
          <a:xfrm>
            <a:off x="1236173" y="3845240"/>
            <a:ext cx="1489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RPi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Camera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endParaRPr lang="de-DE" sz="2000" dirty="0">
              <a:effectLst>
                <a:outerShdw blurRad="38100" dist="38100" dir="2700000" sx="101000" sy="101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054849E-19B9-5F5E-E85A-EE9C42F6BE57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F6FE77FD-8CA7-6087-F384-48E45A023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1138D09-701D-F7AC-965E-911705844486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D8A907A-7175-D9C2-08D3-831C716102E6}"/>
              </a:ext>
            </a:extLst>
          </p:cNvPr>
          <p:cNvSpPr/>
          <p:nvPr/>
        </p:nvSpPr>
        <p:spPr>
          <a:xfrm>
            <a:off x="4317630" y="1129513"/>
            <a:ext cx="7782005" cy="507831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55A5CC-8955-9DC9-21F8-C426A358DCB8}"/>
              </a:ext>
            </a:extLst>
          </p:cNvPr>
          <p:cNvSpPr txBox="1"/>
          <p:nvPr/>
        </p:nvSpPr>
        <p:spPr>
          <a:xfrm>
            <a:off x="4317631" y="1129514"/>
            <a:ext cx="7782005" cy="5078313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b="1" dirty="0"/>
              <a:t>Raspberry Pi </a:t>
            </a:r>
            <a:r>
              <a:rPr lang="de-DE" b="1" dirty="0" err="1"/>
              <a:t>Camera</a:t>
            </a:r>
            <a:r>
              <a:rPr lang="de-DE" b="1" dirty="0"/>
              <a:t> Module 3 📸</a:t>
            </a:r>
          </a:p>
          <a:p>
            <a:pPr>
              <a:buNone/>
            </a:pPr>
            <a:r>
              <a:rPr lang="de-DE" b="1" dirty="0"/>
              <a:t>High-Quality Imaging for AI Projects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🧠 </a:t>
            </a:r>
            <a:r>
              <a:rPr lang="de-DE" b="1" dirty="0" err="1"/>
              <a:t>What</a:t>
            </a:r>
            <a:r>
              <a:rPr lang="de-DE" b="1" dirty="0"/>
              <a:t> is </a:t>
            </a:r>
            <a:r>
              <a:rPr lang="de-DE" b="1" dirty="0" err="1"/>
              <a:t>it</a:t>
            </a:r>
            <a:r>
              <a:rPr lang="de-DE" b="1" dirty="0"/>
              <a:t>?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 </a:t>
            </a:r>
            <a:r>
              <a:rPr lang="de-DE" dirty="0" err="1"/>
              <a:t>compact</a:t>
            </a:r>
            <a:r>
              <a:rPr lang="de-DE" dirty="0"/>
              <a:t>, high-resolution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for 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Features a </a:t>
            </a:r>
            <a:r>
              <a:rPr lang="de-DE" b="1" dirty="0"/>
              <a:t>12MP Sony IMX708 </a:t>
            </a:r>
            <a:r>
              <a:rPr lang="de-DE" b="1" dirty="0" err="1"/>
              <a:t>sensor</a:t>
            </a:r>
            <a:r>
              <a:rPr lang="de-DE" dirty="0"/>
              <a:t> with </a:t>
            </a:r>
            <a:r>
              <a:rPr lang="de-DE" b="1" dirty="0"/>
              <a:t>HDR</a:t>
            </a:r>
            <a:r>
              <a:rPr lang="de-DE" dirty="0"/>
              <a:t> and </a:t>
            </a:r>
            <a:r>
              <a:rPr lang="de-DE" b="1" dirty="0" err="1"/>
              <a:t>autofocus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Ideal for </a:t>
            </a:r>
            <a:r>
              <a:rPr lang="de-DE" b="1" dirty="0"/>
              <a:t>Computer Vision, </a:t>
            </a:r>
            <a:r>
              <a:rPr lang="de-DE" b="1" dirty="0" err="1"/>
              <a:t>machine</a:t>
            </a:r>
            <a:r>
              <a:rPr lang="de-DE" b="1" dirty="0"/>
              <a:t> learning </a:t>
            </a:r>
            <a:r>
              <a:rPr lang="de-DE" dirty="0"/>
              <a:t>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 / </a:t>
            </a:r>
            <a:br>
              <a:rPr lang="de-DE" dirty="0"/>
            </a:br>
            <a:r>
              <a:rPr lang="de-DE" dirty="0"/>
              <a:t>   </a:t>
            </a:r>
            <a:r>
              <a:rPr lang="de-DE" dirty="0" err="1"/>
              <a:t>inference</a:t>
            </a:r>
            <a:r>
              <a:rPr lang="de-DE" dirty="0"/>
              <a:t>)</a:t>
            </a:r>
            <a:r>
              <a:rPr lang="de-DE" b="1" dirty="0"/>
              <a:t>, </a:t>
            </a:r>
            <a:r>
              <a:rPr lang="de-DE" b="1" dirty="0" err="1"/>
              <a:t>object</a:t>
            </a:r>
            <a:r>
              <a:rPr lang="de-DE" b="1" dirty="0"/>
              <a:t> </a:t>
            </a:r>
            <a:r>
              <a:rPr lang="de-DE" b="1" dirty="0" err="1"/>
              <a:t>detection</a:t>
            </a:r>
            <a:r>
              <a:rPr lang="de-DE" b="1" dirty="0"/>
              <a:t>, </a:t>
            </a:r>
            <a:r>
              <a:rPr lang="de-DE" b="1" dirty="0" err="1"/>
              <a:t>robotics</a:t>
            </a:r>
            <a:r>
              <a:rPr lang="de-DE" b="1" dirty="0"/>
              <a:t> </a:t>
            </a:r>
            <a:r>
              <a:rPr lang="de-DE" dirty="0"/>
              <a:t>&amp;</a:t>
            </a:r>
            <a:r>
              <a:rPr lang="de-DE" b="1" dirty="0"/>
              <a:t> </a:t>
            </a:r>
            <a:r>
              <a:rPr lang="de-DE" b="1" dirty="0" err="1"/>
              <a:t>automation</a:t>
            </a:r>
            <a:r>
              <a:rPr lang="de-DE" b="1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None/>
            </a:pPr>
            <a:r>
              <a:rPr lang="de-DE" b="1" dirty="0"/>
              <a:t>🔧 Key Features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12MP </a:t>
            </a:r>
            <a:r>
              <a:rPr lang="de-DE" b="1" dirty="0" err="1"/>
              <a:t>resolution</a:t>
            </a:r>
            <a:r>
              <a:rPr lang="de-DE" dirty="0"/>
              <a:t> (4608 × 2592 </a:t>
            </a:r>
            <a:r>
              <a:rPr lang="de-DE" dirty="0" err="1"/>
              <a:t>pixels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Connects</a:t>
            </a:r>
            <a:r>
              <a:rPr lang="de-DE" dirty="0"/>
              <a:t> via </a:t>
            </a:r>
            <a:r>
              <a:rPr lang="de-DE" b="1" dirty="0"/>
              <a:t>15-pin MIPI CSI-2 interface</a:t>
            </a:r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r>
              <a:rPr lang="de-DE" b="1" dirty="0"/>
              <a:t>⚙️ Setup </a:t>
            </a:r>
            <a:r>
              <a:rPr lang="de-DE" b="1" dirty="0" err="1"/>
              <a:t>Requirements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with all Raspberry 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hlinkClick r:id="rId3"/>
              </a:rPr>
              <a:t>libcamera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for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   and </a:t>
            </a:r>
            <a:r>
              <a:rPr lang="de-DE" dirty="0" err="1"/>
              <a:t>control</a:t>
            </a:r>
            <a:r>
              <a:rPr lang="de-DE" dirty="0"/>
              <a:t>​, </a:t>
            </a:r>
            <a:r>
              <a:rPr lang="de-DE" dirty="0" err="1"/>
              <a:t>usable</a:t>
            </a:r>
            <a:r>
              <a:rPr lang="de-DE" dirty="0"/>
              <a:t> with </a:t>
            </a:r>
            <a:r>
              <a:rPr lang="de-DE" dirty="0" err="1">
                <a:hlinkClick r:id="rId4"/>
              </a:rPr>
              <a:t>opencv-python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7" descr="Ein Bild, das Elektronisches Bauteil, passives Bauelement, Elektrisches Bauelement, Hardware enthält.&#10;&#10;KI-generierte Inhalte können fehlerhaft sein.">
            <a:extLst>
              <a:ext uri="{FF2B5EF4-FFF2-40B4-BE49-F238E27FC236}">
                <a16:creationId xmlns:a16="http://schemas.microsoft.com/office/drawing/2014/main" id="{2E3D5D22-EC84-B447-FC3F-0D26D9872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40" y="3890897"/>
            <a:ext cx="2743223" cy="20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5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F399B-3257-D144-CB56-4C2F29E1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010AF77-12D8-2991-0A17-2240F15B55DE}"/>
              </a:ext>
            </a:extLst>
          </p:cNvPr>
          <p:cNvSpPr/>
          <p:nvPr/>
        </p:nvSpPr>
        <p:spPr>
          <a:xfrm>
            <a:off x="5119312" y="1457391"/>
            <a:ext cx="6609138" cy="43704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CD48E55-84F8-62A5-098A-7F4F9AC5839B}"/>
              </a:ext>
            </a:extLst>
          </p:cNvPr>
          <p:cNvSpPr txBox="1"/>
          <p:nvPr/>
        </p:nvSpPr>
        <p:spPr>
          <a:xfrm>
            <a:off x="1062437" y="2844225"/>
            <a:ext cx="3836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🧮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we‘ll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do in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this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1st Hands</a:t>
            </a:r>
            <a:b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On Session…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0E2F3C-A828-E7C5-8538-0339D542E1D0}"/>
              </a:ext>
            </a:extLst>
          </p:cNvPr>
          <p:cNvSpPr txBox="1"/>
          <p:nvPr/>
        </p:nvSpPr>
        <p:spPr>
          <a:xfrm>
            <a:off x="5119312" y="1457390"/>
            <a:ext cx="6609138" cy="4370427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Intro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to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general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setup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resources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,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software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Login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PC, WiFi, Cloud-Folder</a:t>
            </a:r>
          </a:p>
          <a:p>
            <a:pPr lvl="1"/>
            <a:endParaRPr lang="de-DE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Overview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of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software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we‘ll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use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Msty (</a:t>
            </a:r>
            <a:r>
              <a:rPr lang="de-DE" sz="1600" dirty="0" err="1">
                <a:sym typeface="Wingdings" panose="05000000000000000000" pitchFamily="2" charset="2"/>
              </a:rPr>
              <a:t>your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connection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LLMs </a:t>
            </a:r>
            <a:r>
              <a:rPr lang="de-DE" sz="1600" dirty="0" err="1">
                <a:sym typeface="Wingdings" panose="05000000000000000000" pitchFamily="2" charset="2"/>
              </a:rPr>
              <a:t>that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are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here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help)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Jupyter</a:t>
            </a:r>
            <a:r>
              <a:rPr lang="de-DE" sz="1600" dirty="0">
                <a:sym typeface="Wingdings" panose="05000000000000000000" pitchFamily="2" charset="2"/>
              </a:rPr>
              <a:t>/</a:t>
            </a:r>
            <a:r>
              <a:rPr lang="de-DE" sz="1600" dirty="0" err="1">
                <a:sym typeface="Wingdings" panose="05000000000000000000" pitchFamily="2" charset="2"/>
              </a:rPr>
              <a:t>Colab</a:t>
            </a:r>
            <a:r>
              <a:rPr lang="de-DE" sz="1600" dirty="0">
                <a:sym typeface="Wingdings" panose="05000000000000000000" pitchFamily="2" charset="2"/>
              </a:rPr>
              <a:t> (</a:t>
            </a:r>
            <a:r>
              <a:rPr lang="de-DE" sz="1600" dirty="0" err="1">
                <a:sym typeface="Wingdings" panose="05000000000000000000" pitchFamily="2" charset="2"/>
              </a:rPr>
              <a:t>place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where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you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can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program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stuff</a:t>
            </a:r>
            <a:r>
              <a:rPr lang="de-DE" sz="1600" dirty="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GitHub Repository (</a:t>
            </a:r>
            <a:r>
              <a:rPr lang="de-DE" sz="1600" dirty="0" err="1">
                <a:sym typeface="Wingdings" panose="05000000000000000000" pitchFamily="2" charset="2"/>
              </a:rPr>
              <a:t>here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you‘ll</a:t>
            </a:r>
            <a:r>
              <a:rPr lang="de-DE" sz="1600" dirty="0">
                <a:sym typeface="Wingdings" panose="05000000000000000000" pitchFamily="2" charset="2"/>
              </a:rPr>
              <a:t> find </a:t>
            </a:r>
            <a:r>
              <a:rPr lang="de-DE" sz="1600" dirty="0" err="1">
                <a:sym typeface="Wingdings" panose="05000000000000000000" pitchFamily="2" charset="2"/>
              </a:rPr>
              <a:t>materials</a:t>
            </a:r>
            <a:r>
              <a:rPr lang="de-DE" sz="1600" dirty="0">
                <a:sym typeface="Wingdings" panose="05000000000000000000" pitchFamily="2" charset="2"/>
              </a:rPr>
              <a:t> &amp; </a:t>
            </a:r>
            <a:r>
              <a:rPr lang="de-DE" sz="1600" dirty="0" err="1">
                <a:sym typeface="Wingdings" panose="05000000000000000000" pitchFamily="2" charset="2"/>
              </a:rPr>
              <a:t>resources</a:t>
            </a:r>
            <a:r>
              <a:rPr lang="de-DE" sz="1600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Overview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over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hardware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we‘ll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use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What</a:t>
            </a:r>
            <a:r>
              <a:rPr lang="de-DE" sz="1600" dirty="0">
                <a:sym typeface="Wingdings" panose="05000000000000000000" pitchFamily="2" charset="2"/>
              </a:rPr>
              <a:t> is a Raspberry Pi? </a:t>
            </a:r>
            <a:r>
              <a:rPr lang="de-DE" sz="1600" dirty="0" err="1">
                <a:sym typeface="Wingdings" panose="05000000000000000000" pitchFamily="2" charset="2"/>
              </a:rPr>
              <a:t>How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start &amp; connect via VNC…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How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apply</a:t>
            </a:r>
            <a:r>
              <a:rPr lang="de-DE" sz="1600" dirty="0">
                <a:sym typeface="Wingdings" panose="05000000000000000000" pitchFamily="2" charset="2"/>
              </a:rPr>
              <a:t> a </a:t>
            </a:r>
            <a:r>
              <a:rPr lang="de-DE" sz="1600" dirty="0" err="1">
                <a:sym typeface="Wingdings" panose="05000000000000000000" pitchFamily="2" charset="2"/>
              </a:rPr>
              <a:t>sensor</a:t>
            </a:r>
            <a:r>
              <a:rPr lang="de-DE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Which</a:t>
            </a:r>
            <a:r>
              <a:rPr lang="de-DE" sz="1600" dirty="0">
                <a:sym typeface="Wingdings" panose="05000000000000000000" pitchFamily="2" charset="2"/>
              </a:rPr>
              <a:t> Sensors do </a:t>
            </a:r>
            <a:r>
              <a:rPr lang="de-DE" sz="1600" dirty="0" err="1">
                <a:sym typeface="Wingdings" panose="05000000000000000000" pitchFamily="2" charset="2"/>
              </a:rPr>
              <a:t>we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have</a:t>
            </a:r>
            <a:r>
              <a:rPr lang="de-DE" sz="1600" dirty="0"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Audio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Camera</a:t>
            </a:r>
            <a:endParaRPr lang="de-DE" sz="1600" dirty="0">
              <a:sym typeface="Wingdings" panose="05000000000000000000" pitchFamily="2" charset="2"/>
            </a:endParaRPr>
          </a:p>
          <a:p>
            <a:endParaRPr lang="de-DE" dirty="0"/>
          </a:p>
          <a:p>
            <a:pPr algn="r"/>
            <a:r>
              <a:rPr lang="de-DE" sz="1400" i="1" dirty="0"/>
              <a:t>[1/2]</a:t>
            </a:r>
          </a:p>
          <a:p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D8833AC-089B-25AA-E98A-7CDFD9701D0B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0" name="Grafik 17">
              <a:extLst>
                <a:ext uri="{FF2B5EF4-FFF2-40B4-BE49-F238E27FC236}">
                  <a16:creationId xmlns:a16="http://schemas.microsoft.com/office/drawing/2014/main" id="{742CD858-94F0-8E4E-C54B-9738DA3CC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3E2AFCA-18A8-F2B0-C08A-0AC2F66607EA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474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F3009-3661-08A5-B23E-1B4282033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BBF383B-149E-3FFA-CC4C-0490FEFDFCF2}"/>
              </a:ext>
            </a:extLst>
          </p:cNvPr>
          <p:cNvSpPr/>
          <p:nvPr/>
        </p:nvSpPr>
        <p:spPr>
          <a:xfrm>
            <a:off x="4027933" y="1967062"/>
            <a:ext cx="7583054" cy="33821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9BFED9-CAD1-D116-0932-AC922E9A95D7}"/>
              </a:ext>
            </a:extLst>
          </p:cNvPr>
          <p:cNvSpPr txBox="1"/>
          <p:nvPr/>
        </p:nvSpPr>
        <p:spPr>
          <a:xfrm>
            <a:off x="1236173" y="2844225"/>
            <a:ext cx="253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Now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de-DE" sz="32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about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i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AI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?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6E285AA-3DEF-9192-31BD-B0E64DC38055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6E0793D9-EB8C-B0E3-C99A-20B3498E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B8A45F4-F5F7-D809-1484-8F13C3EE883A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7830A93-748A-BA22-9999-46C5A7C2CEDD}"/>
              </a:ext>
            </a:extLst>
          </p:cNvPr>
          <p:cNvSpPr txBox="1"/>
          <p:nvPr/>
        </p:nvSpPr>
        <p:spPr>
          <a:xfrm>
            <a:off x="4027933" y="1967062"/>
            <a:ext cx="7583055" cy="3308598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600" b="1" dirty="0"/>
              <a:t>AI Cheatsheet 🧠</a:t>
            </a:r>
          </a:p>
          <a:p>
            <a:pPr>
              <a:buNone/>
            </a:pP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Practices &amp;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Trade-Offs</a:t>
            </a:r>
          </a:p>
          <a:p>
            <a:pPr>
              <a:buNone/>
            </a:pP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600" dirty="0"/>
              <a:t>📌 </a:t>
            </a:r>
            <a:r>
              <a:rPr lang="de-DE" sz="1600" b="1" dirty="0"/>
              <a:t>Core AI </a:t>
            </a:r>
            <a:r>
              <a:rPr lang="de-DE" sz="1600" b="1" dirty="0" err="1"/>
              <a:t>Principles</a:t>
            </a:r>
            <a:endParaRPr lang="de-DE" sz="1600" b="1" dirty="0"/>
          </a:p>
          <a:p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b="1" dirty="0"/>
              <a:t>Start simple</a:t>
            </a:r>
            <a:r>
              <a:rPr lang="de-DE" sz="1600" dirty="0"/>
              <a:t> → Test </a:t>
            </a:r>
            <a:r>
              <a:rPr lang="de-DE" sz="1600" dirty="0" err="1"/>
              <a:t>ideas</a:t>
            </a:r>
            <a:r>
              <a:rPr lang="de-DE" sz="1600" dirty="0"/>
              <a:t> with </a:t>
            </a:r>
            <a:r>
              <a:rPr lang="de-DE" sz="1600" dirty="0" err="1"/>
              <a:t>basic</a:t>
            </a:r>
            <a:r>
              <a:rPr lang="de-DE" sz="1600" dirty="0"/>
              <a:t> models first</a:t>
            </a:r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b="1" dirty="0"/>
              <a:t>Data &gt; Model</a:t>
            </a:r>
            <a:r>
              <a:rPr lang="de-DE" sz="1600" dirty="0"/>
              <a:t> → High-quality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beats</a:t>
            </a:r>
            <a:r>
              <a:rPr lang="de-DE" sz="1600" dirty="0"/>
              <a:t> </a:t>
            </a:r>
            <a:r>
              <a:rPr lang="de-DE" sz="1600" dirty="0" err="1"/>
              <a:t>fancy</a:t>
            </a:r>
            <a:r>
              <a:rPr lang="de-DE" sz="1600" dirty="0"/>
              <a:t> </a:t>
            </a:r>
            <a:r>
              <a:rPr lang="de-DE" sz="1600" dirty="0" err="1"/>
              <a:t>algorithms</a:t>
            </a:r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b="1" dirty="0" err="1"/>
              <a:t>Avoid</a:t>
            </a:r>
            <a:r>
              <a:rPr lang="de-DE" sz="1600" b="1" dirty="0"/>
              <a:t> </a:t>
            </a:r>
            <a:r>
              <a:rPr lang="de-DE" sz="1600" b="1" dirty="0" err="1"/>
              <a:t>overfitting</a:t>
            </a:r>
            <a:r>
              <a:rPr lang="de-DE" sz="1600" dirty="0"/>
              <a:t> → </a:t>
            </a:r>
            <a:r>
              <a:rPr lang="de-DE" sz="1600" dirty="0" err="1"/>
              <a:t>Your</a:t>
            </a:r>
            <a:r>
              <a:rPr lang="de-DE" sz="1600" dirty="0"/>
              <a:t> model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generalize</a:t>
            </a:r>
            <a:r>
              <a:rPr lang="de-DE" sz="1600" dirty="0"/>
              <a:t>, not </a:t>
            </a:r>
            <a:r>
              <a:rPr lang="de-DE" sz="1600" dirty="0" err="1"/>
              <a:t>memorize</a:t>
            </a:r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b="1" dirty="0" err="1"/>
              <a:t>Evaluate</a:t>
            </a:r>
            <a:r>
              <a:rPr lang="de-DE" sz="1600" b="1" dirty="0"/>
              <a:t> </a:t>
            </a:r>
            <a:r>
              <a:rPr lang="de-DE" sz="1600" b="1" dirty="0" err="1"/>
              <a:t>properly</a:t>
            </a:r>
            <a:r>
              <a:rPr lang="de-DE" sz="1600" dirty="0"/>
              <a:t> → Always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training</a:t>
            </a:r>
            <a:r>
              <a:rPr lang="de-DE" sz="1600" dirty="0"/>
              <a:t> </a:t>
            </a:r>
            <a:r>
              <a:rPr lang="de-DE" sz="1600" b="1" dirty="0"/>
              <a:t>and</a:t>
            </a:r>
            <a:r>
              <a:rPr lang="de-DE" sz="1600" dirty="0"/>
              <a:t> </a:t>
            </a:r>
            <a:r>
              <a:rPr lang="de-DE" sz="1600" dirty="0" err="1"/>
              <a:t>test</a:t>
            </a:r>
            <a:r>
              <a:rPr lang="de-DE" sz="1600" dirty="0"/>
              <a:t> </a:t>
            </a:r>
            <a:r>
              <a:rPr lang="de-DE" sz="1600" dirty="0" err="1"/>
              <a:t>sets</a:t>
            </a:r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b="1" dirty="0" err="1"/>
              <a:t>Explainability</a:t>
            </a:r>
            <a:r>
              <a:rPr lang="de-DE" sz="1600" b="1" dirty="0"/>
              <a:t> </a:t>
            </a:r>
            <a:r>
              <a:rPr lang="de-DE" sz="1600" b="1" dirty="0" err="1"/>
              <a:t>matters</a:t>
            </a:r>
            <a:r>
              <a:rPr lang="de-DE" sz="1600" dirty="0"/>
              <a:t> → </a:t>
            </a:r>
            <a:r>
              <a:rPr lang="de-DE" sz="1600" dirty="0" err="1"/>
              <a:t>Know</a:t>
            </a:r>
            <a:r>
              <a:rPr lang="de-DE" sz="1600" dirty="0"/>
              <a:t> </a:t>
            </a:r>
            <a:r>
              <a:rPr lang="de-DE" sz="1600" b="1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model </a:t>
            </a:r>
            <a:r>
              <a:rPr lang="de-DE" sz="1600" dirty="0" err="1"/>
              <a:t>makes</a:t>
            </a:r>
            <a:r>
              <a:rPr lang="de-DE" sz="1600" dirty="0"/>
              <a:t> </a:t>
            </a:r>
            <a:r>
              <a:rPr lang="de-DE" sz="1600" dirty="0" err="1"/>
              <a:t>decisions</a:t>
            </a:r>
            <a:endParaRPr lang="de-DE" sz="1600" dirty="0"/>
          </a:p>
          <a:p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b="1" dirty="0"/>
              <a:t>Keep </a:t>
            </a:r>
            <a:r>
              <a:rPr lang="de-DE" sz="1600" b="1" dirty="0" err="1"/>
              <a:t>it</a:t>
            </a:r>
            <a:r>
              <a:rPr lang="de-DE" sz="1600" b="1" dirty="0"/>
              <a:t> </a:t>
            </a:r>
            <a:r>
              <a:rPr lang="de-DE" sz="1600" b="1" dirty="0" err="1"/>
              <a:t>reproducible</a:t>
            </a:r>
            <a:r>
              <a:rPr lang="de-DE" sz="1600" b="1" dirty="0"/>
              <a:t> &amp; </a:t>
            </a:r>
            <a:r>
              <a:rPr lang="de-DE" sz="1600" b="1" dirty="0" err="1"/>
              <a:t>document</a:t>
            </a:r>
            <a:r>
              <a:rPr lang="de-DE" sz="1600" b="1" dirty="0"/>
              <a:t> </a:t>
            </a:r>
            <a:r>
              <a:rPr lang="de-DE" sz="1600" b="1" dirty="0" err="1"/>
              <a:t>it</a:t>
            </a:r>
            <a:r>
              <a:rPr lang="de-DE" sz="1600" dirty="0"/>
              <a:t> → Use </a:t>
            </a:r>
            <a:r>
              <a:rPr lang="de-DE" sz="1600" dirty="0" err="1"/>
              <a:t>version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, and </a:t>
            </a:r>
            <a:r>
              <a:rPr lang="de-DE" sz="1600" dirty="0" err="1"/>
              <a:t>logging</a:t>
            </a:r>
            <a:endParaRPr lang="de-DE" sz="1600" dirty="0"/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602297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C4261-574E-C034-AB6B-BEA20E48C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C2234E2F-D13C-F567-CDE9-320DF3D7FE2C}"/>
              </a:ext>
            </a:extLst>
          </p:cNvPr>
          <p:cNvSpPr/>
          <p:nvPr/>
        </p:nvSpPr>
        <p:spPr>
          <a:xfrm>
            <a:off x="3543300" y="1132038"/>
            <a:ext cx="8353043" cy="429035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29DE8EC-F4B2-F724-709D-6349618F5926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F9E1FA67-222E-17DD-42BE-97251ED5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B683BB2-B4B3-338D-90B6-6232E241056E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62DCFABC-5FBC-BDF3-7DA5-047CF2B7A72B}"/>
              </a:ext>
            </a:extLst>
          </p:cNvPr>
          <p:cNvSpPr txBox="1"/>
          <p:nvPr/>
        </p:nvSpPr>
        <p:spPr>
          <a:xfrm>
            <a:off x="3543301" y="1132039"/>
            <a:ext cx="8353043" cy="4278094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📊 </a:t>
            </a:r>
            <a:r>
              <a:rPr lang="de-DE" sz="1600" b="1" dirty="0" err="1"/>
              <a:t>Typical</a:t>
            </a:r>
            <a:r>
              <a:rPr lang="de-DE" sz="1600" b="1" dirty="0"/>
              <a:t> Trade-Offs</a:t>
            </a:r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  <a:p>
            <a:endParaRPr lang="de-DE" sz="1600" b="1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4638782-F50C-7F17-6843-20A797E21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48504"/>
              </p:ext>
            </p:extLst>
          </p:nvPr>
        </p:nvGraphicFramePr>
        <p:xfrm>
          <a:off x="3543299" y="1610585"/>
          <a:ext cx="8353044" cy="3152436"/>
        </p:xfrm>
        <a:graphic>
          <a:graphicData uri="http://schemas.openxmlformats.org/drawingml/2006/table">
            <a:tbl>
              <a:tblPr/>
              <a:tblGrid>
                <a:gridCol w="2784348">
                  <a:extLst>
                    <a:ext uri="{9D8B030D-6E8A-4147-A177-3AD203B41FA5}">
                      <a16:colId xmlns:a16="http://schemas.microsoft.com/office/drawing/2014/main" val="767131853"/>
                    </a:ext>
                  </a:extLst>
                </a:gridCol>
                <a:gridCol w="2784348">
                  <a:extLst>
                    <a:ext uri="{9D8B030D-6E8A-4147-A177-3AD203B41FA5}">
                      <a16:colId xmlns:a16="http://schemas.microsoft.com/office/drawing/2014/main" val="2351478327"/>
                    </a:ext>
                  </a:extLst>
                </a:gridCol>
                <a:gridCol w="2784348">
                  <a:extLst>
                    <a:ext uri="{9D8B030D-6E8A-4147-A177-3AD203B41FA5}">
                      <a16:colId xmlns:a16="http://schemas.microsoft.com/office/drawing/2014/main" val="3719019142"/>
                    </a:ext>
                  </a:extLst>
                </a:gridCol>
              </a:tblGrid>
              <a:tr h="399489">
                <a:tc>
                  <a:txBody>
                    <a:bodyPr/>
                    <a:lstStyle/>
                    <a:p>
                      <a:r>
                        <a:rPr lang="de-DE"/>
                        <a:t>✅ Do This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❌ Instead of This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Why?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856788"/>
                  </a:ext>
                </a:extLst>
              </a:tr>
              <a:tr h="399489">
                <a:tc>
                  <a:txBody>
                    <a:bodyPr/>
                    <a:lstStyle/>
                    <a:p>
                      <a:r>
                        <a:rPr lang="de-DE"/>
                        <a:t>Use Pretrained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Build from Scratch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Saves time &amp; compute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123208"/>
                  </a:ext>
                </a:extLst>
              </a:tr>
              <a:tr h="399489">
                <a:tc>
                  <a:txBody>
                    <a:bodyPr/>
                    <a:lstStyle/>
                    <a:p>
                      <a:r>
                        <a:rPr lang="de-DE"/>
                        <a:t>Clean &amp; Label Data Well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Add More Data Unfiltered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Quality &gt; 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71557"/>
                  </a:ext>
                </a:extLst>
              </a:tr>
              <a:tr h="399489">
                <a:tc>
                  <a:txBody>
                    <a:bodyPr/>
                    <a:lstStyle/>
                    <a:p>
                      <a:r>
                        <a:rPr lang="de-DE"/>
                        <a:t>Use Baseline Model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Jump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Deep Nets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Know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your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baseline</a:t>
                      </a:r>
                      <a:r>
                        <a:rPr lang="de-DE" dirty="0"/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022509"/>
                  </a:ext>
                </a:extLst>
              </a:tr>
              <a:tr h="399489">
                <a:tc>
                  <a:txBody>
                    <a:bodyPr/>
                    <a:lstStyle/>
                    <a:p>
                      <a:r>
                        <a:rPr lang="de-DE"/>
                        <a:t>Simpler, Interpretable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Complex, Black-Box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Easier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debugging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trust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04850"/>
                  </a:ext>
                </a:extLst>
              </a:tr>
              <a:tr h="699105">
                <a:tc>
                  <a:txBody>
                    <a:bodyPr/>
                    <a:lstStyle/>
                    <a:p>
                      <a:r>
                        <a:rPr lang="en-US" dirty="0"/>
                        <a:t>Open-Source Tools (e.g. scikit-learn, Hugging Face Transformers, </a:t>
                      </a:r>
                      <a:r>
                        <a:rPr lang="en-US" dirty="0" err="1"/>
                        <a:t>pytorch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Custom from Scratch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Faster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development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better</a:t>
                      </a:r>
                      <a:r>
                        <a:rPr lang="de-DE" dirty="0"/>
                        <a:t> support incl. </a:t>
                      </a:r>
                      <a:r>
                        <a:rPr lang="de-DE" dirty="0" err="1"/>
                        <a:t>pretrained</a:t>
                      </a:r>
                      <a:r>
                        <a:rPr lang="de-DE" dirty="0"/>
                        <a:t> model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57684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B3A27FEE-0C9C-3B78-9792-2902C54C58F3}"/>
              </a:ext>
            </a:extLst>
          </p:cNvPr>
          <p:cNvSpPr txBox="1"/>
          <p:nvPr/>
        </p:nvSpPr>
        <p:spPr>
          <a:xfrm>
            <a:off x="1236173" y="2844225"/>
            <a:ext cx="253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Now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…</a:t>
            </a:r>
          </a:p>
          <a:p>
            <a:r>
              <a:rPr lang="de-DE" sz="32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about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i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AI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1712020-CF46-2DD4-9520-2287D0A6CD68}"/>
              </a:ext>
            </a:extLst>
          </p:cNvPr>
          <p:cNvSpPr txBox="1"/>
          <p:nvPr/>
        </p:nvSpPr>
        <p:spPr>
          <a:xfrm>
            <a:off x="1236173" y="5686819"/>
            <a:ext cx="10660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💡 </a:t>
            </a:r>
            <a:r>
              <a:rPr lang="en-US" b="1" dirty="0"/>
              <a:t>Pro Tip:</a:t>
            </a:r>
            <a:br>
              <a:rPr lang="en-US" dirty="0"/>
            </a:br>
            <a:r>
              <a:rPr lang="en-US" dirty="0"/>
              <a:t>Don’t aim for perfection first. </a:t>
            </a:r>
            <a:r>
              <a:rPr lang="en-US" b="1" dirty="0"/>
              <a:t>Fail fast, learn faster</a:t>
            </a:r>
            <a:r>
              <a:rPr lang="en-US" dirty="0"/>
              <a:t>, then iterate with better models and cleaner data.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433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8BBEC-EF13-CC83-8E6B-7743E9CAF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7E5194D-3E3C-06D9-2401-219CB53F39FA}"/>
              </a:ext>
            </a:extLst>
          </p:cNvPr>
          <p:cNvSpPr/>
          <p:nvPr/>
        </p:nvSpPr>
        <p:spPr>
          <a:xfrm>
            <a:off x="3543300" y="1358287"/>
            <a:ext cx="8353043" cy="406410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54304CD-A005-F398-AC28-9FF0FF5C23A0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DB968CE5-59EA-F47C-6B30-DE020630B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2951E81-4DAD-2B06-AEBF-D89C83B10380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E0EB68DE-D7C2-257A-B323-8179E8FB59DC}"/>
              </a:ext>
            </a:extLst>
          </p:cNvPr>
          <p:cNvSpPr txBox="1"/>
          <p:nvPr/>
        </p:nvSpPr>
        <p:spPr>
          <a:xfrm>
            <a:off x="3543301" y="1358287"/>
            <a:ext cx="8353043" cy="4031873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Core AI Concepts 🔁</a:t>
            </a:r>
          </a:p>
          <a:p>
            <a:pPr>
              <a:buNone/>
            </a:pPr>
            <a:r>
              <a:rPr lang="en-US" sz="1600" b="1" dirty="0"/>
              <a:t>From Data to Inference – How AI Works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📊 </a:t>
            </a:r>
            <a:r>
              <a:rPr lang="en-US" sz="1600" b="1" dirty="0"/>
              <a:t>1. Data Collection</a:t>
            </a:r>
            <a:br>
              <a:rPr lang="en-US" sz="1600" dirty="0"/>
            </a:br>
            <a:r>
              <a:rPr lang="en-US" sz="1600" dirty="0"/>
              <a:t>• Everything starts with </a:t>
            </a:r>
            <a:r>
              <a:rPr lang="en-US" sz="1600" b="1" dirty="0"/>
              <a:t>data</a:t>
            </a:r>
            <a:r>
              <a:rPr lang="en-US" sz="1600" dirty="0"/>
              <a:t> – images, text, numbers, sensors...</a:t>
            </a:r>
            <a:br>
              <a:rPr lang="en-US" sz="1600" dirty="0"/>
            </a:br>
            <a:r>
              <a:rPr lang="en-US" sz="1600" dirty="0"/>
              <a:t>• The better the data, the better the model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🧹 </a:t>
            </a:r>
            <a:r>
              <a:rPr lang="en-US" sz="1600" b="1" dirty="0"/>
              <a:t>2. Data Preprocessing</a:t>
            </a:r>
            <a:br>
              <a:rPr lang="en-US" sz="1600" dirty="0"/>
            </a:br>
            <a:r>
              <a:rPr lang="en-US" sz="1600" dirty="0"/>
              <a:t>• Clean, structure, and prepare the data</a:t>
            </a:r>
            <a:br>
              <a:rPr lang="en-US" sz="1600" dirty="0"/>
            </a:br>
            <a:r>
              <a:rPr lang="en-US" sz="1600" dirty="0"/>
              <a:t>• Remove noise, fill missing values, normalize formats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🧠 </a:t>
            </a:r>
            <a:r>
              <a:rPr lang="en-US" sz="1600" b="1" dirty="0"/>
              <a:t>3. Model Training</a:t>
            </a:r>
            <a:br>
              <a:rPr lang="en-US" sz="1600" dirty="0"/>
            </a:br>
            <a:r>
              <a:rPr lang="en-US" sz="1600" dirty="0"/>
              <a:t>• The model </a:t>
            </a:r>
            <a:r>
              <a:rPr lang="en-US" sz="1600" b="1" dirty="0"/>
              <a:t>learns patterns</a:t>
            </a:r>
            <a:r>
              <a:rPr lang="en-US" sz="1600" dirty="0"/>
              <a:t> from labeled data</a:t>
            </a:r>
            <a:br>
              <a:rPr lang="en-US" sz="1600" dirty="0"/>
            </a:br>
            <a:r>
              <a:rPr lang="en-US" sz="1600" dirty="0"/>
              <a:t>• Adjusts </a:t>
            </a:r>
            <a:r>
              <a:rPr lang="en-US" sz="1600" b="1" dirty="0"/>
              <a:t>internal parameters</a:t>
            </a:r>
            <a:r>
              <a:rPr lang="en-US" sz="1600" dirty="0"/>
              <a:t> to reduce errors</a:t>
            </a:r>
            <a:br>
              <a:rPr lang="en-US" sz="1600" dirty="0"/>
            </a:br>
            <a:r>
              <a:rPr lang="en-US" sz="1600" dirty="0"/>
              <a:t>• Example: "This is a cat" vs. "This is not a cat"</a:t>
            </a:r>
          </a:p>
          <a:p>
            <a:endParaRPr lang="de-DE" sz="1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2F83E5-9366-2402-E27F-43D3E7EA1156}"/>
              </a:ext>
            </a:extLst>
          </p:cNvPr>
          <p:cNvSpPr txBox="1"/>
          <p:nvPr/>
        </p:nvSpPr>
        <p:spPr>
          <a:xfrm>
            <a:off x="1236173" y="2844225"/>
            <a:ext cx="253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day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in </a:t>
            </a:r>
            <a:b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the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life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of</a:t>
            </a:r>
            <a:b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an </a:t>
            </a:r>
            <a:r>
              <a:rPr lang="de-DE" sz="3200" i="1" u="sng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AI model</a:t>
            </a:r>
            <a:endParaRPr lang="de-DE" sz="3200" u="sng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71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D55D53-07A7-4DE6-9793-A5D9D00A0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8EAC40F-BFCF-06FE-CB9E-ACBD291AB7AC}"/>
              </a:ext>
            </a:extLst>
          </p:cNvPr>
          <p:cNvSpPr/>
          <p:nvPr/>
        </p:nvSpPr>
        <p:spPr>
          <a:xfrm>
            <a:off x="3543300" y="1075476"/>
            <a:ext cx="8353043" cy="501675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DC37D9F-C89D-6655-1144-6FAC2C126434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F1D8FD91-25F2-BD35-2058-EC8DDBAB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F0FF3B1-B64F-55AC-A1A3-C0786C582B32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0D6CB89-E64A-C54C-5CE2-3AAE361806E3}"/>
              </a:ext>
            </a:extLst>
          </p:cNvPr>
          <p:cNvSpPr txBox="1"/>
          <p:nvPr/>
        </p:nvSpPr>
        <p:spPr>
          <a:xfrm>
            <a:off x="3543301" y="1075477"/>
            <a:ext cx="8353043" cy="5016758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Core AI Concepts 🔁</a:t>
            </a:r>
          </a:p>
          <a:p>
            <a:pPr>
              <a:buNone/>
            </a:pPr>
            <a:r>
              <a:rPr lang="en-US" sz="1600" b="1" dirty="0"/>
              <a:t>From Data to Inference – How AI Works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de-DE" sz="1600" dirty="0"/>
              <a:t>🔍 </a:t>
            </a:r>
            <a:r>
              <a:rPr lang="de-DE" sz="1600" b="1" dirty="0"/>
              <a:t>4. Model </a:t>
            </a:r>
            <a:r>
              <a:rPr lang="de-DE" sz="1600" b="1" dirty="0" err="1"/>
              <a:t>Testing</a:t>
            </a:r>
            <a:r>
              <a:rPr lang="de-DE" sz="1600" b="1" dirty="0"/>
              <a:t> / Validation</a:t>
            </a:r>
            <a:br>
              <a:rPr lang="de-DE" sz="1600" dirty="0"/>
            </a:br>
            <a:r>
              <a:rPr lang="de-DE" sz="1600" dirty="0"/>
              <a:t>• Check </a:t>
            </a:r>
            <a:r>
              <a:rPr lang="de-DE" sz="1600" dirty="0" err="1"/>
              <a:t>performance</a:t>
            </a:r>
            <a:r>
              <a:rPr lang="de-DE" sz="1600" dirty="0"/>
              <a:t> on </a:t>
            </a:r>
            <a:r>
              <a:rPr lang="de-DE" sz="1600" b="1" dirty="0" err="1"/>
              <a:t>unseen</a:t>
            </a:r>
            <a:r>
              <a:rPr lang="de-DE" sz="1600" b="1" dirty="0"/>
              <a:t> </a:t>
            </a:r>
            <a:r>
              <a:rPr lang="de-DE" sz="1600" b="1" dirty="0" err="1"/>
              <a:t>data</a:t>
            </a:r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dirty="0" err="1"/>
              <a:t>Helps</a:t>
            </a:r>
            <a:r>
              <a:rPr lang="de-DE" sz="1600" dirty="0"/>
              <a:t> </a:t>
            </a:r>
            <a:r>
              <a:rPr lang="de-DE" sz="1600" dirty="0" err="1"/>
              <a:t>detect</a:t>
            </a:r>
            <a:r>
              <a:rPr lang="de-DE" sz="1600" dirty="0"/>
              <a:t> </a:t>
            </a:r>
            <a:r>
              <a:rPr lang="de-DE" sz="1600" dirty="0" err="1"/>
              <a:t>overfitting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underfitting</a:t>
            </a:r>
            <a:br>
              <a:rPr lang="de-DE" sz="1600" dirty="0"/>
            </a:br>
            <a:r>
              <a:rPr lang="de-DE" sz="1600" dirty="0"/>
              <a:t>• Use separate </a:t>
            </a:r>
            <a:r>
              <a:rPr lang="de-DE" sz="1600" b="1" dirty="0" err="1"/>
              <a:t>validation</a:t>
            </a:r>
            <a:r>
              <a:rPr lang="de-DE" sz="1600" b="1" dirty="0"/>
              <a:t> and </a:t>
            </a:r>
            <a:r>
              <a:rPr lang="de-DE" sz="1600" b="1" dirty="0" err="1"/>
              <a:t>test</a:t>
            </a:r>
            <a:r>
              <a:rPr lang="de-DE" sz="1600" b="1" dirty="0"/>
              <a:t> </a:t>
            </a:r>
            <a:r>
              <a:rPr lang="de-DE" sz="1600" b="1" dirty="0" err="1"/>
              <a:t>sets</a:t>
            </a:r>
            <a:endParaRPr lang="de-DE" sz="1600" b="1" dirty="0"/>
          </a:p>
          <a:p>
            <a:pPr>
              <a:buNone/>
            </a:pPr>
            <a:endParaRPr lang="de-DE" sz="1600" dirty="0"/>
          </a:p>
          <a:p>
            <a:pPr>
              <a:buNone/>
            </a:pPr>
            <a:r>
              <a:rPr lang="de-DE" sz="1600" dirty="0"/>
              <a:t>🎛️ </a:t>
            </a:r>
            <a:r>
              <a:rPr lang="de-DE" sz="1600" b="1" dirty="0"/>
              <a:t>5. Model Tuning</a:t>
            </a:r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dirty="0" err="1"/>
              <a:t>Adjust</a:t>
            </a:r>
            <a:r>
              <a:rPr lang="de-DE" sz="1600" dirty="0"/>
              <a:t> </a:t>
            </a:r>
            <a:r>
              <a:rPr lang="de-DE" sz="1600" dirty="0" err="1"/>
              <a:t>settings</a:t>
            </a:r>
            <a:r>
              <a:rPr lang="de-DE" sz="1600" dirty="0"/>
              <a:t> like learning rate, </a:t>
            </a:r>
            <a:r>
              <a:rPr lang="de-DE" sz="1600" dirty="0" err="1"/>
              <a:t>architecture</a:t>
            </a:r>
            <a:r>
              <a:rPr lang="de-DE" sz="1600" dirty="0"/>
              <a:t>, etc.</a:t>
            </a:r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dirty="0" err="1"/>
              <a:t>Called</a:t>
            </a:r>
            <a:r>
              <a:rPr lang="de-DE" sz="1600" dirty="0"/>
              <a:t> </a:t>
            </a:r>
            <a:r>
              <a:rPr lang="de-DE" sz="1600" b="1" dirty="0" err="1"/>
              <a:t>hyperparameter</a:t>
            </a:r>
            <a:r>
              <a:rPr lang="de-DE" sz="1600" b="1" dirty="0"/>
              <a:t> </a:t>
            </a:r>
            <a:r>
              <a:rPr lang="de-DE" sz="1600" b="1" dirty="0" err="1"/>
              <a:t>tuning</a:t>
            </a:r>
            <a:endParaRPr lang="de-DE" sz="1600" b="1" dirty="0"/>
          </a:p>
          <a:p>
            <a:pPr>
              <a:buNone/>
            </a:pPr>
            <a:endParaRPr lang="de-DE" sz="1600" dirty="0"/>
          </a:p>
          <a:p>
            <a:pPr>
              <a:buNone/>
            </a:pPr>
            <a:r>
              <a:rPr lang="de-DE" sz="1600" dirty="0"/>
              <a:t>📈 </a:t>
            </a:r>
            <a:r>
              <a:rPr lang="de-DE" sz="1600" b="1" dirty="0"/>
              <a:t>6. Evaluation</a:t>
            </a:r>
            <a:br>
              <a:rPr lang="de-DE" sz="1600" dirty="0"/>
            </a:br>
            <a:r>
              <a:rPr lang="de-DE" sz="1600" dirty="0"/>
              <a:t>• Use </a:t>
            </a:r>
            <a:r>
              <a:rPr lang="de-DE" sz="1600" dirty="0" err="1"/>
              <a:t>metrics</a:t>
            </a:r>
            <a:r>
              <a:rPr lang="de-DE" sz="1600" dirty="0"/>
              <a:t> like </a:t>
            </a:r>
            <a:r>
              <a:rPr lang="de-DE" sz="1600" b="1" dirty="0" err="1"/>
              <a:t>accuracy</a:t>
            </a:r>
            <a:r>
              <a:rPr lang="de-DE" sz="1600" dirty="0"/>
              <a:t>, </a:t>
            </a:r>
            <a:r>
              <a:rPr lang="de-DE" sz="1600" b="1" dirty="0" err="1"/>
              <a:t>precision</a:t>
            </a:r>
            <a:r>
              <a:rPr lang="de-DE" sz="1600" dirty="0"/>
              <a:t>, </a:t>
            </a:r>
            <a:r>
              <a:rPr lang="de-DE" sz="1600" b="1" dirty="0" err="1"/>
              <a:t>recall</a:t>
            </a:r>
            <a:r>
              <a:rPr lang="de-DE" sz="1600" dirty="0"/>
              <a:t>, </a:t>
            </a:r>
            <a:r>
              <a:rPr lang="de-DE" sz="1600" b="1" dirty="0"/>
              <a:t>F1-score</a:t>
            </a:r>
            <a:br>
              <a:rPr lang="de-DE" sz="1600" dirty="0"/>
            </a:br>
            <a:r>
              <a:rPr lang="de-DE" sz="1600" dirty="0"/>
              <a:t>• </a:t>
            </a:r>
            <a:r>
              <a:rPr lang="de-DE" sz="1600" dirty="0" err="1"/>
              <a:t>Helps</a:t>
            </a:r>
            <a:r>
              <a:rPr lang="de-DE" sz="1600" dirty="0"/>
              <a:t> </a:t>
            </a:r>
            <a:r>
              <a:rPr lang="de-DE" sz="1600" dirty="0" err="1"/>
              <a:t>understand</a:t>
            </a:r>
            <a:r>
              <a:rPr lang="de-DE" sz="1600" dirty="0"/>
              <a:t> real-</a:t>
            </a:r>
            <a:r>
              <a:rPr lang="de-DE" sz="1600" dirty="0" err="1"/>
              <a:t>world</a:t>
            </a:r>
            <a:r>
              <a:rPr lang="de-DE" sz="1600" dirty="0"/>
              <a:t> </a:t>
            </a:r>
            <a:r>
              <a:rPr lang="de-DE" sz="1600" dirty="0" err="1"/>
              <a:t>performance</a:t>
            </a:r>
            <a:endParaRPr lang="de-DE" sz="1600" dirty="0"/>
          </a:p>
          <a:p>
            <a:pPr>
              <a:buNone/>
            </a:pPr>
            <a:endParaRPr lang="de-DE" sz="1600" dirty="0"/>
          </a:p>
          <a:p>
            <a:r>
              <a:rPr lang="de-DE" sz="1600" dirty="0"/>
              <a:t>🚀 </a:t>
            </a:r>
            <a:r>
              <a:rPr lang="de-DE" sz="1600" b="1" dirty="0"/>
              <a:t>7. </a:t>
            </a:r>
            <a:r>
              <a:rPr lang="de-DE" sz="1600" b="1" dirty="0" err="1"/>
              <a:t>Inference</a:t>
            </a:r>
            <a:br>
              <a:rPr lang="de-DE" sz="1600" dirty="0"/>
            </a:br>
            <a:r>
              <a:rPr lang="de-DE" sz="1600" dirty="0"/>
              <a:t>• Final model is </a:t>
            </a:r>
            <a:r>
              <a:rPr lang="de-DE" sz="1600" dirty="0" err="1"/>
              <a:t>deployed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b="1" dirty="0" err="1"/>
              <a:t>predictions</a:t>
            </a:r>
            <a:r>
              <a:rPr lang="de-DE" sz="1600" dirty="0"/>
              <a:t> on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br>
              <a:rPr lang="de-DE" sz="1600" dirty="0"/>
            </a:br>
            <a:r>
              <a:rPr lang="de-DE" sz="1600" dirty="0"/>
              <a:t>• Fast and </a:t>
            </a:r>
            <a:r>
              <a:rPr lang="de-DE" sz="1600" dirty="0" err="1"/>
              <a:t>efficient</a:t>
            </a:r>
            <a:r>
              <a:rPr lang="de-DE" sz="1600" dirty="0"/>
              <a:t> – </a:t>
            </a:r>
            <a:r>
              <a:rPr lang="de-DE" sz="1600" dirty="0" err="1"/>
              <a:t>runs</a:t>
            </a:r>
            <a:r>
              <a:rPr lang="de-DE" sz="1600" dirty="0"/>
              <a:t> in </a:t>
            </a:r>
            <a:r>
              <a:rPr lang="de-DE" sz="1600" dirty="0" err="1"/>
              <a:t>apps</a:t>
            </a:r>
            <a:r>
              <a:rPr lang="de-DE" sz="1600" dirty="0"/>
              <a:t>, </a:t>
            </a:r>
            <a:r>
              <a:rPr lang="de-DE" sz="1600" dirty="0" err="1"/>
              <a:t>servers</a:t>
            </a:r>
            <a:r>
              <a:rPr lang="de-DE" sz="1600" dirty="0"/>
              <a:t>, </a:t>
            </a:r>
            <a:r>
              <a:rPr lang="de-DE" sz="1600" dirty="0" err="1"/>
              <a:t>or</a:t>
            </a:r>
            <a:r>
              <a:rPr lang="de-DE" sz="1600" dirty="0"/>
              <a:t> on </a:t>
            </a:r>
            <a:r>
              <a:rPr lang="de-DE" sz="1600" dirty="0" err="1"/>
              <a:t>edge</a:t>
            </a:r>
            <a:r>
              <a:rPr lang="de-DE" sz="1600" dirty="0"/>
              <a:t> </a:t>
            </a:r>
            <a:r>
              <a:rPr lang="de-DE" sz="1600" dirty="0" err="1"/>
              <a:t>devices</a:t>
            </a:r>
            <a:r>
              <a:rPr lang="de-DE" sz="1600" dirty="0"/>
              <a:t> like Raspberry Pi</a:t>
            </a:r>
          </a:p>
          <a:p>
            <a:endParaRPr lang="de-DE" sz="1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04EDC6-9115-6658-C99D-D2E14F141E2B}"/>
              </a:ext>
            </a:extLst>
          </p:cNvPr>
          <p:cNvSpPr txBox="1"/>
          <p:nvPr/>
        </p:nvSpPr>
        <p:spPr>
          <a:xfrm>
            <a:off x="1236173" y="2844225"/>
            <a:ext cx="2531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day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in </a:t>
            </a:r>
            <a:b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the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life</a:t>
            </a: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of</a:t>
            </a:r>
            <a:b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an </a:t>
            </a:r>
            <a:r>
              <a:rPr lang="de-DE" sz="3200" i="1" u="sng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AI model</a:t>
            </a:r>
            <a:endParaRPr lang="de-DE" sz="3200" u="sng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317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895388-40AD-BF63-3562-CAC1EBDD2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5B4EE15-869A-5EC6-BF0B-E23D379AC790}"/>
              </a:ext>
            </a:extLst>
          </p:cNvPr>
          <p:cNvSpPr/>
          <p:nvPr/>
        </p:nvSpPr>
        <p:spPr>
          <a:xfrm>
            <a:off x="4027933" y="1967062"/>
            <a:ext cx="7583054" cy="283154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6FC1050-3A5A-CF16-D348-8F5D1C79D85B}"/>
              </a:ext>
            </a:extLst>
          </p:cNvPr>
          <p:cNvSpPr txBox="1"/>
          <p:nvPr/>
        </p:nvSpPr>
        <p:spPr>
          <a:xfrm>
            <a:off x="1236173" y="2844225"/>
            <a:ext cx="23848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So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then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,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let‘s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go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!</a:t>
            </a:r>
          </a:p>
          <a:p>
            <a:r>
              <a:rPr lang="de-DE" sz="2000" u="sng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Learning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by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dirty="0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do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-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ing</a:t>
            </a:r>
            <a:endParaRPr lang="de-DE" sz="2000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936EE12-18EC-785D-F761-2EA0096E8498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E048B31C-F425-FC66-B675-3365A83CB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38EFF2-37DB-6C4E-2FD2-CD2270BFE4D2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282F09C-26BF-57BA-55A0-7D20A5828A1C}"/>
              </a:ext>
            </a:extLst>
          </p:cNvPr>
          <p:cNvSpPr txBox="1"/>
          <p:nvPr/>
        </p:nvSpPr>
        <p:spPr>
          <a:xfrm>
            <a:off x="4027933" y="1967062"/>
            <a:ext cx="7583055" cy="2831544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endParaRPr lang="de-DE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400" dirty="0"/>
              <a:t>1️⃣ Ask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Question(s)</a:t>
            </a:r>
            <a:r>
              <a:rPr lang="de-DE" sz="2400" dirty="0"/>
              <a:t>! </a:t>
            </a:r>
            <a:r>
              <a:rPr lang="de-DE" sz="2400" b="1" dirty="0" err="1"/>
              <a:t>Discuss</a:t>
            </a:r>
            <a:r>
              <a:rPr lang="de-DE" sz="2400" dirty="0"/>
              <a:t>… </a:t>
            </a:r>
            <a:r>
              <a:rPr lang="de-DE" sz="3200" dirty="0"/>
              <a:t>🗣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2️⃣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can‘t</a:t>
            </a:r>
            <a:r>
              <a:rPr lang="de-DE" sz="2400" dirty="0"/>
              <a:t> break </a:t>
            </a:r>
            <a:r>
              <a:rPr lang="de-DE" sz="2400" dirty="0" err="1"/>
              <a:t>anything</a:t>
            </a:r>
            <a:r>
              <a:rPr lang="de-DE" sz="2400" dirty="0"/>
              <a:t>, </a:t>
            </a:r>
            <a:r>
              <a:rPr lang="de-DE" sz="2400" b="1" dirty="0" err="1"/>
              <a:t>no</a:t>
            </a:r>
            <a:r>
              <a:rPr lang="de-DE" sz="2400" b="1" dirty="0"/>
              <a:t> </a:t>
            </a:r>
            <a:r>
              <a:rPr lang="de-DE" sz="2400" b="1" dirty="0" err="1"/>
              <a:t>worries</a:t>
            </a:r>
            <a:r>
              <a:rPr lang="de-DE" sz="2400" dirty="0"/>
              <a:t>! </a:t>
            </a:r>
            <a:r>
              <a:rPr lang="de-DE" sz="3200" dirty="0"/>
              <a:t>📎</a:t>
            </a:r>
          </a:p>
          <a:p>
            <a:endParaRPr lang="de-DE" sz="2400" dirty="0"/>
          </a:p>
          <a:p>
            <a:r>
              <a:rPr lang="de-DE" sz="2400" dirty="0"/>
              <a:t>3️⃣ </a:t>
            </a:r>
            <a:r>
              <a:rPr lang="de-DE" sz="2400" b="1" dirty="0" err="1"/>
              <a:t>Have</a:t>
            </a:r>
            <a:r>
              <a:rPr lang="de-DE" sz="2400" b="1" dirty="0"/>
              <a:t> Fun </a:t>
            </a:r>
            <a:r>
              <a:rPr lang="de-DE" sz="3200" dirty="0"/>
              <a:t>🎉</a:t>
            </a:r>
            <a:endParaRPr lang="de-DE" sz="2400" b="1" dirty="0"/>
          </a:p>
          <a:p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1149715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24043-A5BD-97EB-6C09-BBFD8A22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8436AF-EE9B-F882-C00C-30BDC8378F03}"/>
              </a:ext>
            </a:extLst>
          </p:cNvPr>
          <p:cNvSpPr txBox="1"/>
          <p:nvPr/>
        </p:nvSpPr>
        <p:spPr>
          <a:xfrm>
            <a:off x="4427048" y="2771834"/>
            <a:ext cx="3754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Let‘s</a:t>
            </a:r>
            <a:r>
              <a:rPr lang="de-DE" sz="5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5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get</a:t>
            </a:r>
            <a:r>
              <a:rPr lang="de-DE" sz="5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de-DE" sz="6000" b="1" u="sng" dirty="0" err="1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practical</a:t>
            </a:r>
            <a:r>
              <a:rPr lang="de-DE" sz="7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!</a:t>
            </a:r>
            <a:endParaRPr lang="de-DE" sz="7000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BCAC706-C9BB-6472-2FF1-301D9E6C3C98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5EA758DE-D407-B775-F774-5BE0F1C4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F11B15B-B7B9-1A97-4BEE-42AD7224D046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08DB3DC2-629F-99FE-FC67-3072EAAB92D8}"/>
              </a:ext>
            </a:extLst>
          </p:cNvPr>
          <p:cNvSpPr txBox="1"/>
          <p:nvPr/>
        </p:nvSpPr>
        <p:spPr>
          <a:xfrm>
            <a:off x="7477125" y="146979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0" dirty="0"/>
              <a:t>🤹‍♀️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62DA87-162D-4FB2-1C3F-485D6947DCDD}"/>
              </a:ext>
            </a:extLst>
          </p:cNvPr>
          <p:cNvSpPr txBox="1"/>
          <p:nvPr/>
        </p:nvSpPr>
        <p:spPr>
          <a:xfrm>
            <a:off x="6943725" y="4657369"/>
            <a:ext cx="66294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500" dirty="0"/>
              <a:t>🤼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6AB59A7-45BE-AAB8-A188-0C723220C8C3}"/>
              </a:ext>
            </a:extLst>
          </p:cNvPr>
          <p:cNvSpPr txBox="1"/>
          <p:nvPr/>
        </p:nvSpPr>
        <p:spPr>
          <a:xfrm>
            <a:off x="1350473" y="2310169"/>
            <a:ext cx="33147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0" dirty="0"/>
              <a:t>🧑‍🎓</a:t>
            </a:r>
          </a:p>
        </p:txBody>
      </p:sp>
    </p:spTree>
    <p:extLst>
      <p:ext uri="{BB962C8B-B14F-4D97-AF65-F5344CB8AC3E}">
        <p14:creationId xmlns:p14="http://schemas.microsoft.com/office/powerpoint/2010/main" val="2227413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4B79D-ED7E-CD86-5DEE-FF42E6BAF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83C35BD-9064-8B87-250F-5DC04F2356E6}"/>
              </a:ext>
            </a:extLst>
          </p:cNvPr>
          <p:cNvSpPr txBox="1"/>
          <p:nvPr/>
        </p:nvSpPr>
        <p:spPr>
          <a:xfrm>
            <a:off x="2989811" y="2433297"/>
            <a:ext cx="60790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0" b="1" u="sng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Dream</a:t>
            </a:r>
            <a:r>
              <a:rPr lang="de-DE" sz="5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Big…</a:t>
            </a:r>
            <a:br>
              <a:rPr lang="de-DE" sz="5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endParaRPr lang="de-DE" sz="50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de-DE" sz="6000" b="1" u="sng" dirty="0" err="1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Let‘s</a:t>
            </a:r>
            <a:r>
              <a:rPr lang="de-DE" sz="6000" b="1" u="sng" dirty="0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  <a:r>
              <a:rPr lang="de-DE" sz="6000" b="1" u="sng" dirty="0" err="1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discuss</a:t>
            </a:r>
            <a:r>
              <a:rPr lang="de-DE" sz="6000" b="1" u="sng" dirty="0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 </a:t>
            </a:r>
            <a:r>
              <a:rPr lang="de-DE" sz="6000" b="1" u="sng" dirty="0" err="1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ideas</a:t>
            </a:r>
            <a:r>
              <a:rPr lang="de-DE" sz="6000" b="1" u="sng" dirty="0">
                <a:solidFill>
                  <a:schemeClr val="bg1"/>
                </a:solidFill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.</a:t>
            </a:r>
            <a:endParaRPr lang="de-DE" sz="7000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83B4640-E575-BAEE-3489-B763D5B7886B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8B913EFD-20BC-4A26-C2A5-8506716F5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CC6C43D-74A0-435B-E04D-460C9CDA358C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F9A46A49-57E4-81D9-D5D2-F79D6CB858DF}"/>
              </a:ext>
            </a:extLst>
          </p:cNvPr>
          <p:cNvSpPr txBox="1"/>
          <p:nvPr/>
        </p:nvSpPr>
        <p:spPr>
          <a:xfrm>
            <a:off x="6943421" y="0"/>
            <a:ext cx="678656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5000" dirty="0"/>
              <a:t>💭</a:t>
            </a:r>
          </a:p>
        </p:txBody>
      </p:sp>
    </p:spTree>
    <p:extLst>
      <p:ext uri="{BB962C8B-B14F-4D97-AF65-F5344CB8AC3E}">
        <p14:creationId xmlns:p14="http://schemas.microsoft.com/office/powerpoint/2010/main" val="48835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B3845-8DDF-C802-2CFC-5BE7FFD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AC35FC-F27A-4E99-7A4D-D8528A43CFFE}"/>
              </a:ext>
            </a:extLst>
          </p:cNvPr>
          <p:cNvSpPr/>
          <p:nvPr/>
        </p:nvSpPr>
        <p:spPr>
          <a:xfrm>
            <a:off x="5119312" y="1876491"/>
            <a:ext cx="6609138" cy="357020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3F3FED-B951-62BC-28AB-A8214B5B3D24}"/>
              </a:ext>
            </a:extLst>
          </p:cNvPr>
          <p:cNvSpPr txBox="1"/>
          <p:nvPr/>
        </p:nvSpPr>
        <p:spPr>
          <a:xfrm>
            <a:off x="1062437" y="2844225"/>
            <a:ext cx="3836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🧮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we‘ll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do in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this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1st Hands</a:t>
            </a:r>
            <a:b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On Session…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05D51B-B8E9-D929-0FC6-4139938AE88D}"/>
              </a:ext>
            </a:extLst>
          </p:cNvPr>
          <p:cNvSpPr txBox="1"/>
          <p:nvPr/>
        </p:nvSpPr>
        <p:spPr>
          <a:xfrm>
            <a:off x="5119312" y="1876490"/>
            <a:ext cx="6609138" cy="3570208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Hands-On: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Let‘s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build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our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first simple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project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together</a:t>
            </a:r>
            <a:endParaRPr lang="de-DE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Try </a:t>
            </a:r>
            <a:r>
              <a:rPr lang="de-DE" sz="1600" dirty="0" err="1">
                <a:sym typeface="Wingdings" panose="05000000000000000000" pitchFamily="2" charset="2"/>
              </a:rPr>
              <a:t>or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tutorials</a:t>
            </a:r>
            <a:r>
              <a:rPr lang="de-DE" sz="1600" dirty="0">
                <a:sym typeface="Wingdings" panose="05000000000000000000" pitchFamily="2" charset="2"/>
              </a:rPr>
              <a:t>:</a:t>
            </a:r>
          </a:p>
          <a:p>
            <a:r>
              <a:rPr lang="de-DE" sz="1600" dirty="0">
                <a:sym typeface="Wingdings" panose="05000000000000000000" pitchFamily="2" charset="2"/>
              </a:rPr>
              <a:t>           </a:t>
            </a:r>
            <a:r>
              <a:rPr lang="de-DE" sz="1600" u="sng" dirty="0">
                <a:sym typeface="Wingdings" panose="05000000000000000000" pitchFamily="2" charset="2"/>
              </a:rPr>
              <a:t>Beginners: </a:t>
            </a:r>
            <a:r>
              <a:rPr lang="de-DE" sz="1600" dirty="0">
                <a:sym typeface="Wingdings" panose="05000000000000000000" pitchFamily="2" charset="2"/>
              </a:rPr>
              <a:t>			</a:t>
            </a:r>
            <a:r>
              <a:rPr lang="de-DE" sz="1600" u="sng" dirty="0" err="1">
                <a:sym typeface="Wingdings" panose="05000000000000000000" pitchFamily="2" charset="2"/>
              </a:rPr>
              <a:t>Advanced</a:t>
            </a:r>
            <a:endParaRPr lang="de-DE" sz="1600" u="sng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What</a:t>
            </a:r>
            <a:r>
              <a:rPr lang="de-DE" sz="1600" dirty="0">
                <a:sym typeface="Wingdings" panose="05000000000000000000" pitchFamily="2" charset="2"/>
              </a:rPr>
              <a:t> is </a:t>
            </a:r>
            <a:r>
              <a:rPr lang="de-DE" sz="1600" dirty="0">
                <a:sym typeface="Wingdings" panose="05000000000000000000" pitchFamily="2" charset="2"/>
                <a:hlinkClick r:id="rId2"/>
              </a:rPr>
              <a:t>GitHub</a:t>
            </a:r>
            <a:r>
              <a:rPr lang="de-DE" sz="1600" dirty="0">
                <a:sym typeface="Wingdings" panose="05000000000000000000" pitchFamily="2" charset="2"/>
              </a:rPr>
              <a:t>, </a:t>
            </a:r>
            <a:r>
              <a:rPr lang="de-DE" sz="1600" dirty="0">
                <a:sym typeface="Wingdings" panose="05000000000000000000" pitchFamily="2" charset="2"/>
                <a:hlinkClick r:id="rId3"/>
              </a:rPr>
              <a:t>Python</a:t>
            </a:r>
            <a:r>
              <a:rPr lang="de-DE" sz="1600" dirty="0">
                <a:sym typeface="Wingdings" panose="05000000000000000000" pitchFamily="2" charset="2"/>
              </a:rPr>
              <a:t>?	- </a:t>
            </a:r>
            <a:r>
              <a:rPr lang="de-DE" sz="1600" dirty="0" err="1">
                <a:sym typeface="Wingdings" panose="05000000000000000000" pitchFamily="2" charset="2"/>
              </a:rPr>
              <a:t>Interact</a:t>
            </a:r>
            <a:r>
              <a:rPr lang="de-DE" sz="1600" dirty="0">
                <a:sym typeface="Wingdings" panose="05000000000000000000" pitchFamily="2" charset="2"/>
              </a:rPr>
              <a:t> with </a:t>
            </a:r>
            <a:r>
              <a:rPr lang="de-DE" sz="1600" dirty="0">
                <a:sym typeface="Wingdings" panose="05000000000000000000" pitchFamily="2" charset="2"/>
                <a:hlinkClick r:id="rId4"/>
              </a:rPr>
              <a:t>OpenAIs API</a:t>
            </a:r>
            <a:endParaRPr lang="de-DE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How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use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  <a:hlinkClick r:id="rId5"/>
              </a:rPr>
              <a:t>Jupyter</a:t>
            </a:r>
            <a:r>
              <a:rPr lang="de-DE" sz="1600" dirty="0">
                <a:sym typeface="Wingdings" panose="05000000000000000000" pitchFamily="2" charset="2"/>
                <a:hlinkClick r:id="rId5"/>
              </a:rPr>
              <a:t>/</a:t>
            </a:r>
            <a:r>
              <a:rPr lang="de-DE" sz="1600" dirty="0" err="1">
                <a:sym typeface="Wingdings" panose="05000000000000000000" pitchFamily="2" charset="2"/>
                <a:hlinkClick r:id="rId5"/>
              </a:rPr>
              <a:t>Colab</a:t>
            </a:r>
            <a:r>
              <a:rPr lang="de-DE" sz="1600" dirty="0">
                <a:sym typeface="Wingdings" panose="05000000000000000000" pitchFamily="2" charset="2"/>
              </a:rPr>
              <a:t>?	- </a:t>
            </a:r>
            <a:r>
              <a:rPr lang="de-DE" sz="1600" dirty="0" err="1">
                <a:sym typeface="Wingdings" panose="05000000000000000000" pitchFamily="2" charset="2"/>
              </a:rPr>
              <a:t>Attach</a:t>
            </a:r>
            <a:r>
              <a:rPr lang="de-DE" sz="1600" dirty="0">
                <a:sym typeface="Wingdings" panose="05000000000000000000" pitchFamily="2" charset="2"/>
              </a:rPr>
              <a:t> a Sensor </a:t>
            </a:r>
            <a:r>
              <a:rPr lang="de-DE" sz="1600" dirty="0" err="1">
                <a:sym typeface="Wingdings" panose="05000000000000000000" pitchFamily="2" charset="2"/>
              </a:rPr>
              <a:t>to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  <a:hlinkClick r:id="rId6"/>
              </a:rPr>
              <a:t>RPis</a:t>
            </a:r>
            <a:r>
              <a:rPr lang="de-DE" sz="1600" dirty="0">
                <a:sym typeface="Wingdings" panose="05000000000000000000" pitchFamily="2" charset="2"/>
                <a:hlinkClick r:id="rId6"/>
              </a:rPr>
              <a:t> GPIO</a:t>
            </a:r>
            <a:endParaRPr lang="de-DE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sym typeface="Wingdings" panose="05000000000000000000" pitchFamily="2" charset="2"/>
              </a:rPr>
              <a:t>What</a:t>
            </a:r>
            <a:r>
              <a:rPr lang="de-DE" sz="1600" dirty="0">
                <a:sym typeface="Wingdings" panose="05000000000000000000" pitchFamily="2" charset="2"/>
              </a:rPr>
              <a:t> is an </a:t>
            </a:r>
            <a:r>
              <a:rPr lang="de-DE" sz="1600" dirty="0">
                <a:sym typeface="Wingdings" panose="05000000000000000000" pitchFamily="2" charset="2"/>
                <a:hlinkClick r:id="rId5"/>
              </a:rPr>
              <a:t>API</a:t>
            </a:r>
            <a:r>
              <a:rPr lang="de-DE" sz="1600" dirty="0">
                <a:sym typeface="Wingdings" panose="05000000000000000000" pitchFamily="2" charset="2"/>
              </a:rPr>
              <a:t>? 	</a:t>
            </a:r>
          </a:p>
          <a:p>
            <a:pPr lvl="1"/>
            <a:r>
              <a:rPr lang="de-DE" sz="1600" dirty="0">
                <a:sym typeface="Wingdings" panose="05000000000000000000" pitchFamily="2" charset="2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Dream Big: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First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ideas</a:t>
            </a:r>
            <a:r>
              <a:rPr lang="de-DE" sz="1600" dirty="0">
                <a:sym typeface="Wingdings" panose="05000000000000000000" pitchFamily="2" charset="2"/>
              </a:rPr>
              <a:t> of </a:t>
            </a:r>
            <a:r>
              <a:rPr lang="de-DE" sz="1600" dirty="0" err="1">
                <a:sym typeface="Wingdings" panose="05000000000000000000" pitchFamily="2" charset="2"/>
              </a:rPr>
              <a:t>what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you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could</a:t>
            </a:r>
            <a:r>
              <a:rPr lang="de-DE" sz="1600" dirty="0">
                <a:sym typeface="Wingdings" panose="05000000000000000000" pitchFamily="2" charset="2"/>
              </a:rPr>
              <a:t> do? </a:t>
            </a:r>
            <a:r>
              <a:rPr lang="de-DE" sz="1600" dirty="0" err="1">
                <a:sym typeface="Wingdings" panose="05000000000000000000" pitchFamily="2" charset="2"/>
              </a:rPr>
              <a:t>Let‘s</a:t>
            </a:r>
            <a:r>
              <a:rPr lang="de-DE" sz="1600" dirty="0">
                <a:sym typeface="Wingdings" panose="05000000000000000000" pitchFamily="2" charset="2"/>
              </a:rPr>
              <a:t> </a:t>
            </a:r>
            <a:r>
              <a:rPr lang="de-DE" sz="1600" dirty="0" err="1">
                <a:sym typeface="Wingdings" panose="05000000000000000000" pitchFamily="2" charset="2"/>
              </a:rPr>
              <a:t>discuss</a:t>
            </a:r>
            <a:r>
              <a:rPr lang="de-DE" sz="1600" dirty="0">
                <a:sym typeface="Wingdings" panose="05000000000000000000" pitchFamily="2" charset="2"/>
              </a:rPr>
              <a:t>!</a:t>
            </a:r>
          </a:p>
          <a:p>
            <a:endParaRPr lang="de-DE" dirty="0"/>
          </a:p>
          <a:p>
            <a:pPr algn="r"/>
            <a:r>
              <a:rPr lang="de-DE" sz="1400" i="1" dirty="0"/>
              <a:t>[2/2]</a:t>
            </a:r>
          </a:p>
          <a:p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EE126FE-B486-B5B9-2594-19BDBEF05304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0" name="Grafik 17">
              <a:extLst>
                <a:ext uri="{FF2B5EF4-FFF2-40B4-BE49-F238E27FC236}">
                  <a16:creationId xmlns:a16="http://schemas.microsoft.com/office/drawing/2014/main" id="{AD09321D-60F3-977F-E84D-845FAB79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AA785C1-A2D7-3BAD-5E67-CF62AC3BAE4E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5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2B6E6-826F-5662-5161-8CF825B80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722CD5A-01E1-D07E-3F94-D20AE1837F76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154CFF3E-BDE6-728F-E53F-B496A8255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2A05341-DB2C-7196-BA63-759530822933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254A1C34-2419-B07C-B133-0AB5E69AAA78}"/>
              </a:ext>
            </a:extLst>
          </p:cNvPr>
          <p:cNvSpPr txBox="1"/>
          <p:nvPr/>
        </p:nvSpPr>
        <p:spPr>
          <a:xfrm>
            <a:off x="3991320" y="2844225"/>
            <a:ext cx="355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Short Question</a:t>
            </a:r>
            <a:r>
              <a:rPr lang="de-DE" sz="3200" dirty="0"/>
              <a:t>✋</a:t>
            </a:r>
            <a:endParaRPr lang="de-DE" sz="32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3D9638-A7D2-92E2-EC29-B338C97AAD26}"/>
              </a:ext>
            </a:extLst>
          </p:cNvPr>
          <p:cNvSpPr txBox="1"/>
          <p:nvPr/>
        </p:nvSpPr>
        <p:spPr>
          <a:xfrm>
            <a:off x="3991320" y="3362754"/>
            <a:ext cx="575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…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how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do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you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feel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today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[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handsign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: 👍| 👌 | 👎],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D144277-3A79-733E-34DB-E55C7A040594}"/>
              </a:ext>
            </a:extLst>
          </p:cNvPr>
          <p:cNvSpPr txBox="1"/>
          <p:nvPr/>
        </p:nvSpPr>
        <p:spPr>
          <a:xfrm>
            <a:off x="3991320" y="3762864"/>
            <a:ext cx="3982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…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who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tested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ai and for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? </a:t>
            </a:r>
            <a:r>
              <a:rPr lang="de-DE" sz="2000" dirty="0"/>
              <a:t>🧑‍🎓</a:t>
            </a:r>
            <a:endParaRPr lang="de-DE" sz="2000" b="1" dirty="0">
              <a:effectLst>
                <a:outerShdw blurRad="88900" dist="38100" dir="8100000" sx="101000" sy="101000" algn="tr" rotWithShape="0">
                  <a:schemeClr val="bg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696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B79E51-BF5D-7957-FB63-A0FB3626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CE56D2B-744C-0659-4DA5-79AABB9207A6}"/>
              </a:ext>
            </a:extLst>
          </p:cNvPr>
          <p:cNvSpPr/>
          <p:nvPr/>
        </p:nvSpPr>
        <p:spPr>
          <a:xfrm>
            <a:off x="5119312" y="1431572"/>
            <a:ext cx="6609138" cy="424731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7E3223-524E-152F-608E-C40F628AD93F}"/>
              </a:ext>
            </a:extLst>
          </p:cNvPr>
          <p:cNvSpPr txBox="1"/>
          <p:nvPr/>
        </p:nvSpPr>
        <p:spPr>
          <a:xfrm>
            <a:off x="1236173" y="2844225"/>
            <a:ext cx="22044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💻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Getting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started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B3CAA8-60A0-7E22-116E-8535A90C5349}"/>
              </a:ext>
            </a:extLst>
          </p:cNvPr>
          <p:cNvSpPr txBox="1"/>
          <p:nvPr/>
        </p:nvSpPr>
        <p:spPr>
          <a:xfrm>
            <a:off x="5119312" y="1431572"/>
            <a:ext cx="6609138" cy="4247317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Laptop Login: </a:t>
            </a:r>
            <a:r>
              <a:rPr lang="de-D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</a:t>
            </a:r>
            <a:r>
              <a:rPr lang="de-DE" i="1" dirty="0">
                <a:sym typeface="Wingdings" panose="05000000000000000000" pitchFamily="2" charset="2"/>
              </a:rPr>
              <a:t>pen </a:t>
            </a:r>
            <a:r>
              <a:rPr lang="de-DE" i="1" dirty="0" err="1">
                <a:sym typeface="Wingdings" panose="05000000000000000000" pitchFamily="2" charset="2"/>
              </a:rPr>
              <a:t>one</a:t>
            </a:r>
            <a:r>
              <a:rPr lang="de-DE" i="1" dirty="0">
                <a:sym typeface="Wingdings" panose="05000000000000000000" pitchFamily="2" charset="2"/>
              </a:rPr>
              <a:t> of </a:t>
            </a:r>
            <a:r>
              <a:rPr lang="de-DE" i="1" dirty="0" err="1">
                <a:sym typeface="Wingdings" panose="05000000000000000000" pitchFamily="2" charset="2"/>
              </a:rPr>
              <a:t>the</a:t>
            </a:r>
            <a:r>
              <a:rPr lang="de-DE" i="1" dirty="0">
                <a:sym typeface="Wingdings" panose="05000000000000000000" pitchFamily="2" charset="2"/>
              </a:rPr>
              <a:t> Laptops and </a:t>
            </a:r>
            <a:r>
              <a:rPr lang="de-DE" i="1" dirty="0" err="1">
                <a:sym typeface="Wingdings" panose="05000000000000000000" pitchFamily="2" charset="2"/>
              </a:rPr>
              <a:t>login</a:t>
            </a:r>
            <a:r>
              <a:rPr lang="de-DE" i="1" dirty="0">
                <a:sym typeface="Wingdings" panose="05000000000000000000" pitchFamily="2" charset="2"/>
              </a:rPr>
              <a:t> </a:t>
            </a:r>
            <a:r>
              <a:rPr lang="de-DE" i="1" dirty="0" err="1">
                <a:sym typeface="Wingdings" panose="05000000000000000000" pitchFamily="2" charset="2"/>
              </a:rPr>
              <a:t>please</a:t>
            </a:r>
            <a:endParaRPr lang="de-DE" i="1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User: </a:t>
            </a:r>
            <a:r>
              <a:rPr lang="de-DE" dirty="0" err="1">
                <a:sym typeface="Wingdings" panose="05000000000000000000" pitchFamily="2" charset="2"/>
              </a:rPr>
              <a:t>scadsai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Password: </a:t>
            </a:r>
            <a:r>
              <a:rPr lang="de-DE" dirty="0" err="1">
                <a:sym typeface="Wingdings" panose="05000000000000000000" pitchFamily="2" charset="2"/>
              </a:rPr>
              <a:t>scadsai</a:t>
            </a: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WLAN: </a:t>
            </a:r>
            <a:r>
              <a:rPr lang="de-DE" i="1" dirty="0">
                <a:sym typeface="Wingdings" panose="05000000000000000000" pitchFamily="2" charset="2"/>
              </a:rPr>
              <a:t>check &amp; </a:t>
            </a:r>
            <a:r>
              <a:rPr lang="de-DE" i="1" dirty="0" err="1">
                <a:sym typeface="Wingdings" panose="05000000000000000000" pitchFamily="2" charset="2"/>
              </a:rPr>
              <a:t>change</a:t>
            </a:r>
            <a:r>
              <a:rPr lang="de-DE" i="1" dirty="0">
                <a:sym typeface="Wingdings" panose="05000000000000000000" pitchFamily="2" charset="2"/>
              </a:rPr>
              <a:t> </a:t>
            </a:r>
            <a:r>
              <a:rPr lang="de-DE" i="1" dirty="0" err="1">
                <a:sym typeface="Wingdings" panose="05000000000000000000" pitchFamily="2" charset="2"/>
              </a:rPr>
              <a:t>now</a:t>
            </a:r>
            <a:r>
              <a:rPr lang="de-DE" i="1" dirty="0">
                <a:sym typeface="Wingdings" panose="05000000000000000000" pitchFamily="2" charset="2"/>
              </a:rPr>
              <a:t> and </a:t>
            </a:r>
            <a:r>
              <a:rPr lang="de-DE" i="1" dirty="0" err="1">
                <a:sym typeface="Wingdings" panose="05000000000000000000" pitchFamily="2" charset="2"/>
              </a:rPr>
              <a:t>set</a:t>
            </a:r>
            <a:r>
              <a:rPr lang="de-DE" i="1" dirty="0">
                <a:sym typeface="Wingdings" panose="05000000000000000000" pitchFamily="2" charset="2"/>
              </a:rPr>
              <a:t> </a:t>
            </a:r>
            <a:r>
              <a:rPr lang="de-DE" i="1" dirty="0" err="1">
                <a:sym typeface="Wingdings" panose="05000000000000000000" pitchFamily="2" charset="2"/>
              </a:rPr>
              <a:t>to</a:t>
            </a:r>
            <a:r>
              <a:rPr lang="de-DE" i="1" dirty="0">
                <a:sym typeface="Wingdings" panose="05000000000000000000" pitchFamily="2" charset="2"/>
              </a:rPr>
              <a:t> auto-connect </a:t>
            </a:r>
          </a:p>
          <a:p>
            <a:r>
              <a:rPr lang="de-DE" dirty="0">
                <a:sym typeface="Wingdings" panose="05000000000000000000" pitchFamily="2" charset="2"/>
              </a:rPr>
              <a:t>SSID: ai-</a:t>
            </a:r>
            <a:r>
              <a:rPr lang="de-DE" dirty="0" err="1">
                <a:sym typeface="Wingdings" panose="05000000000000000000" pitchFamily="2" charset="2"/>
              </a:rPr>
              <a:t>spielplatz</a:t>
            </a:r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r>
              <a:rPr lang="de-DE" dirty="0">
                <a:sym typeface="Wingdings" panose="05000000000000000000" pitchFamily="2" charset="2"/>
              </a:rPr>
              <a:t>Password: ai-</a:t>
            </a:r>
            <a:r>
              <a:rPr lang="de-DE" dirty="0" err="1">
                <a:sym typeface="Wingdings" panose="05000000000000000000" pitchFamily="2" charset="2"/>
              </a:rPr>
              <a:t>spielplatz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Link: </a:t>
            </a:r>
            <a:b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dirty="0">
                <a:hlinkClick r:id="rId2"/>
              </a:rPr>
              <a:t>https://cloud.scadsai.uni-leipzig.de/index.php/s/8TWEMX32KgfrrwF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</a:p>
          <a:p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i="1" dirty="0">
                <a:sym typeface="Wingdings" panose="05000000000000000000" pitchFamily="2" charset="2"/>
              </a:rPr>
              <a:t>Share Projects, Data, etc.</a:t>
            </a:r>
          </a:p>
          <a:p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i="1" dirty="0">
                <a:sym typeface="Wingdings" panose="05000000000000000000" pitchFamily="2" charset="2"/>
              </a:rPr>
              <a:t>Link </a:t>
            </a:r>
            <a:r>
              <a:rPr lang="de-DE" i="1" dirty="0" err="1">
                <a:sym typeface="Wingdings" panose="05000000000000000000" pitchFamily="2" charset="2"/>
              </a:rPr>
              <a:t>expires</a:t>
            </a:r>
            <a:r>
              <a:rPr lang="de-DE" i="1" dirty="0">
                <a:sym typeface="Wingdings" panose="05000000000000000000" pitchFamily="2" charset="2"/>
              </a:rPr>
              <a:t> </a:t>
            </a:r>
            <a:r>
              <a:rPr lang="de-DE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end of May</a:t>
            </a:r>
            <a:endParaRPr lang="de-DE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516EA69-75EB-B927-F5B6-F00A743BBE41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AEAA66A1-C124-25FA-D6BF-CF8EC265D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3496477-970D-2E14-63E1-527784C64AE1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15A275-1B73-5BA1-D1BD-602F53E3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48" y="3694176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3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982402-272D-C531-219D-CFBE79CD7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06DDC1E-8259-617A-07F5-848EA2BB40C6}"/>
              </a:ext>
            </a:extLst>
          </p:cNvPr>
          <p:cNvSpPr txBox="1"/>
          <p:nvPr/>
        </p:nvSpPr>
        <p:spPr>
          <a:xfrm>
            <a:off x="1236173" y="2844225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💾 Software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we‘ll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32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use</a:t>
            </a:r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928761-8514-E325-07CB-D809E220F012}"/>
              </a:ext>
            </a:extLst>
          </p:cNvPr>
          <p:cNvSpPr txBox="1"/>
          <p:nvPr/>
        </p:nvSpPr>
        <p:spPr>
          <a:xfrm>
            <a:off x="1236173" y="3278312"/>
            <a:ext cx="4949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What‘s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prepared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on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the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Laptops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,</a:t>
            </a:r>
            <a:b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what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could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you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install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on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your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hardware</a:t>
            </a:r>
            <a:r>
              <a:rPr lang="de-DE" sz="2000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…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EACF82C-38D4-895E-9C7F-5237A88397C4}"/>
              </a:ext>
            </a:extLst>
          </p:cNvPr>
          <p:cNvGrpSpPr/>
          <p:nvPr/>
        </p:nvGrpSpPr>
        <p:grpSpPr>
          <a:xfrm>
            <a:off x="6306312" y="1990892"/>
            <a:ext cx="6096000" cy="3154710"/>
            <a:chOff x="6306312" y="1990892"/>
            <a:chExt cx="6096000" cy="315471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713B0FFE-C78F-A97E-ED16-264E51C0B49D}"/>
                </a:ext>
              </a:extLst>
            </p:cNvPr>
            <p:cNvSpPr/>
            <p:nvPr/>
          </p:nvSpPr>
          <p:spPr>
            <a:xfrm>
              <a:off x="7507224" y="2429415"/>
              <a:ext cx="1225296" cy="1202840"/>
            </a:xfrm>
            <a:prstGeom prst="ellipse">
              <a:avLst/>
            </a:prstGeom>
            <a:effectLst>
              <a:outerShdw blurRad="76200" dist="38100" dir="10800000" sx="101000" sy="101000" algn="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E295670-1FC7-F7E5-D625-13E5A2878F73}"/>
                </a:ext>
              </a:extLst>
            </p:cNvPr>
            <p:cNvSpPr txBox="1"/>
            <p:nvPr/>
          </p:nvSpPr>
          <p:spPr>
            <a:xfrm>
              <a:off x="6306312" y="1990892"/>
              <a:ext cx="6096000" cy="31547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9900" dirty="0"/>
                <a:t>👩‍💻 </a:t>
              </a:r>
              <a:endParaRPr lang="de-DE" sz="400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640948-5186-8FFE-676E-7917EE0855F4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12" name="Grafik 17">
              <a:extLst>
                <a:ext uri="{FF2B5EF4-FFF2-40B4-BE49-F238E27FC236}">
                  <a16:creationId xmlns:a16="http://schemas.microsoft.com/office/drawing/2014/main" id="{988D18F5-389E-FF33-6C1F-24B5330FD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A7FE0AA-80B0-D7BD-3F9C-6AAE6E3A8C12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01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37DE7-D0CB-8274-A1C7-3518AEA7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9CFCACB-41EA-221B-B431-DCFBA4D7F3A1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7FB3F493-3941-8AEF-F50A-C372EC6BC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4D73111-5240-2949-C377-4122E51C7EAA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ADBC0AE5-5FCB-C098-00DD-151A0C258321}"/>
              </a:ext>
            </a:extLst>
          </p:cNvPr>
          <p:cNvSpPr txBox="1"/>
          <p:nvPr/>
        </p:nvSpPr>
        <p:spPr>
          <a:xfrm>
            <a:off x="550373" y="2844225"/>
            <a:ext cx="1077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Msty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EEE38B7-2172-15A3-72CE-25F3C5A709C8}"/>
              </a:ext>
            </a:extLst>
          </p:cNvPr>
          <p:cNvSpPr txBox="1"/>
          <p:nvPr/>
        </p:nvSpPr>
        <p:spPr>
          <a:xfrm>
            <a:off x="550373" y="3278312"/>
            <a:ext cx="1636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Why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Msty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Pro / Contra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38BAC53-514D-EFAB-665C-78B796645917}"/>
              </a:ext>
            </a:extLst>
          </p:cNvPr>
          <p:cNvGrpSpPr/>
          <p:nvPr/>
        </p:nvGrpSpPr>
        <p:grpSpPr>
          <a:xfrm>
            <a:off x="2765434" y="1185431"/>
            <a:ext cx="9100664" cy="4893648"/>
            <a:chOff x="2707085" y="843677"/>
            <a:chExt cx="9180115" cy="4893648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24D9606-71A9-30E4-48A6-EDE0AD329E63}"/>
                </a:ext>
              </a:extLst>
            </p:cNvPr>
            <p:cNvSpPr/>
            <p:nvPr/>
          </p:nvSpPr>
          <p:spPr>
            <a:xfrm>
              <a:off x="2707085" y="843677"/>
              <a:ext cx="9180115" cy="48936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>
              <a:outerShdw blurRad="101600" dist="38100" dir="8100000" sx="103000" sy="103000" algn="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95A7B7D-6507-0211-014C-69241E65697E}"/>
                </a:ext>
              </a:extLst>
            </p:cNvPr>
            <p:cNvSpPr txBox="1"/>
            <p:nvPr/>
          </p:nvSpPr>
          <p:spPr>
            <a:xfrm>
              <a:off x="2707086" y="843677"/>
              <a:ext cx="9180114" cy="4755148"/>
            </a:xfrm>
            <a:prstGeom prst="rect">
              <a:avLst/>
            </a:prstGeom>
            <a:solidFill>
              <a:srgbClr val="FCE4CB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🔗 </a:t>
              </a:r>
              <a:r>
                <a:rPr lang="de-DE" b="1" dirty="0" err="1">
                  <a:hlinkClick r:id="rId3"/>
                </a:rPr>
                <a:t>msty.app</a:t>
              </a:r>
              <a:r>
                <a:rPr lang="de-DE" b="1" dirty="0">
                  <a:hlinkClick r:id="rId3"/>
                </a:rPr>
                <a:t> </a:t>
              </a:r>
              <a:endParaRPr lang="de-DE" b="1" dirty="0"/>
            </a:p>
            <a:p>
              <a:r>
                <a:rPr lang="de-DE" sz="400" b="1" dirty="0">
                  <a:solidFill>
                    <a:srgbClr val="FCE4CB"/>
                  </a:solidFill>
                </a:rPr>
                <a:t>a</a:t>
              </a:r>
              <a:br>
                <a:rPr lang="de-DE" b="1" dirty="0"/>
              </a:br>
              <a:r>
                <a:rPr lang="de-DE" sz="2000" b="1" dirty="0" err="1"/>
                <a:t>What</a:t>
              </a:r>
              <a:r>
                <a:rPr lang="de-DE" sz="2000" b="1" dirty="0"/>
                <a:t> is Msty?</a:t>
              </a:r>
              <a:endParaRPr lang="de-DE" sz="1000" b="1" dirty="0"/>
            </a:p>
            <a:p>
              <a:endParaRPr lang="de-DE" sz="2000" b="1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de-DE" dirty="0"/>
                <a:t> Msty is a modern </a:t>
              </a:r>
              <a:r>
                <a:rPr lang="de-DE" b="1" dirty="0"/>
                <a:t>AI-Chat-UI</a:t>
              </a:r>
              <a:r>
                <a:rPr lang="de-DE" dirty="0"/>
                <a:t>, </a:t>
              </a:r>
              <a:r>
                <a:rPr lang="de-DE" dirty="0" err="1"/>
                <a:t>you</a:t>
              </a:r>
              <a:r>
                <a:rPr lang="de-DE" dirty="0"/>
                <a:t>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use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interact</a:t>
              </a:r>
              <a:r>
                <a:rPr lang="de-DE" dirty="0"/>
                <a:t> with diverse LLMs – </a:t>
              </a:r>
              <a:r>
                <a:rPr lang="de-DE" dirty="0" err="1"/>
                <a:t>locally</a:t>
              </a:r>
              <a:r>
                <a:rPr lang="de-DE" dirty="0"/>
                <a:t> </a:t>
              </a:r>
              <a:r>
                <a:rPr lang="de-DE" dirty="0" err="1"/>
                <a:t>as</a:t>
              </a:r>
              <a:r>
                <a:rPr lang="de-DE" dirty="0"/>
                <a:t> </a:t>
              </a:r>
              <a:r>
                <a:rPr lang="de-DE" dirty="0" err="1"/>
                <a:t>well</a:t>
              </a:r>
              <a:r>
                <a:rPr lang="de-DE" dirty="0"/>
                <a:t> </a:t>
              </a:r>
              <a:r>
                <a:rPr lang="de-DE" dirty="0" err="1"/>
                <a:t>as</a:t>
              </a:r>
              <a:r>
                <a:rPr lang="de-DE" dirty="0"/>
                <a:t> </a:t>
              </a:r>
              <a:br>
                <a:rPr lang="de-DE" dirty="0"/>
              </a:br>
              <a:r>
                <a:rPr lang="de-DE" dirty="0"/>
                <a:t>   online/remote 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de-DE" dirty="0"/>
                <a:t> </a:t>
              </a:r>
              <a:r>
                <a:rPr lang="de-DE" dirty="0" err="1"/>
                <a:t>we</a:t>
              </a:r>
              <a:r>
                <a:rPr lang="de-DE" dirty="0"/>
                <a:t> </a:t>
              </a:r>
              <a:r>
                <a:rPr lang="de-DE" dirty="0" err="1"/>
                <a:t>have</a:t>
              </a:r>
              <a:r>
                <a:rPr lang="de-DE" dirty="0"/>
                <a:t> a LLM-Engine </a:t>
              </a:r>
              <a:r>
                <a:rPr lang="de-DE" dirty="0" err="1"/>
                <a:t>installed</a:t>
              </a:r>
              <a:r>
                <a:rPr lang="de-DE" dirty="0"/>
                <a:t> </a:t>
              </a:r>
              <a:r>
                <a:rPr lang="de-DE" dirty="0" err="1"/>
                <a:t>locally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is </a:t>
              </a:r>
              <a:r>
                <a:rPr lang="de-DE" dirty="0" err="1"/>
                <a:t>called</a:t>
              </a:r>
              <a:r>
                <a:rPr lang="de-DE" dirty="0"/>
                <a:t> </a:t>
              </a:r>
              <a:r>
                <a:rPr lang="de-DE" b="1" i="1" dirty="0"/>
                <a:t>ollama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de-DE" dirty="0"/>
                <a:t> </a:t>
              </a:r>
              <a:r>
                <a:rPr lang="de-DE" dirty="0" err="1"/>
                <a:t>as</a:t>
              </a:r>
              <a:r>
                <a:rPr lang="de-DE" dirty="0"/>
                <a:t> LLM </a:t>
              </a:r>
              <a:r>
                <a:rPr lang="de-DE" dirty="0" err="1"/>
                <a:t>provider</a:t>
              </a:r>
              <a:r>
                <a:rPr lang="de-DE" dirty="0"/>
                <a:t> </a:t>
              </a:r>
              <a:r>
                <a:rPr lang="de-DE" dirty="0" err="1"/>
                <a:t>we</a:t>
              </a:r>
              <a:r>
                <a:rPr lang="de-DE" dirty="0"/>
                <a:t> </a:t>
              </a:r>
              <a:r>
                <a:rPr lang="de-DE" dirty="0" err="1"/>
                <a:t>use</a:t>
              </a:r>
              <a:r>
                <a:rPr lang="de-DE" dirty="0"/>
                <a:t> </a:t>
              </a:r>
              <a:r>
                <a:rPr lang="de-DE" b="1" i="1" dirty="0"/>
                <a:t>OpenAI</a:t>
              </a:r>
              <a:r>
                <a:rPr lang="de-DE" dirty="0"/>
                <a:t> (GPT-4o &amp; 4o-mini </a:t>
              </a:r>
              <a:r>
                <a:rPr lang="de-DE" dirty="0" err="1"/>
                <a:t>are</a:t>
              </a:r>
              <a:r>
                <a:rPr lang="de-DE" dirty="0"/>
                <a:t> </a:t>
              </a:r>
              <a:r>
                <a:rPr lang="de-DE" dirty="0" err="1"/>
                <a:t>available</a:t>
              </a:r>
              <a:r>
                <a:rPr lang="de-DE" dirty="0"/>
                <a:t>)</a:t>
              </a:r>
              <a:br>
                <a:rPr lang="de-DE" dirty="0"/>
              </a:br>
              <a:endParaRPr lang="de-DE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de-DE" dirty="0"/>
                <a:t> Simple </a:t>
              </a:r>
              <a:r>
                <a:rPr lang="de-DE" dirty="0" err="1"/>
                <a:t>usage</a:t>
              </a:r>
              <a:r>
                <a:rPr lang="de-DE" dirty="0"/>
                <a:t> of </a:t>
              </a:r>
              <a:r>
                <a:rPr lang="de-DE" dirty="0" err="1"/>
                <a:t>local</a:t>
              </a:r>
              <a:r>
                <a:rPr lang="de-DE" dirty="0"/>
                <a:t> and remote models</a:t>
              </a:r>
              <a:br>
                <a:rPr lang="de-DE" dirty="0"/>
              </a:br>
              <a:endParaRPr lang="de-DE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de-DE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de-DE" sz="1600" b="1" dirty="0"/>
                <a:t>Offline-First, Online-Ready</a:t>
              </a:r>
              <a:r>
                <a:rPr lang="de-DE" sz="1600" dirty="0"/>
                <a:t>: Msty is </a:t>
              </a:r>
              <a:r>
                <a:rPr lang="de-DE" sz="1600" dirty="0" err="1"/>
                <a:t>optimized</a:t>
              </a:r>
              <a:r>
                <a:rPr lang="de-DE" sz="1600" dirty="0"/>
                <a:t> for offline-</a:t>
              </a:r>
              <a:r>
                <a:rPr lang="de-DE" sz="1600" dirty="0" err="1"/>
                <a:t>usage</a:t>
              </a:r>
              <a:br>
                <a:rPr lang="de-DE" sz="1600" dirty="0"/>
              </a:br>
              <a:endParaRPr lang="de-DE" sz="16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de-DE" sz="1600" b="1" dirty="0"/>
                <a:t> Great model </a:t>
              </a:r>
              <a:r>
                <a:rPr lang="de-DE" sz="1600" b="1" dirty="0" err="1"/>
                <a:t>compatibility</a:t>
              </a:r>
              <a:r>
                <a:rPr lang="de-DE" sz="1600" dirty="0"/>
                <a:t>: </a:t>
              </a:r>
              <a:r>
                <a:rPr lang="de-DE" sz="1600" dirty="0" err="1"/>
                <a:t>compatible</a:t>
              </a:r>
              <a:r>
                <a:rPr lang="de-DE" sz="1600" dirty="0"/>
                <a:t> with models </a:t>
              </a:r>
              <a:r>
                <a:rPr lang="de-DE" sz="1600" dirty="0" err="1"/>
                <a:t>from</a:t>
              </a:r>
              <a:r>
                <a:rPr lang="de-DE" sz="1600" dirty="0"/>
                <a:t> </a:t>
              </a:r>
              <a:r>
                <a:rPr lang="de-DE" sz="1600" dirty="0" err="1"/>
                <a:t>HuggingFace</a:t>
              </a:r>
              <a:r>
                <a:rPr lang="de-DE" sz="1600" dirty="0"/>
                <a:t>, Ollama,  </a:t>
              </a:r>
              <a:br>
                <a:rPr lang="de-DE" sz="1600" dirty="0"/>
              </a:br>
              <a:r>
                <a:rPr lang="de-DE" sz="1600" dirty="0"/>
                <a:t>   Open Router, etc.​</a:t>
              </a:r>
              <a:br>
                <a:rPr lang="de-DE" sz="1600" dirty="0"/>
              </a:br>
              <a:endParaRPr lang="de-DE" sz="16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de-DE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de-DE" sz="1600" b="1" dirty="0"/>
                <a:t>Data Privacy (</a:t>
              </a:r>
              <a:r>
                <a:rPr lang="de-DE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offline mode!</a:t>
              </a:r>
              <a:r>
                <a:rPr lang="de-DE" sz="1600" b="1" dirty="0"/>
                <a:t>)</a:t>
              </a:r>
              <a:r>
                <a:rPr lang="de-DE" sz="1600" dirty="0"/>
                <a:t>: Personal </a:t>
              </a:r>
              <a:r>
                <a:rPr lang="de-DE" sz="1600" dirty="0" err="1"/>
                <a:t>information</a:t>
              </a:r>
              <a:r>
                <a:rPr lang="de-DE" sz="1600" dirty="0"/>
                <a:t> &amp; </a:t>
              </a:r>
              <a:r>
                <a:rPr lang="de-DE" sz="1600" dirty="0" err="1"/>
                <a:t>chat</a:t>
              </a:r>
              <a:r>
                <a:rPr lang="de-DE" sz="1600" dirty="0"/>
                <a:t> </a:t>
              </a:r>
              <a:r>
                <a:rPr lang="de-DE" sz="1600" dirty="0" err="1"/>
                <a:t>data</a:t>
              </a:r>
              <a:r>
                <a:rPr lang="de-DE" sz="1600" dirty="0"/>
                <a:t> </a:t>
              </a:r>
              <a:r>
                <a:rPr lang="de-DE" sz="1600" dirty="0" err="1"/>
                <a:t>won‘t</a:t>
              </a:r>
              <a:r>
                <a:rPr lang="de-DE" sz="1600" dirty="0"/>
                <a:t> </a:t>
              </a:r>
              <a:r>
                <a:rPr lang="de-DE" sz="1600" dirty="0" err="1"/>
                <a:t>leave</a:t>
              </a:r>
              <a:r>
                <a:rPr lang="de-DE" sz="1600" dirty="0"/>
                <a:t> </a:t>
              </a:r>
              <a:r>
                <a:rPr lang="de-DE" sz="1600" dirty="0" err="1"/>
                <a:t>the</a:t>
              </a:r>
              <a:r>
                <a:rPr lang="de-DE" sz="1600" dirty="0"/>
                <a:t> </a:t>
              </a:r>
              <a:r>
                <a:rPr lang="de-DE" sz="1600" dirty="0" err="1"/>
                <a:t>device</a:t>
              </a:r>
              <a:br>
                <a:rPr lang="de-DE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endParaRPr lang="de-DE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60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4C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13F0A-5B4E-D909-42FB-2290013B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A086C95-892B-5BD0-8418-2B413D3B236D}"/>
              </a:ext>
            </a:extLst>
          </p:cNvPr>
          <p:cNvSpPr/>
          <p:nvPr/>
        </p:nvSpPr>
        <p:spPr>
          <a:xfrm>
            <a:off x="2707086" y="2041297"/>
            <a:ext cx="8338866" cy="323745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101600" dist="38100" dir="8100000" sx="103000" sy="103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8681B97-19D2-5520-54A5-D4A4CF0FEE8E}"/>
              </a:ext>
            </a:extLst>
          </p:cNvPr>
          <p:cNvGrpSpPr>
            <a:grpSpLocks noChangeAspect="1"/>
          </p:cNvGrpSpPr>
          <p:nvPr/>
        </p:nvGrpSpPr>
        <p:grpSpPr>
          <a:xfrm>
            <a:off x="11237892" y="23153"/>
            <a:ext cx="954108" cy="561650"/>
            <a:chOff x="11607679" y="71576"/>
            <a:chExt cx="491754" cy="289479"/>
          </a:xfrm>
        </p:grpSpPr>
        <p:pic>
          <p:nvPicPr>
            <p:cNvPr id="5" name="Grafik 17">
              <a:extLst>
                <a:ext uri="{FF2B5EF4-FFF2-40B4-BE49-F238E27FC236}">
                  <a16:creationId xmlns:a16="http://schemas.microsoft.com/office/drawing/2014/main" id="{A84E0728-4929-CFC6-CF7C-FD96AE194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11637524" y="71576"/>
              <a:ext cx="457149" cy="216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6BBD100-413E-32E6-D215-42CA814BB6F5}"/>
                </a:ext>
              </a:extLst>
            </p:cNvPr>
            <p:cNvSpPr txBox="1"/>
            <p:nvPr/>
          </p:nvSpPr>
          <p:spPr>
            <a:xfrm>
              <a:off x="11607679" y="234151"/>
              <a:ext cx="491754" cy="12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rgbClr val="81828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CR A Extended" panose="02010509020102010303" pitchFamily="50" charset="0"/>
                </a:rPr>
                <a:t>LIVING LAB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F75DD9B2-8D51-CEE2-4B13-10475DEF93F2}"/>
              </a:ext>
            </a:extLst>
          </p:cNvPr>
          <p:cNvSpPr txBox="1"/>
          <p:nvPr/>
        </p:nvSpPr>
        <p:spPr>
          <a:xfrm>
            <a:off x="550373" y="2844225"/>
            <a:ext cx="1077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Msty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E35D75-8340-D97B-E9A2-FBF1453ED25C}"/>
              </a:ext>
            </a:extLst>
          </p:cNvPr>
          <p:cNvSpPr txBox="1"/>
          <p:nvPr/>
        </p:nvSpPr>
        <p:spPr>
          <a:xfrm>
            <a:off x="550373" y="3278312"/>
            <a:ext cx="1636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Why</a:t>
            </a: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 Msty</a:t>
            </a:r>
            <a:b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de-DE" sz="2000" b="1" dirty="0">
                <a:effectLst>
                  <a:outerShdw blurRad="88900" dist="38100" dir="8100000" sx="101000" sy="101000" algn="tr" rotWithShape="0">
                    <a:schemeClr val="bg1">
                      <a:lumMod val="50000"/>
                      <a:alpha val="40000"/>
                    </a:schemeClr>
                  </a:outerShdw>
                </a:effectLst>
              </a:rPr>
              <a:t>Pro / Contra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3C33E50-1A33-6083-3D83-24C7753970D0}"/>
              </a:ext>
            </a:extLst>
          </p:cNvPr>
          <p:cNvSpPr txBox="1"/>
          <p:nvPr/>
        </p:nvSpPr>
        <p:spPr>
          <a:xfrm>
            <a:off x="2707086" y="1970158"/>
            <a:ext cx="8338866" cy="3308598"/>
          </a:xfrm>
          <a:prstGeom prst="rect">
            <a:avLst/>
          </a:prstGeom>
          <a:solidFill>
            <a:srgbClr val="FCE4CB"/>
          </a:solidFill>
        </p:spPr>
        <p:txBody>
          <a:bodyPr wrap="square" rtlCol="0">
            <a:spAutoFit/>
          </a:bodyPr>
          <a:lstStyle/>
          <a:p>
            <a:r>
              <a:rPr lang="de-DE" b="1" dirty="0"/>
              <a:t>🔗 </a:t>
            </a:r>
            <a:r>
              <a:rPr lang="de-DE" b="1" dirty="0">
                <a:hlinkClick r:id="rId3"/>
              </a:rPr>
              <a:t>msty.app </a:t>
            </a:r>
            <a:endParaRPr lang="de-DE" b="1" dirty="0"/>
          </a:p>
          <a:p>
            <a:r>
              <a:rPr lang="de-DE" sz="400" b="1" dirty="0">
                <a:solidFill>
                  <a:srgbClr val="FCE4CB"/>
                </a:solidFill>
              </a:rPr>
              <a:t>a</a:t>
            </a:r>
            <a:br>
              <a:rPr lang="de-DE" b="1" dirty="0"/>
            </a:br>
            <a:endParaRPr lang="de-DE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700" b="1" dirty="0"/>
              <a:t>✅ Pros</a:t>
            </a:r>
          </a:p>
          <a:p>
            <a:r>
              <a:rPr lang="de-DE" sz="1700" dirty="0"/>
              <a:t>✔ </a:t>
            </a:r>
            <a:r>
              <a:rPr lang="de-DE" sz="1600" b="1" dirty="0"/>
              <a:t>Flexible</a:t>
            </a:r>
            <a:r>
              <a:rPr lang="de-DE" sz="1600" dirty="0"/>
              <a:t> – </a:t>
            </a:r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local</a:t>
            </a:r>
            <a:r>
              <a:rPr lang="de-DE" sz="1600" dirty="0"/>
              <a:t> &amp; remote AI-models</a:t>
            </a:r>
          </a:p>
          <a:p>
            <a:r>
              <a:rPr lang="de-DE" sz="1700" dirty="0"/>
              <a:t>✔ </a:t>
            </a:r>
            <a:r>
              <a:rPr lang="de-DE" sz="1600" b="1" dirty="0"/>
              <a:t>Data Privacy</a:t>
            </a:r>
            <a:r>
              <a:rPr lang="de-DE" sz="1600" dirty="0"/>
              <a:t> (offline mode!) – Data </a:t>
            </a:r>
            <a:r>
              <a:rPr lang="de-DE" sz="1600" dirty="0" err="1"/>
              <a:t>won‘t</a:t>
            </a:r>
            <a:r>
              <a:rPr lang="de-DE" sz="1600" dirty="0"/>
              <a:t> </a:t>
            </a:r>
            <a:r>
              <a:rPr lang="de-DE" sz="1600" dirty="0" err="1"/>
              <a:t>leave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device</a:t>
            </a:r>
            <a:br>
              <a:rPr lang="de-DE" sz="1700" dirty="0"/>
            </a:br>
            <a:r>
              <a:rPr lang="de-DE" sz="1700" dirty="0"/>
              <a:t>✔ </a:t>
            </a:r>
            <a:r>
              <a:rPr lang="de-DE" sz="1600" b="1" dirty="0"/>
              <a:t>Features, </a:t>
            </a:r>
            <a:r>
              <a:rPr lang="de-DE" sz="1600" dirty="0"/>
              <a:t>like </a:t>
            </a:r>
            <a:r>
              <a:rPr lang="de-DE" sz="1600" b="1" dirty="0"/>
              <a:t>RAG</a:t>
            </a:r>
            <a:r>
              <a:rPr lang="de-DE" sz="1600" dirty="0"/>
              <a:t> (Chat with Documents), </a:t>
            </a:r>
            <a:r>
              <a:rPr lang="de-DE" sz="1600" b="1" dirty="0" err="1"/>
              <a:t>Websearch</a:t>
            </a:r>
            <a:r>
              <a:rPr lang="de-DE" sz="1600" dirty="0"/>
              <a:t>, etc.</a:t>
            </a:r>
            <a:endParaRPr lang="de-DE" sz="1700" dirty="0"/>
          </a:p>
          <a:p>
            <a:endParaRPr lang="de-DE" sz="1700" dirty="0"/>
          </a:p>
          <a:p>
            <a:r>
              <a:rPr lang="de-DE" sz="1700" b="1" dirty="0"/>
              <a:t>❌ </a:t>
            </a:r>
            <a:r>
              <a:rPr lang="de-DE" sz="1700" b="1" dirty="0" err="1"/>
              <a:t>Cons</a:t>
            </a:r>
            <a:endParaRPr lang="de-DE" sz="1700" b="1" dirty="0"/>
          </a:p>
          <a:p>
            <a:r>
              <a:rPr lang="de-DE" sz="1700" dirty="0"/>
              <a:t>✖ </a:t>
            </a:r>
            <a:r>
              <a:rPr lang="de-DE" sz="1600" b="1" dirty="0"/>
              <a:t>Freemium: </a:t>
            </a:r>
            <a:r>
              <a:rPr lang="de-DE" sz="1600" dirty="0"/>
              <a:t>„always free“ Version for private </a:t>
            </a:r>
            <a:r>
              <a:rPr lang="de-DE" sz="1600" dirty="0" err="1"/>
              <a:t>usage</a:t>
            </a:r>
            <a:r>
              <a:rPr lang="de-DE" sz="1600" dirty="0"/>
              <a:t> and premium-</a:t>
            </a:r>
            <a:r>
              <a:rPr lang="de-DE" sz="1600" dirty="0" err="1"/>
              <a:t>subscriptions</a:t>
            </a:r>
            <a:br>
              <a:rPr lang="de-DE" sz="1700" dirty="0"/>
            </a:br>
            <a:r>
              <a:rPr lang="de-DE" sz="1700" dirty="0"/>
              <a:t>✖ </a:t>
            </a:r>
            <a:r>
              <a:rPr lang="de-DE" sz="1600" b="1" dirty="0"/>
              <a:t>Closed Source </a:t>
            </a:r>
            <a:r>
              <a:rPr lang="de-DE" sz="1600" dirty="0"/>
              <a:t>– not an Open-Source-Project</a:t>
            </a:r>
            <a:br>
              <a:rPr lang="de-DE" sz="1700" dirty="0"/>
            </a:br>
            <a:br>
              <a:rPr lang="de-DE" sz="1700" dirty="0"/>
            </a:br>
            <a:r>
              <a:rPr lang="de-DE" sz="1700" dirty="0"/>
              <a:t>     </a:t>
            </a:r>
            <a:r>
              <a:rPr lang="de-DE" sz="1600" dirty="0">
                <a:hlinkClick r:id="rId4"/>
              </a:rPr>
              <a:t>https://docs.msty.app</a:t>
            </a:r>
            <a:r>
              <a:rPr lang="de-DE" sz="1700" dirty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3429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Microsoft Office PowerPoint</Application>
  <PresentationFormat>Breitbild</PresentationFormat>
  <Paragraphs>399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5" baseType="lpstr">
      <vt:lpstr>Aptos</vt:lpstr>
      <vt:lpstr>Aptos Display</vt:lpstr>
      <vt:lpstr>Arial</vt:lpstr>
      <vt:lpstr>Arial Unicode MS</vt:lpstr>
      <vt:lpstr>OCR A Extended</vt:lpstr>
      <vt:lpstr>Segoe UI</vt:lpstr>
      <vt:lpstr>Slack-Lato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Welz, Oliver</dc:creator>
  <cp:lastModifiedBy>Welz, Oliver</cp:lastModifiedBy>
  <cp:revision>87</cp:revision>
  <cp:lastPrinted>2025-05-06T12:34:16Z</cp:lastPrinted>
  <dcterms:created xsi:type="dcterms:W3CDTF">2025-01-27T10:28:19Z</dcterms:created>
  <dcterms:modified xsi:type="dcterms:W3CDTF">2025-05-06T12:40:34Z</dcterms:modified>
</cp:coreProperties>
</file>