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5" r:id="rId5"/>
    <p:sldId id="267" r:id="rId6"/>
    <p:sldId id="268" r:id="rId7"/>
    <p:sldId id="269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0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CB8C7-11DE-490B-9166-FDD043817E5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B07E9-9880-4DFA-BD03-B090208DC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50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07E9-9880-4DFA-BD03-B090208DCC2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24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07E9-9880-4DFA-BD03-B090208DCC2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80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07E9-9880-4DFA-BD03-B090208DCC2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36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07E9-9880-4DFA-BD03-B090208DCC2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80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07E9-9880-4DFA-BD03-B090208DCC2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966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07E9-9880-4DFA-BD03-B090208DCC2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29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07E9-9880-4DFA-BD03-B090208DCC2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58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07E9-9880-4DFA-BD03-B090208DCC2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50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07E9-9880-4DFA-BD03-B090208DCC2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43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16.06.2024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hbhv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0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16.06.2024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hbhv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12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16.06.2024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hbhv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42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16.06.2024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hbhv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82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16.06.2024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hbhv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7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16.06.2024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hbhv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33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16.06.2024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hbhv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16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16.06.2024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hbhv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31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16.06.2024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hbhv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1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16.06.2024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hbhv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30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16.06.2024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hbhv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29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16.06.2024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hbhv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9F0-8EC4-4D0B-89C3-4648950BD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29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9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50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1.png"/><Relationship Id="rId9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83974" y="477079"/>
            <a:ext cx="10217427" cy="934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hnschrift Light" panose="020B0502040204020203" pitchFamily="34" charset="0"/>
              </a:rPr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Bahnschrift Light" panose="020B0502040204020203" pitchFamily="34" charset="0"/>
              </a:rPr>
              <a:t>Высшая школа теоретической механики и математической физики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56691" y="2246245"/>
            <a:ext cx="9471991" cy="1500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ОЦЕНКА ГЕОМЕТРИИ ТРЕЩИНЫ АВТО-ГРП ПРИ РОСТЕ В ВЫСОТУ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776870" y="3896141"/>
            <a:ext cx="7891671" cy="106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Докладчик: студент гр. 5030103</a:t>
            </a:r>
            <a:r>
              <a:rPr lang="en-US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/</a:t>
            </a:r>
            <a:r>
              <a:rPr lang="ru-RU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00301 Иващенко Д.В.</a:t>
            </a:r>
          </a:p>
          <a:p>
            <a:pPr algn="r"/>
            <a:endParaRPr lang="ru-RU" sz="16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algn="r"/>
            <a:r>
              <a:rPr lang="ru-RU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Научный руководитель</a:t>
            </a:r>
            <a:r>
              <a:rPr lang="en-US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: </a:t>
            </a:r>
            <a:r>
              <a:rPr lang="ru-RU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доцент </a:t>
            </a:r>
            <a:r>
              <a:rPr lang="ru-RU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ВШТМиМФ</a:t>
            </a:r>
            <a:r>
              <a:rPr lang="ru-RU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, к.т.н., Калинин С.А.</a:t>
            </a:r>
            <a:r>
              <a:rPr lang="ru-RU" sz="14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91877" y="5466523"/>
            <a:ext cx="3001618" cy="834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Санкт-Петербург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2024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A0983D6-B118-428D-8FA6-683D80D07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9" b="2521"/>
          <a:stretch/>
        </p:blipFill>
        <p:spPr bwMode="auto">
          <a:xfrm>
            <a:off x="983974" y="676735"/>
            <a:ext cx="543092" cy="54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A29C04E-F50C-43BF-A1C5-F232C0F77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11308" r="10149" b="12075"/>
          <a:stretch/>
        </p:blipFill>
        <p:spPr bwMode="auto">
          <a:xfrm>
            <a:off x="10658309" y="674026"/>
            <a:ext cx="543092" cy="54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06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6836" y="437323"/>
            <a:ext cx="10893286" cy="6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ПРИЛОЖЕНИЕ </a:t>
            </a:r>
            <a:r>
              <a:rPr lang="en-US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B (</a:t>
            </a:r>
            <a:r>
              <a:rPr lang="ru-RU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ОЦЕНКА БЭКСТРЕССА</a:t>
            </a:r>
            <a:r>
              <a:rPr lang="en-US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)</a:t>
            </a:r>
            <a:endParaRPr lang="ru-RU" sz="2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10</a:t>
            </a:fld>
            <a:endParaRPr lang="ru-RU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1236D5AF-D879-4706-85B1-84BD4DBE7DD5}"/>
              </a:ext>
            </a:extLst>
          </p:cNvPr>
          <p:cNvGrpSpPr>
            <a:grpSpLocks noChangeAspect="1"/>
          </p:cNvGrpSpPr>
          <p:nvPr/>
        </p:nvGrpSpPr>
        <p:grpSpPr>
          <a:xfrm>
            <a:off x="1172818" y="1381538"/>
            <a:ext cx="4147237" cy="2085625"/>
            <a:chOff x="5216979" y="3843185"/>
            <a:chExt cx="6488513" cy="2972449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9BF64FE5-B937-49B7-B61E-30CF000B0D6A}"/>
                </a:ext>
              </a:extLst>
            </p:cNvPr>
            <p:cNvGrpSpPr/>
            <p:nvPr/>
          </p:nvGrpSpPr>
          <p:grpSpPr>
            <a:xfrm>
              <a:off x="5216979" y="3843185"/>
              <a:ext cx="6488513" cy="2972449"/>
              <a:chOff x="5216979" y="3843185"/>
              <a:chExt cx="6488513" cy="2972449"/>
            </a:xfrm>
          </p:grpSpPr>
          <p:grpSp>
            <p:nvGrpSpPr>
              <p:cNvPr id="29" name="Группа 28">
                <a:extLst>
                  <a:ext uri="{FF2B5EF4-FFF2-40B4-BE49-F238E27FC236}">
                    <a16:creationId xmlns:a16="http://schemas.microsoft.com/office/drawing/2014/main" id="{1988BDAC-3399-4C68-8669-C7383485D612}"/>
                  </a:ext>
                </a:extLst>
              </p:cNvPr>
              <p:cNvGrpSpPr/>
              <p:nvPr/>
            </p:nvGrpSpPr>
            <p:grpSpPr>
              <a:xfrm>
                <a:off x="5764026" y="4425230"/>
                <a:ext cx="5471225" cy="1958523"/>
                <a:chOff x="7565326" y="2929212"/>
                <a:chExt cx="4432585" cy="2845711"/>
              </a:xfrm>
              <a:solidFill>
                <a:srgbClr val="F0F7EC"/>
              </a:solidFill>
            </p:grpSpPr>
            <p:sp>
              <p:nvSpPr>
                <p:cNvPr id="40" name="Прямоугольник 39">
                  <a:extLst>
                    <a:ext uri="{FF2B5EF4-FFF2-40B4-BE49-F238E27FC236}">
                      <a16:creationId xmlns:a16="http://schemas.microsoft.com/office/drawing/2014/main" id="{4C19A371-A660-4DD0-9883-AADE5CABD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65326" y="2929212"/>
                  <a:ext cx="4432585" cy="284571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41" name="Прямая соединительная линия 40">
                  <a:extLst>
                    <a:ext uri="{FF2B5EF4-FFF2-40B4-BE49-F238E27FC236}">
                      <a16:creationId xmlns:a16="http://schemas.microsoft.com/office/drawing/2014/main" id="{4300A258-FC89-4867-925C-E8F46A9F314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565327" y="5766722"/>
                  <a:ext cx="2267548" cy="0"/>
                </a:xfrm>
                <a:prstGeom prst="line">
                  <a:avLst/>
                </a:prstGeom>
                <a:grpFill/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Группа 29">
                <a:extLst>
                  <a:ext uri="{FF2B5EF4-FFF2-40B4-BE49-F238E27FC236}">
                    <a16:creationId xmlns:a16="http://schemas.microsoft.com/office/drawing/2014/main" id="{52F8DE1C-2F27-4EB1-9F04-F3416541745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30559" y="5768023"/>
                <a:ext cx="1016181" cy="959463"/>
                <a:chOff x="6975071" y="5774923"/>
                <a:chExt cx="737216" cy="696068"/>
              </a:xfrm>
            </p:grpSpPr>
            <p:cxnSp>
              <p:nvCxnSpPr>
                <p:cNvPr id="36" name="Прямая со стрелкой 35">
                  <a:extLst>
                    <a:ext uri="{FF2B5EF4-FFF2-40B4-BE49-F238E27FC236}">
                      <a16:creationId xmlns:a16="http://schemas.microsoft.com/office/drawing/2014/main" id="{065E2F60-C562-4D43-A7A9-76C640B1AA6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7220890" y="5774923"/>
                  <a:ext cx="0" cy="44284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10CF4A28-8485-4545-BEC5-C03DDE6824A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590588" y="6286324"/>
                      <a:ext cx="121699" cy="184667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10CF4A28-8485-4545-BEC5-C03DDE6824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0588" y="6286324"/>
                      <a:ext cx="121699" cy="18466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9412" r="-23529"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2FDA891-A75D-4858-92D0-D7FD3F4B52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6975071" y="5800206"/>
                      <a:ext cx="124458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2FDA891-A75D-4858-92D0-D7FD3F4B52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75071" y="5800206"/>
                      <a:ext cx="124458" cy="18466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8889" r="-38889" b="-27586"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Прямая со стрелкой 38">
                  <a:extLst>
                    <a:ext uri="{FF2B5EF4-FFF2-40B4-BE49-F238E27FC236}">
                      <a16:creationId xmlns:a16="http://schemas.microsoft.com/office/drawing/2014/main" id="{744E038F-4DC4-4CE5-A5D8-AA528110CEA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220890" y="6217771"/>
                  <a:ext cx="43054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80FBBA-CC3A-4255-A590-5C2F3FF3B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216979" y="5127495"/>
                    <a:ext cx="299601" cy="38804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80FBBA-CC3A-4255-A590-5C2F3FF3BD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979" y="5127495"/>
                    <a:ext cx="299601" cy="38804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0625" r="-2812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A1770D0-2E34-402F-A59C-1FD214BBFF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7074583" y="6516384"/>
                    <a:ext cx="252183" cy="29925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A1770D0-2E34-402F-A59C-1FD214BBFF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4583" y="6516384"/>
                    <a:ext cx="252183" cy="2992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8148" r="-62963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D686E5A-DF28-4256-BC4E-DFA8212D5A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939915" y="6516384"/>
                    <a:ext cx="278923" cy="276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D686E5A-DF28-4256-BC4E-DFA8212D5A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9915" y="6516384"/>
                    <a:ext cx="278923" cy="27699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8276" r="-51724" b="-65625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48DA4AB-872D-4A9B-980D-BAFD491A23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1293953" y="5235250"/>
                    <a:ext cx="411539" cy="4454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48DA4AB-872D-4A9B-980D-BAFD491A23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3953" y="5235250"/>
                    <a:ext cx="411539" cy="44546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581" r="-6977" b="-196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76ED4E5-4728-4C34-A71A-84E6ECA929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7572645" y="3843185"/>
                    <a:ext cx="1842870" cy="3411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76ED4E5-4728-4C34-A71A-84E6ECA92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45" y="3843185"/>
                    <a:ext cx="1842870" cy="34114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028B70D-D326-4E08-AAC2-4C1EA341DDF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085543" y="5764517"/>
                  <a:ext cx="277320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028B70D-D326-4E08-AAC2-4C1EA341D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543" y="5764517"/>
                  <a:ext cx="277320" cy="276998"/>
                </a:xfrm>
                <a:prstGeom prst="rect">
                  <a:avLst/>
                </a:prstGeom>
                <a:blipFill>
                  <a:blip r:embed="rId10"/>
                  <a:stretch>
                    <a:fillRect l="-36667" r="-40000" b="-5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/>
              <p:cNvSpPr/>
              <p:nvPr/>
            </p:nvSpPr>
            <p:spPr>
              <a:xfrm>
                <a:off x="1172818" y="3782480"/>
                <a:ext cx="3884195" cy="12400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Уравнение в области:</a:t>
                </a:r>
              </a:p>
              <a:p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ru-R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e>
                            <m:e>
                              <m:r>
                                <a:rPr lang="ru-RU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d>
                                <m:dPr>
                                  <m:ctrlPr>
                                    <a:rPr lang="ru-RU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𝛆</m:t>
                              </m:r>
                              <m:d>
                                <m:dPr>
                                  <m:ctrlPr>
                                    <a:rPr lang="ru-R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αp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3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18" y="3782480"/>
                <a:ext cx="3884195" cy="1240029"/>
              </a:xfrm>
              <a:prstGeom prst="rect">
                <a:avLst/>
              </a:prstGeom>
              <a:blipFill>
                <a:blip r:embed="rId11"/>
                <a:stretch>
                  <a:fillRect l="-1254" t="-24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/>
              <p:cNvSpPr/>
              <p:nvPr/>
            </p:nvSpPr>
            <p:spPr>
              <a:xfrm>
                <a:off x="5872233" y="1312795"/>
                <a:ext cx="4528928" cy="4647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Предполагаем, что поле перемещений потенциальное**:</a:t>
                </a:r>
              </a:p>
              <a:p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ru-RU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Тогда исходная система может быть записана следующим образом:</a:t>
                </a:r>
              </a:p>
              <a:p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ru-RU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Граничные условия:</a:t>
                </a:r>
              </a:p>
              <a:p>
                <a:endParaRPr lang="ru-RU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l-GR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</m:t>
                      </m:r>
                      <m:r>
                        <m:rPr>
                          <m:sty m:val="p"/>
                        </m:rPr>
                        <a:rPr lang="ru-RU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l-GR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l-GR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Прямоугольник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33" y="1312795"/>
                <a:ext cx="4528928" cy="4647232"/>
              </a:xfrm>
              <a:prstGeom prst="rect">
                <a:avLst/>
              </a:prstGeom>
              <a:blipFill>
                <a:blip r:embed="rId12"/>
                <a:stretch>
                  <a:fillRect l="-1077" t="-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/>
          <p:cNvSpPr/>
          <p:nvPr/>
        </p:nvSpPr>
        <p:spPr>
          <a:xfrm>
            <a:off x="516836" y="5961806"/>
            <a:ext cx="7218565" cy="467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** </a:t>
            </a:r>
            <a:r>
              <a:rPr lang="en-US" sz="1200" dirty="0">
                <a:solidFill>
                  <a:schemeClr val="tx1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Dontsov E. An efficient computation of leak-off induced </a:t>
            </a:r>
            <a:r>
              <a:rPr lang="en-US" sz="1200" dirty="0" err="1">
                <a:solidFill>
                  <a:schemeClr val="tx1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poroelastic</a:t>
            </a:r>
            <a:r>
              <a:rPr lang="en-US" sz="1200" dirty="0">
                <a:solidFill>
                  <a:schemeClr val="tx1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 stress for a hydraulic fracture </a:t>
            </a:r>
            <a:endParaRPr lang="ru-RU" sz="12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7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6836" y="437323"/>
            <a:ext cx="10893286" cy="6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ПРИЛОЖЕНИЕ </a:t>
            </a:r>
            <a:r>
              <a:rPr lang="en-US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C (</a:t>
            </a:r>
            <a:r>
              <a:rPr lang="ru-RU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ОПРЕДЕЛЕНИЕ РАСКРЫТИЯ ТРЕЩИНЫ</a:t>
            </a:r>
            <a:r>
              <a:rPr lang="en-US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)</a:t>
            </a:r>
            <a:endParaRPr lang="ru-RU" sz="2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11</a:t>
            </a:fld>
            <a:endParaRPr lang="ru-RU"/>
          </a:p>
        </p:txBody>
      </p:sp>
      <p:grpSp>
        <p:nvGrpSpPr>
          <p:cNvPr id="23" name="Группа 22"/>
          <p:cNvGrpSpPr/>
          <p:nvPr/>
        </p:nvGrpSpPr>
        <p:grpSpPr>
          <a:xfrm>
            <a:off x="843442" y="1073427"/>
            <a:ext cx="4847975" cy="2987117"/>
            <a:chOff x="1826010" y="1107805"/>
            <a:chExt cx="6759078" cy="3938011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2706C4DF-A029-4913-995C-724A528375F7}"/>
                </a:ext>
              </a:extLst>
            </p:cNvPr>
            <p:cNvGrpSpPr/>
            <p:nvPr/>
          </p:nvGrpSpPr>
          <p:grpSpPr>
            <a:xfrm>
              <a:off x="1826010" y="4260362"/>
              <a:ext cx="749070" cy="785454"/>
              <a:chOff x="915058" y="4631384"/>
              <a:chExt cx="749070" cy="785454"/>
            </a:xfrm>
          </p:grpSpPr>
          <p:cxnSp>
            <p:nvCxnSpPr>
              <p:cNvPr id="65" name="Прямая со стрелкой 64">
                <a:extLst>
                  <a:ext uri="{FF2B5EF4-FFF2-40B4-BE49-F238E27FC236}">
                    <a16:creationId xmlns:a16="http://schemas.microsoft.com/office/drawing/2014/main" id="{BF21633A-55C7-44E8-BAE2-333FA2BC2C40}"/>
                  </a:ext>
                </a:extLst>
              </p:cNvPr>
              <p:cNvCxnSpPr/>
              <p:nvPr/>
            </p:nvCxnSpPr>
            <p:spPr>
              <a:xfrm>
                <a:off x="1148126" y="5166565"/>
                <a:ext cx="430548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 стрелкой 65">
                <a:extLst>
                  <a:ext uri="{FF2B5EF4-FFF2-40B4-BE49-F238E27FC236}">
                    <a16:creationId xmlns:a16="http://schemas.microsoft.com/office/drawing/2014/main" id="{B40000BA-9E81-4B11-A4F8-1098ED987CDC}"/>
                  </a:ext>
                </a:extLst>
              </p:cNvPr>
              <p:cNvCxnSpPr/>
              <p:nvPr/>
            </p:nvCxnSpPr>
            <p:spPr>
              <a:xfrm flipV="1">
                <a:off x="1148126" y="4723717"/>
                <a:ext cx="0" cy="44284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713ADEE8-FB62-4EC8-A2C6-50C766A75AC7}"/>
                      </a:ext>
                    </a:extLst>
                  </p:cNvPr>
                  <p:cNvSpPr txBox="1"/>
                  <p:nvPr/>
                </p:nvSpPr>
                <p:spPr>
                  <a:xfrm>
                    <a:off x="1552495" y="5232172"/>
                    <a:ext cx="11163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713ADEE8-FB62-4EC8-A2C6-50C766A75A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2495" y="5232172"/>
                    <a:ext cx="111633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667" r="-2222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091E8187-4A0E-40C3-BD48-3B621FB793A5}"/>
                      </a:ext>
                    </a:extLst>
                  </p:cNvPr>
                  <p:cNvSpPr txBox="1"/>
                  <p:nvPr/>
                </p:nvSpPr>
                <p:spPr>
                  <a:xfrm>
                    <a:off x="915058" y="4631384"/>
                    <a:ext cx="12445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91E8187-4A0E-40C3-BD48-3B621FB793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058" y="4631384"/>
                    <a:ext cx="124457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0000" r="-3000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BFB8C2A-A5DA-4E5B-9196-FC92C4426E04}"/>
                    </a:ext>
                  </a:extLst>
                </p:cNvPr>
                <p:cNvSpPr txBox="1"/>
                <p:nvPr/>
              </p:nvSpPr>
              <p:spPr>
                <a:xfrm>
                  <a:off x="2084303" y="2784058"/>
                  <a:ext cx="2257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BFB8C2A-A5DA-4E5B-9196-FC92C4426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303" y="2784058"/>
                  <a:ext cx="22570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3846" r="-38462" b="-5588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A63766A-7E20-4CF5-B2BF-0681F2F9CA67}"/>
                    </a:ext>
                  </a:extLst>
                </p:cNvPr>
                <p:cNvSpPr txBox="1"/>
                <p:nvPr/>
              </p:nvSpPr>
              <p:spPr>
                <a:xfrm>
                  <a:off x="5582222" y="4552641"/>
                  <a:ext cx="252184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A63766A-7E20-4CF5-B2BF-0681F2F9C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222" y="4552641"/>
                  <a:ext cx="252184" cy="299249"/>
                </a:xfrm>
                <a:prstGeom prst="rect">
                  <a:avLst/>
                </a:prstGeom>
                <a:blipFill>
                  <a:blip r:embed="rId6"/>
                  <a:stretch>
                    <a:fillRect l="-43333" r="-46667" b="-7027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3B4C247-DDEA-49FF-AE76-314CA98F483E}"/>
                    </a:ext>
                  </a:extLst>
                </p:cNvPr>
                <p:cNvSpPr txBox="1"/>
                <p:nvPr/>
              </p:nvSpPr>
              <p:spPr>
                <a:xfrm>
                  <a:off x="7402463" y="4463976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3B4C247-DDEA-49FF-AE76-314CA98F4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463" y="4463976"/>
                  <a:ext cx="27892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9394" r="-36364" b="-5294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8C98F78-7E49-467A-97AD-166D5010BBA1}"/>
                    </a:ext>
                  </a:extLst>
                </p:cNvPr>
                <p:cNvSpPr txBox="1"/>
                <p:nvPr/>
              </p:nvSpPr>
              <p:spPr>
                <a:xfrm>
                  <a:off x="8308795" y="2784059"/>
                  <a:ext cx="2762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8C98F78-7E49-467A-97AD-166D5010B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8795" y="2784059"/>
                  <a:ext cx="27629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9394" r="-33333" b="-5294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4F9C28D-6351-48FC-919B-CEDB998DC31B}"/>
                    </a:ext>
                  </a:extLst>
                </p:cNvPr>
                <p:cNvSpPr txBox="1"/>
                <p:nvPr/>
              </p:nvSpPr>
              <p:spPr>
                <a:xfrm>
                  <a:off x="5145916" y="1107805"/>
                  <a:ext cx="2780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4F9C28D-6351-48FC-919B-CEDB998DC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916" y="1107805"/>
                  <a:ext cx="27808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2424" r="-30303" b="-514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BA479DF2-F599-4B09-82D0-7E1CF9A3BB40}"/>
                </a:ext>
              </a:extLst>
            </p:cNvPr>
            <p:cNvSpPr/>
            <p:nvPr/>
          </p:nvSpPr>
          <p:spPr>
            <a:xfrm>
              <a:off x="2558679" y="1677083"/>
              <a:ext cx="1888619" cy="25832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544E7644-943A-4383-8B0E-E51C904988D6}"/>
                </a:ext>
              </a:extLst>
            </p:cNvPr>
            <p:cNvSpPr/>
            <p:nvPr/>
          </p:nvSpPr>
          <p:spPr>
            <a:xfrm>
              <a:off x="5059425" y="1678108"/>
              <a:ext cx="361523" cy="25832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11169FE8-37DB-4786-8018-97F40D5E303A}"/>
                </a:ext>
              </a:extLst>
            </p:cNvPr>
            <p:cNvSpPr/>
            <p:nvPr/>
          </p:nvSpPr>
          <p:spPr>
            <a:xfrm>
              <a:off x="6372097" y="1677083"/>
              <a:ext cx="1771080" cy="25832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249216AE-3A20-4C03-A081-A1A3C6FCAD2D}"/>
                </a:ext>
              </a:extLst>
            </p:cNvPr>
            <p:cNvSpPr/>
            <p:nvPr/>
          </p:nvSpPr>
          <p:spPr>
            <a:xfrm>
              <a:off x="4447298" y="1677083"/>
              <a:ext cx="612126" cy="25832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5C87BABF-5B23-4500-95C4-18BC20D65345}"/>
                </a:ext>
              </a:extLst>
            </p:cNvPr>
            <p:cNvSpPr/>
            <p:nvPr/>
          </p:nvSpPr>
          <p:spPr>
            <a:xfrm>
              <a:off x="5420948" y="1677083"/>
              <a:ext cx="951147" cy="25832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F7B568C8-5485-4749-BB44-B3F1B5CB6F31}"/>
                </a:ext>
              </a:extLst>
            </p:cNvPr>
            <p:cNvSpPr/>
            <p:nvPr/>
          </p:nvSpPr>
          <p:spPr>
            <a:xfrm>
              <a:off x="2558680" y="1677083"/>
              <a:ext cx="5593011" cy="2583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8E639C0B-A6A2-45FF-B8C6-F5F50D4A7518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4753361" y="4260362"/>
              <a:ext cx="190990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4ADDCDE-37B1-4210-A4D2-C8853B3BAD1D}"/>
                    </a:ext>
                  </a:extLst>
                </p:cNvPr>
                <p:cNvSpPr txBox="1"/>
                <p:nvPr/>
              </p:nvSpPr>
              <p:spPr>
                <a:xfrm>
                  <a:off x="3187249" y="4463977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4ADDCDE-37B1-4210-A4D2-C8853B3BA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249" y="4463977"/>
                  <a:ext cx="27892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3750" r="-37500" b="-5294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77F773A-FFCB-43BE-8626-60E09A229174}"/>
                    </a:ext>
                  </a:extLst>
                </p:cNvPr>
                <p:cNvSpPr txBox="1"/>
                <p:nvPr/>
              </p:nvSpPr>
              <p:spPr>
                <a:xfrm>
                  <a:off x="2678730" y="3808171"/>
                  <a:ext cx="2773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77F773A-FFCB-43BE-8626-60E09A229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8730" y="3808171"/>
                  <a:ext cx="27732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56250" r="-59375" b="-4130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DA95DE56-EEDD-425E-931E-9854879A00E2}"/>
                </a:ext>
              </a:extLst>
            </p:cNvPr>
            <p:cNvCxnSpPr>
              <a:cxnSpLocks/>
            </p:cNvCxnSpPr>
            <p:nvPr/>
          </p:nvCxnSpPr>
          <p:spPr>
            <a:xfrm>
              <a:off x="4753361" y="4188151"/>
              <a:ext cx="0" cy="1444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CC1E47F6-596E-4AF1-9BB8-B4CEF32FBB93}"/>
                </a:ext>
              </a:extLst>
            </p:cNvPr>
            <p:cNvCxnSpPr>
              <a:cxnSpLocks/>
            </p:cNvCxnSpPr>
            <p:nvPr/>
          </p:nvCxnSpPr>
          <p:spPr>
            <a:xfrm>
              <a:off x="5420276" y="4177503"/>
              <a:ext cx="0" cy="1444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A5521061-20E9-4BE9-8650-300FA2DC816B}"/>
                </a:ext>
              </a:extLst>
            </p:cNvPr>
            <p:cNvCxnSpPr>
              <a:cxnSpLocks/>
            </p:cNvCxnSpPr>
            <p:nvPr/>
          </p:nvCxnSpPr>
          <p:spPr>
            <a:xfrm>
              <a:off x="6375656" y="4177503"/>
              <a:ext cx="0" cy="1444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1E4E4908-DC36-42D7-85D4-A37B1C462C05}"/>
                </a:ext>
              </a:extLst>
            </p:cNvPr>
            <p:cNvCxnSpPr>
              <a:cxnSpLocks/>
            </p:cNvCxnSpPr>
            <p:nvPr/>
          </p:nvCxnSpPr>
          <p:spPr>
            <a:xfrm>
              <a:off x="6673178" y="4174002"/>
              <a:ext cx="0" cy="1444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C11985E-754C-464C-B6DE-A0235BF0B962}"/>
                    </a:ext>
                  </a:extLst>
                </p:cNvPr>
                <p:cNvSpPr txBox="1"/>
                <p:nvPr/>
              </p:nvSpPr>
              <p:spPr>
                <a:xfrm>
                  <a:off x="4989165" y="3869836"/>
                  <a:ext cx="267124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C11985E-754C-464C-B6DE-A0235BF0B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165" y="3869836"/>
                  <a:ext cx="267124" cy="232692"/>
                </a:xfrm>
                <a:prstGeom prst="rect">
                  <a:avLst/>
                </a:prstGeom>
                <a:blipFill>
                  <a:blip r:embed="rId12"/>
                  <a:stretch>
                    <a:fillRect l="-32258" r="-38710" b="-6206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2130AAA-31D0-496F-8D1A-960C82851A2F}"/>
                    </a:ext>
                  </a:extLst>
                </p:cNvPr>
                <p:cNvSpPr txBox="1"/>
                <p:nvPr/>
              </p:nvSpPr>
              <p:spPr>
                <a:xfrm>
                  <a:off x="5781128" y="3863487"/>
                  <a:ext cx="267124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2130AAA-31D0-496F-8D1A-960C82851A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128" y="3863487"/>
                  <a:ext cx="267124" cy="232692"/>
                </a:xfrm>
                <a:prstGeom prst="rect">
                  <a:avLst/>
                </a:prstGeom>
                <a:blipFill>
                  <a:blip r:embed="rId13"/>
                  <a:stretch>
                    <a:fillRect l="-32258" r="-38710" b="-6206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072BD64-0BD5-4C59-B608-60D43F3FF4C7}"/>
                    </a:ext>
                  </a:extLst>
                </p:cNvPr>
                <p:cNvSpPr txBox="1"/>
                <p:nvPr/>
              </p:nvSpPr>
              <p:spPr>
                <a:xfrm>
                  <a:off x="6389542" y="3870004"/>
                  <a:ext cx="267124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072BD64-0BD5-4C59-B608-60D43F3FF4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542" y="3870004"/>
                  <a:ext cx="267124" cy="232692"/>
                </a:xfrm>
                <a:prstGeom prst="rect">
                  <a:avLst/>
                </a:prstGeom>
                <a:blipFill>
                  <a:blip r:embed="rId14"/>
                  <a:stretch>
                    <a:fillRect l="-31250" r="-34375" b="-6206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Прямоугольник 84"/>
              <p:cNvSpPr/>
              <p:nvPr/>
            </p:nvSpPr>
            <p:spPr>
              <a:xfrm>
                <a:off x="1172818" y="4388770"/>
                <a:ext cx="3884195" cy="12400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Уравнение в области:</a:t>
                </a:r>
              </a:p>
              <a:p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ru-R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e>
                            <m:e>
                              <m:r>
                                <a:rPr lang="ru-RU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d>
                                <m:dPr>
                                  <m:ctrlPr>
                                    <a:rPr lang="ru-RU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𝛆</m:t>
                              </m:r>
                              <m:d>
                                <m:dPr>
                                  <m:ctrlPr>
                                    <a:rPr lang="ru-R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5" name="Прямоугольник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18" y="4388770"/>
                <a:ext cx="3884195" cy="1240029"/>
              </a:xfrm>
              <a:prstGeom prst="rect">
                <a:avLst/>
              </a:prstGeom>
              <a:blipFill>
                <a:blip r:embed="rId15"/>
                <a:stretch>
                  <a:fillRect l="-1254" t="-29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ямоугольник 85"/>
              <p:cNvSpPr/>
              <p:nvPr/>
            </p:nvSpPr>
            <p:spPr>
              <a:xfrm>
                <a:off x="5830729" y="1885588"/>
                <a:ext cx="6020699" cy="3298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Граничные условия:</a:t>
                </a:r>
              </a:p>
              <a:p>
                <a:endParaRPr lang="ru-RU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yx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ru-RU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ru-RU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𝛔</m:t>
                      </m:r>
                      <m:r>
                        <a:rPr lang="ru-RU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ru-RU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ru-RU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ru-RU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ru-RU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ru-RU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𝛔</m:t>
                      </m:r>
                      <m:r>
                        <a:rPr lang="ru-RU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ru-RU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sSub>
                            <m:sSubPr>
                              <m:ctrlPr>
                                <a:rPr 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e>
                      </m:d>
                      <m:r>
                        <a:rPr lang="ru-RU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ru-RU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  <m:sSub>
                        <m:sSubPr>
                          <m:ctrlPr>
                            <a:rPr lang="ru-RU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d>
                        </m:sub>
                      </m:sSub>
                      <m:r>
                        <m:rPr>
                          <m:sty m:val="p"/>
                        </m:rPr>
                        <a:rPr lang="ru-RU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ru-RU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ru-RU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ru-RU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ru-RU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𝛔</m:t>
                      </m:r>
                      <m:r>
                        <a:rPr lang="ru-RU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ru-RU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sSub>
                            <m:sSubPr>
                              <m:ctrlPr>
                                <a:rPr 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sub>
                      </m:sSub>
                      <m:r>
                        <a:rPr lang="ru-RU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ru-RU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  <m:sSub>
                        <m:sSubPr>
                          <m:ctrlPr>
                            <a:rPr lang="ru-RU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d>
                        </m:sub>
                      </m:sSub>
                      <m:r>
                        <m:rPr>
                          <m:sty m:val="p"/>
                        </m:rPr>
                        <a:rPr lang="ru-RU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ru-RU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ru-RU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Прямоугольник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29" y="1885588"/>
                <a:ext cx="6020699" cy="3298400"/>
              </a:xfrm>
              <a:prstGeom prst="rect">
                <a:avLst/>
              </a:prstGeom>
              <a:blipFill>
                <a:blip r:embed="rId16"/>
                <a:stretch>
                  <a:fillRect l="-810" t="-9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43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6836" y="437323"/>
            <a:ext cx="10893286" cy="6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АКТУАЛЬНОСТЬ ПРОБЛЕМЫ</a:t>
            </a:r>
          </a:p>
        </p:txBody>
      </p:sp>
      <p:grpSp>
        <p:nvGrpSpPr>
          <p:cNvPr id="4" name="Группа 3"/>
          <p:cNvGrpSpPr>
            <a:grpSpLocks noChangeAspect="1"/>
          </p:cNvGrpSpPr>
          <p:nvPr/>
        </p:nvGrpSpPr>
        <p:grpSpPr>
          <a:xfrm>
            <a:off x="635647" y="2079889"/>
            <a:ext cx="5317890" cy="3329742"/>
            <a:chOff x="755373" y="1321904"/>
            <a:chExt cx="7941823" cy="5068957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755374" y="1321904"/>
              <a:ext cx="7941822" cy="50689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755373" y="1321904"/>
              <a:ext cx="7941823" cy="9839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755374" y="5019261"/>
              <a:ext cx="7941822" cy="1371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755374" y="3192116"/>
              <a:ext cx="7941822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олилиния 31"/>
            <p:cNvSpPr/>
            <p:nvPr/>
          </p:nvSpPr>
          <p:spPr>
            <a:xfrm>
              <a:off x="755374" y="2016687"/>
              <a:ext cx="2713383" cy="3220278"/>
            </a:xfrm>
            <a:custGeom>
              <a:avLst/>
              <a:gdLst>
                <a:gd name="connsiteX0" fmla="*/ 19878 w 1977895"/>
                <a:gd name="connsiteY0" fmla="*/ 0 h 3429000"/>
                <a:gd name="connsiteX1" fmla="*/ 1977887 w 1977895"/>
                <a:gd name="connsiteY1" fmla="*/ 1133061 h 3429000"/>
                <a:gd name="connsiteX2" fmla="*/ 0 w 1977895"/>
                <a:gd name="connsiteY2" fmla="*/ 3429000 h 3429000"/>
                <a:gd name="connsiteX0" fmla="*/ 19878 w 2122754"/>
                <a:gd name="connsiteY0" fmla="*/ 0 h 3429000"/>
                <a:gd name="connsiteX1" fmla="*/ 2122747 w 2122754"/>
                <a:gd name="connsiteY1" fmla="*/ 1520688 h 3429000"/>
                <a:gd name="connsiteX2" fmla="*/ 0 w 2122754"/>
                <a:gd name="connsiteY2" fmla="*/ 3429000 h 3429000"/>
                <a:gd name="connsiteX0" fmla="*/ 0 w 2103026"/>
                <a:gd name="connsiteY0" fmla="*/ 0 h 2295939"/>
                <a:gd name="connsiteX1" fmla="*/ 2102869 w 2103026"/>
                <a:gd name="connsiteY1" fmla="*/ 1520688 h 2295939"/>
                <a:gd name="connsiteX2" fmla="*/ 119410 w 2103026"/>
                <a:gd name="connsiteY2" fmla="*/ 2295939 h 2295939"/>
                <a:gd name="connsiteX0" fmla="*/ 0 w 2103048"/>
                <a:gd name="connsiteY0" fmla="*/ 0 h 2298297"/>
                <a:gd name="connsiteX1" fmla="*/ 2102869 w 2103048"/>
                <a:gd name="connsiteY1" fmla="*/ 1520688 h 2298297"/>
                <a:gd name="connsiteX2" fmla="*/ 119410 w 2103048"/>
                <a:gd name="connsiteY2" fmla="*/ 2295939 h 2298297"/>
                <a:gd name="connsiteX0" fmla="*/ 42164 w 2145065"/>
                <a:gd name="connsiteY0" fmla="*/ 0 h 3211230"/>
                <a:gd name="connsiteX1" fmla="*/ 2145033 w 2145065"/>
                <a:gd name="connsiteY1" fmla="*/ 1520688 h 3211230"/>
                <a:gd name="connsiteX2" fmla="*/ 0 w 2145065"/>
                <a:gd name="connsiteY2" fmla="*/ 3210339 h 3211230"/>
                <a:gd name="connsiteX0" fmla="*/ 0 w 2164160"/>
                <a:gd name="connsiteY0" fmla="*/ 0 h 3221170"/>
                <a:gd name="connsiteX1" fmla="*/ 2164156 w 2164160"/>
                <a:gd name="connsiteY1" fmla="*/ 1530627 h 3221170"/>
                <a:gd name="connsiteX2" fmla="*/ 19123 w 2164160"/>
                <a:gd name="connsiteY2" fmla="*/ 3220278 h 3221170"/>
                <a:gd name="connsiteX0" fmla="*/ 8735 w 2145034"/>
                <a:gd name="connsiteY0" fmla="*/ 0 h 3221170"/>
                <a:gd name="connsiteX1" fmla="*/ 2145033 w 2145034"/>
                <a:gd name="connsiteY1" fmla="*/ 1530627 h 3221170"/>
                <a:gd name="connsiteX2" fmla="*/ 0 w 2145034"/>
                <a:gd name="connsiteY2" fmla="*/ 3220278 h 3221170"/>
                <a:gd name="connsiteX0" fmla="*/ 8735 w 2161749"/>
                <a:gd name="connsiteY0" fmla="*/ 0 h 3221035"/>
                <a:gd name="connsiteX1" fmla="*/ 2161748 w 2161749"/>
                <a:gd name="connsiteY1" fmla="*/ 1311966 h 3221035"/>
                <a:gd name="connsiteX2" fmla="*/ 0 w 2161749"/>
                <a:gd name="connsiteY2" fmla="*/ 3220278 h 3221035"/>
                <a:gd name="connsiteX0" fmla="*/ 8735 w 2161749"/>
                <a:gd name="connsiteY0" fmla="*/ 0 h 3221035"/>
                <a:gd name="connsiteX1" fmla="*/ 2161748 w 2161749"/>
                <a:gd name="connsiteY1" fmla="*/ 1311966 h 3221035"/>
                <a:gd name="connsiteX2" fmla="*/ 0 w 2161749"/>
                <a:gd name="connsiteY2" fmla="*/ 3220278 h 3221035"/>
                <a:gd name="connsiteX0" fmla="*/ 8735 w 2161749"/>
                <a:gd name="connsiteY0" fmla="*/ 0 h 3220278"/>
                <a:gd name="connsiteX1" fmla="*/ 2161748 w 2161749"/>
                <a:gd name="connsiteY1" fmla="*/ 1311966 h 3220278"/>
                <a:gd name="connsiteX2" fmla="*/ 0 w 2161749"/>
                <a:gd name="connsiteY2" fmla="*/ 3220278 h 322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49" h="3220278">
                  <a:moveTo>
                    <a:pt x="8735" y="0"/>
                  </a:moveTo>
                  <a:cubicBezTo>
                    <a:pt x="983825" y="2484"/>
                    <a:pt x="2163204" y="775253"/>
                    <a:pt x="2161748" y="1311966"/>
                  </a:cubicBezTo>
                  <a:cubicBezTo>
                    <a:pt x="2160292" y="1848679"/>
                    <a:pt x="1247429" y="3208683"/>
                    <a:pt x="0" y="3220278"/>
                  </a:cubicBezTo>
                </a:path>
              </a:pathLst>
            </a:custGeom>
            <a:solidFill>
              <a:srgbClr val="FBE9E9">
                <a:alpha val="37647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Полилиния 4"/>
          <p:cNvSpPr/>
          <p:nvPr/>
        </p:nvSpPr>
        <p:spPr>
          <a:xfrm>
            <a:off x="1370722" y="2726251"/>
            <a:ext cx="3020235" cy="1782391"/>
          </a:xfrm>
          <a:custGeom>
            <a:avLst/>
            <a:gdLst>
              <a:gd name="connsiteX0" fmla="*/ 288235 w 4296463"/>
              <a:gd name="connsiteY0" fmla="*/ 40604 h 2484071"/>
              <a:gd name="connsiteX1" fmla="*/ 3747052 w 4296463"/>
              <a:gd name="connsiteY1" fmla="*/ 60483 h 2484071"/>
              <a:gd name="connsiteX2" fmla="*/ 4055165 w 4296463"/>
              <a:gd name="connsiteY2" fmla="*/ 617074 h 2484071"/>
              <a:gd name="connsiteX3" fmla="*/ 1401418 w 4296463"/>
              <a:gd name="connsiteY3" fmla="*/ 825796 h 2484071"/>
              <a:gd name="connsiteX4" fmla="*/ 1302026 w 4296463"/>
              <a:gd name="connsiteY4" fmla="*/ 1461900 h 2484071"/>
              <a:gd name="connsiteX5" fmla="*/ 3846444 w 4296463"/>
              <a:gd name="connsiteY5" fmla="*/ 1481778 h 2484071"/>
              <a:gd name="connsiteX6" fmla="*/ 4224131 w 4296463"/>
              <a:gd name="connsiteY6" fmla="*/ 2177517 h 2484071"/>
              <a:gd name="connsiteX7" fmla="*/ 3578087 w 4296463"/>
              <a:gd name="connsiteY7" fmla="*/ 2465752 h 2484071"/>
              <a:gd name="connsiteX8" fmla="*/ 0 w 4296463"/>
              <a:gd name="connsiteY8" fmla="*/ 2455813 h 2484071"/>
              <a:gd name="connsiteX0" fmla="*/ 288235 w 4254453"/>
              <a:gd name="connsiteY0" fmla="*/ 44602 h 2488069"/>
              <a:gd name="connsiteX1" fmla="*/ 3747052 w 4254453"/>
              <a:gd name="connsiteY1" fmla="*/ 64481 h 2488069"/>
              <a:gd name="connsiteX2" fmla="*/ 3518452 w 4254453"/>
              <a:gd name="connsiteY2" fmla="*/ 680707 h 2488069"/>
              <a:gd name="connsiteX3" fmla="*/ 1401418 w 4254453"/>
              <a:gd name="connsiteY3" fmla="*/ 829794 h 2488069"/>
              <a:gd name="connsiteX4" fmla="*/ 1302026 w 4254453"/>
              <a:gd name="connsiteY4" fmla="*/ 1465898 h 2488069"/>
              <a:gd name="connsiteX5" fmla="*/ 3846444 w 4254453"/>
              <a:gd name="connsiteY5" fmla="*/ 1485776 h 2488069"/>
              <a:gd name="connsiteX6" fmla="*/ 4224131 w 4254453"/>
              <a:gd name="connsiteY6" fmla="*/ 2181515 h 2488069"/>
              <a:gd name="connsiteX7" fmla="*/ 3578087 w 4254453"/>
              <a:gd name="connsiteY7" fmla="*/ 2469750 h 2488069"/>
              <a:gd name="connsiteX8" fmla="*/ 0 w 4254453"/>
              <a:gd name="connsiteY8" fmla="*/ 2459811 h 2488069"/>
              <a:gd name="connsiteX0" fmla="*/ 288235 w 4254453"/>
              <a:gd name="connsiteY0" fmla="*/ 44602 h 2488069"/>
              <a:gd name="connsiteX1" fmla="*/ 3747052 w 4254453"/>
              <a:gd name="connsiteY1" fmla="*/ 64481 h 2488069"/>
              <a:gd name="connsiteX2" fmla="*/ 3518452 w 4254453"/>
              <a:gd name="connsiteY2" fmla="*/ 680707 h 2488069"/>
              <a:gd name="connsiteX3" fmla="*/ 1401418 w 4254453"/>
              <a:gd name="connsiteY3" fmla="*/ 829794 h 2488069"/>
              <a:gd name="connsiteX4" fmla="*/ 1302026 w 4254453"/>
              <a:gd name="connsiteY4" fmla="*/ 1465898 h 2488069"/>
              <a:gd name="connsiteX5" fmla="*/ 3846444 w 4254453"/>
              <a:gd name="connsiteY5" fmla="*/ 1485776 h 2488069"/>
              <a:gd name="connsiteX6" fmla="*/ 4224131 w 4254453"/>
              <a:gd name="connsiteY6" fmla="*/ 2181515 h 2488069"/>
              <a:gd name="connsiteX7" fmla="*/ 3578087 w 4254453"/>
              <a:gd name="connsiteY7" fmla="*/ 2469750 h 2488069"/>
              <a:gd name="connsiteX8" fmla="*/ 0 w 4254453"/>
              <a:gd name="connsiteY8" fmla="*/ 2459811 h 2488069"/>
              <a:gd name="connsiteX0" fmla="*/ 288235 w 4254453"/>
              <a:gd name="connsiteY0" fmla="*/ 10393 h 2453860"/>
              <a:gd name="connsiteX1" fmla="*/ 3707296 w 4254453"/>
              <a:gd name="connsiteY1" fmla="*/ 149542 h 2453860"/>
              <a:gd name="connsiteX2" fmla="*/ 3518452 w 4254453"/>
              <a:gd name="connsiteY2" fmla="*/ 646498 h 2453860"/>
              <a:gd name="connsiteX3" fmla="*/ 1401418 w 4254453"/>
              <a:gd name="connsiteY3" fmla="*/ 795585 h 2453860"/>
              <a:gd name="connsiteX4" fmla="*/ 1302026 w 4254453"/>
              <a:gd name="connsiteY4" fmla="*/ 1431689 h 2453860"/>
              <a:gd name="connsiteX5" fmla="*/ 3846444 w 4254453"/>
              <a:gd name="connsiteY5" fmla="*/ 1451567 h 2453860"/>
              <a:gd name="connsiteX6" fmla="*/ 4224131 w 4254453"/>
              <a:gd name="connsiteY6" fmla="*/ 2147306 h 2453860"/>
              <a:gd name="connsiteX7" fmla="*/ 3578087 w 4254453"/>
              <a:gd name="connsiteY7" fmla="*/ 2435541 h 2453860"/>
              <a:gd name="connsiteX8" fmla="*/ 0 w 4254453"/>
              <a:gd name="connsiteY8" fmla="*/ 2425602 h 2453860"/>
              <a:gd name="connsiteX0" fmla="*/ 288235 w 4254453"/>
              <a:gd name="connsiteY0" fmla="*/ 26881 h 2470348"/>
              <a:gd name="connsiteX1" fmla="*/ 3707296 w 4254453"/>
              <a:gd name="connsiteY1" fmla="*/ 166030 h 2470348"/>
              <a:gd name="connsiteX2" fmla="*/ 3518452 w 4254453"/>
              <a:gd name="connsiteY2" fmla="*/ 662986 h 2470348"/>
              <a:gd name="connsiteX3" fmla="*/ 1401418 w 4254453"/>
              <a:gd name="connsiteY3" fmla="*/ 812073 h 2470348"/>
              <a:gd name="connsiteX4" fmla="*/ 1302026 w 4254453"/>
              <a:gd name="connsiteY4" fmla="*/ 1448177 h 2470348"/>
              <a:gd name="connsiteX5" fmla="*/ 3846444 w 4254453"/>
              <a:gd name="connsiteY5" fmla="*/ 1468055 h 2470348"/>
              <a:gd name="connsiteX6" fmla="*/ 4224131 w 4254453"/>
              <a:gd name="connsiteY6" fmla="*/ 2163794 h 2470348"/>
              <a:gd name="connsiteX7" fmla="*/ 3578087 w 4254453"/>
              <a:gd name="connsiteY7" fmla="*/ 2452029 h 2470348"/>
              <a:gd name="connsiteX8" fmla="*/ 0 w 4254453"/>
              <a:gd name="connsiteY8" fmla="*/ 2442090 h 2470348"/>
              <a:gd name="connsiteX0" fmla="*/ 288235 w 4254453"/>
              <a:gd name="connsiteY0" fmla="*/ 26881 h 2470348"/>
              <a:gd name="connsiteX1" fmla="*/ 3707296 w 4254453"/>
              <a:gd name="connsiteY1" fmla="*/ 166030 h 2470348"/>
              <a:gd name="connsiteX2" fmla="*/ 3518452 w 4254453"/>
              <a:gd name="connsiteY2" fmla="*/ 662986 h 2470348"/>
              <a:gd name="connsiteX3" fmla="*/ 1798983 w 4254453"/>
              <a:gd name="connsiteY3" fmla="*/ 752438 h 2470348"/>
              <a:gd name="connsiteX4" fmla="*/ 1302026 w 4254453"/>
              <a:gd name="connsiteY4" fmla="*/ 1448177 h 2470348"/>
              <a:gd name="connsiteX5" fmla="*/ 3846444 w 4254453"/>
              <a:gd name="connsiteY5" fmla="*/ 1468055 h 2470348"/>
              <a:gd name="connsiteX6" fmla="*/ 4224131 w 4254453"/>
              <a:gd name="connsiteY6" fmla="*/ 2163794 h 2470348"/>
              <a:gd name="connsiteX7" fmla="*/ 3578087 w 4254453"/>
              <a:gd name="connsiteY7" fmla="*/ 2452029 h 2470348"/>
              <a:gd name="connsiteX8" fmla="*/ 0 w 4254453"/>
              <a:gd name="connsiteY8" fmla="*/ 2442090 h 2470348"/>
              <a:gd name="connsiteX0" fmla="*/ 288235 w 4238602"/>
              <a:gd name="connsiteY0" fmla="*/ 26881 h 2470348"/>
              <a:gd name="connsiteX1" fmla="*/ 3707296 w 4238602"/>
              <a:gd name="connsiteY1" fmla="*/ 166030 h 2470348"/>
              <a:gd name="connsiteX2" fmla="*/ 3518452 w 4238602"/>
              <a:gd name="connsiteY2" fmla="*/ 662986 h 2470348"/>
              <a:gd name="connsiteX3" fmla="*/ 1798983 w 4238602"/>
              <a:gd name="connsiteY3" fmla="*/ 752438 h 2470348"/>
              <a:gd name="connsiteX4" fmla="*/ 1938131 w 4238602"/>
              <a:gd name="connsiteY4" fmla="*/ 1428299 h 2470348"/>
              <a:gd name="connsiteX5" fmla="*/ 3846444 w 4238602"/>
              <a:gd name="connsiteY5" fmla="*/ 1468055 h 2470348"/>
              <a:gd name="connsiteX6" fmla="*/ 4224131 w 4238602"/>
              <a:gd name="connsiteY6" fmla="*/ 2163794 h 2470348"/>
              <a:gd name="connsiteX7" fmla="*/ 3578087 w 4238602"/>
              <a:gd name="connsiteY7" fmla="*/ 2452029 h 2470348"/>
              <a:gd name="connsiteX8" fmla="*/ 0 w 4238602"/>
              <a:gd name="connsiteY8" fmla="*/ 2442090 h 2470348"/>
              <a:gd name="connsiteX0" fmla="*/ 288235 w 4022045"/>
              <a:gd name="connsiteY0" fmla="*/ 26881 h 2463835"/>
              <a:gd name="connsiteX1" fmla="*/ 3707296 w 4022045"/>
              <a:gd name="connsiteY1" fmla="*/ 166030 h 2463835"/>
              <a:gd name="connsiteX2" fmla="*/ 3518452 w 4022045"/>
              <a:gd name="connsiteY2" fmla="*/ 662986 h 2463835"/>
              <a:gd name="connsiteX3" fmla="*/ 1798983 w 4022045"/>
              <a:gd name="connsiteY3" fmla="*/ 752438 h 2463835"/>
              <a:gd name="connsiteX4" fmla="*/ 1938131 w 4022045"/>
              <a:gd name="connsiteY4" fmla="*/ 1428299 h 2463835"/>
              <a:gd name="connsiteX5" fmla="*/ 3846444 w 4022045"/>
              <a:gd name="connsiteY5" fmla="*/ 1468055 h 2463835"/>
              <a:gd name="connsiteX6" fmla="*/ 3906079 w 4022045"/>
              <a:gd name="connsiteY6" fmla="*/ 2253246 h 2463835"/>
              <a:gd name="connsiteX7" fmla="*/ 3578087 w 4022045"/>
              <a:gd name="connsiteY7" fmla="*/ 2452029 h 2463835"/>
              <a:gd name="connsiteX8" fmla="*/ 0 w 4022045"/>
              <a:gd name="connsiteY8" fmla="*/ 2442090 h 2463835"/>
              <a:gd name="connsiteX0" fmla="*/ 288235 w 4108308"/>
              <a:gd name="connsiteY0" fmla="*/ 26881 h 2449278"/>
              <a:gd name="connsiteX1" fmla="*/ 3707296 w 4108308"/>
              <a:gd name="connsiteY1" fmla="*/ 166030 h 2449278"/>
              <a:gd name="connsiteX2" fmla="*/ 3518452 w 4108308"/>
              <a:gd name="connsiteY2" fmla="*/ 662986 h 2449278"/>
              <a:gd name="connsiteX3" fmla="*/ 1798983 w 4108308"/>
              <a:gd name="connsiteY3" fmla="*/ 752438 h 2449278"/>
              <a:gd name="connsiteX4" fmla="*/ 1938131 w 4108308"/>
              <a:gd name="connsiteY4" fmla="*/ 1428299 h 2449278"/>
              <a:gd name="connsiteX5" fmla="*/ 3846444 w 4108308"/>
              <a:gd name="connsiteY5" fmla="*/ 1468055 h 2449278"/>
              <a:gd name="connsiteX6" fmla="*/ 3906079 w 4108308"/>
              <a:gd name="connsiteY6" fmla="*/ 2253246 h 2449278"/>
              <a:gd name="connsiteX7" fmla="*/ 2117035 w 4108308"/>
              <a:gd name="connsiteY7" fmla="*/ 2432150 h 2449278"/>
              <a:gd name="connsiteX8" fmla="*/ 0 w 4108308"/>
              <a:gd name="connsiteY8" fmla="*/ 2442090 h 2449278"/>
              <a:gd name="connsiteX0" fmla="*/ 288235 w 3990944"/>
              <a:gd name="connsiteY0" fmla="*/ 26881 h 2459796"/>
              <a:gd name="connsiteX1" fmla="*/ 3707296 w 3990944"/>
              <a:gd name="connsiteY1" fmla="*/ 166030 h 2459796"/>
              <a:gd name="connsiteX2" fmla="*/ 3518452 w 3990944"/>
              <a:gd name="connsiteY2" fmla="*/ 662986 h 2459796"/>
              <a:gd name="connsiteX3" fmla="*/ 1798983 w 3990944"/>
              <a:gd name="connsiteY3" fmla="*/ 752438 h 2459796"/>
              <a:gd name="connsiteX4" fmla="*/ 1938131 w 3990944"/>
              <a:gd name="connsiteY4" fmla="*/ 1428299 h 2459796"/>
              <a:gd name="connsiteX5" fmla="*/ 3846444 w 3990944"/>
              <a:gd name="connsiteY5" fmla="*/ 1468055 h 2459796"/>
              <a:gd name="connsiteX6" fmla="*/ 3438940 w 3990944"/>
              <a:gd name="connsiteY6" fmla="*/ 2372515 h 2459796"/>
              <a:gd name="connsiteX7" fmla="*/ 2117035 w 3990944"/>
              <a:gd name="connsiteY7" fmla="*/ 2432150 h 2459796"/>
              <a:gd name="connsiteX8" fmla="*/ 0 w 3990944"/>
              <a:gd name="connsiteY8" fmla="*/ 2442090 h 2459796"/>
              <a:gd name="connsiteX0" fmla="*/ 288235 w 3990944"/>
              <a:gd name="connsiteY0" fmla="*/ 26881 h 2448122"/>
              <a:gd name="connsiteX1" fmla="*/ 3707296 w 3990944"/>
              <a:gd name="connsiteY1" fmla="*/ 166030 h 2448122"/>
              <a:gd name="connsiteX2" fmla="*/ 3518452 w 3990944"/>
              <a:gd name="connsiteY2" fmla="*/ 662986 h 2448122"/>
              <a:gd name="connsiteX3" fmla="*/ 1798983 w 3990944"/>
              <a:gd name="connsiteY3" fmla="*/ 752438 h 2448122"/>
              <a:gd name="connsiteX4" fmla="*/ 1938131 w 3990944"/>
              <a:gd name="connsiteY4" fmla="*/ 1428299 h 2448122"/>
              <a:gd name="connsiteX5" fmla="*/ 3727174 w 3990944"/>
              <a:gd name="connsiteY5" fmla="*/ 1637021 h 2448122"/>
              <a:gd name="connsiteX6" fmla="*/ 3438940 w 3990944"/>
              <a:gd name="connsiteY6" fmla="*/ 2372515 h 2448122"/>
              <a:gd name="connsiteX7" fmla="*/ 2117035 w 3990944"/>
              <a:gd name="connsiteY7" fmla="*/ 2432150 h 2448122"/>
              <a:gd name="connsiteX8" fmla="*/ 0 w 3990944"/>
              <a:gd name="connsiteY8" fmla="*/ 2442090 h 2448122"/>
              <a:gd name="connsiteX0" fmla="*/ 288235 w 3990944"/>
              <a:gd name="connsiteY0" fmla="*/ 26881 h 2448122"/>
              <a:gd name="connsiteX1" fmla="*/ 3707296 w 3990944"/>
              <a:gd name="connsiteY1" fmla="*/ 166030 h 2448122"/>
              <a:gd name="connsiteX2" fmla="*/ 3518452 w 3990944"/>
              <a:gd name="connsiteY2" fmla="*/ 662986 h 2448122"/>
              <a:gd name="connsiteX3" fmla="*/ 1798983 w 3990944"/>
              <a:gd name="connsiteY3" fmla="*/ 752438 h 2448122"/>
              <a:gd name="connsiteX4" fmla="*/ 1938131 w 3990944"/>
              <a:gd name="connsiteY4" fmla="*/ 1428299 h 2448122"/>
              <a:gd name="connsiteX5" fmla="*/ 3727174 w 3990944"/>
              <a:gd name="connsiteY5" fmla="*/ 1637021 h 2448122"/>
              <a:gd name="connsiteX6" fmla="*/ 3438940 w 3990944"/>
              <a:gd name="connsiteY6" fmla="*/ 2372515 h 2448122"/>
              <a:gd name="connsiteX7" fmla="*/ 2117035 w 3990944"/>
              <a:gd name="connsiteY7" fmla="*/ 2432150 h 2448122"/>
              <a:gd name="connsiteX8" fmla="*/ 0 w 3990944"/>
              <a:gd name="connsiteY8" fmla="*/ 2442090 h 2448122"/>
              <a:gd name="connsiteX0" fmla="*/ 288235 w 3990944"/>
              <a:gd name="connsiteY0" fmla="*/ 26881 h 2448122"/>
              <a:gd name="connsiteX1" fmla="*/ 3707296 w 3990944"/>
              <a:gd name="connsiteY1" fmla="*/ 166030 h 2448122"/>
              <a:gd name="connsiteX2" fmla="*/ 3518452 w 3990944"/>
              <a:gd name="connsiteY2" fmla="*/ 662986 h 2448122"/>
              <a:gd name="connsiteX3" fmla="*/ 1798983 w 3990944"/>
              <a:gd name="connsiteY3" fmla="*/ 881646 h 2448122"/>
              <a:gd name="connsiteX4" fmla="*/ 1938131 w 3990944"/>
              <a:gd name="connsiteY4" fmla="*/ 1428299 h 2448122"/>
              <a:gd name="connsiteX5" fmla="*/ 3727174 w 3990944"/>
              <a:gd name="connsiteY5" fmla="*/ 1637021 h 2448122"/>
              <a:gd name="connsiteX6" fmla="*/ 3438940 w 3990944"/>
              <a:gd name="connsiteY6" fmla="*/ 2372515 h 2448122"/>
              <a:gd name="connsiteX7" fmla="*/ 2117035 w 3990944"/>
              <a:gd name="connsiteY7" fmla="*/ 2432150 h 2448122"/>
              <a:gd name="connsiteX8" fmla="*/ 0 w 3990944"/>
              <a:gd name="connsiteY8" fmla="*/ 2442090 h 2448122"/>
              <a:gd name="connsiteX0" fmla="*/ 288235 w 3979826"/>
              <a:gd name="connsiteY0" fmla="*/ 11788 h 2433029"/>
              <a:gd name="connsiteX1" fmla="*/ 3707296 w 3979826"/>
              <a:gd name="connsiteY1" fmla="*/ 150937 h 2433029"/>
              <a:gd name="connsiteX2" fmla="*/ 3548269 w 3979826"/>
              <a:gd name="connsiteY2" fmla="*/ 737345 h 2433029"/>
              <a:gd name="connsiteX3" fmla="*/ 1798983 w 3979826"/>
              <a:gd name="connsiteY3" fmla="*/ 866553 h 2433029"/>
              <a:gd name="connsiteX4" fmla="*/ 1938131 w 3979826"/>
              <a:gd name="connsiteY4" fmla="*/ 1413206 h 2433029"/>
              <a:gd name="connsiteX5" fmla="*/ 3727174 w 3979826"/>
              <a:gd name="connsiteY5" fmla="*/ 1621928 h 2433029"/>
              <a:gd name="connsiteX6" fmla="*/ 3438940 w 3979826"/>
              <a:gd name="connsiteY6" fmla="*/ 2357422 h 2433029"/>
              <a:gd name="connsiteX7" fmla="*/ 2117035 w 3979826"/>
              <a:gd name="connsiteY7" fmla="*/ 2417057 h 2433029"/>
              <a:gd name="connsiteX8" fmla="*/ 0 w 3979826"/>
              <a:gd name="connsiteY8" fmla="*/ 2426997 h 2433029"/>
              <a:gd name="connsiteX0" fmla="*/ 288235 w 3979826"/>
              <a:gd name="connsiteY0" fmla="*/ 11788 h 2431432"/>
              <a:gd name="connsiteX1" fmla="*/ 3707296 w 3979826"/>
              <a:gd name="connsiteY1" fmla="*/ 150937 h 2431432"/>
              <a:gd name="connsiteX2" fmla="*/ 3548269 w 3979826"/>
              <a:gd name="connsiteY2" fmla="*/ 737345 h 2431432"/>
              <a:gd name="connsiteX3" fmla="*/ 1798983 w 3979826"/>
              <a:gd name="connsiteY3" fmla="*/ 866553 h 2431432"/>
              <a:gd name="connsiteX4" fmla="*/ 1938131 w 3979826"/>
              <a:gd name="connsiteY4" fmla="*/ 1413206 h 2431432"/>
              <a:gd name="connsiteX5" fmla="*/ 3727174 w 3979826"/>
              <a:gd name="connsiteY5" fmla="*/ 1621928 h 2431432"/>
              <a:gd name="connsiteX6" fmla="*/ 3319670 w 3979826"/>
              <a:gd name="connsiteY6" fmla="*/ 2277909 h 2431432"/>
              <a:gd name="connsiteX7" fmla="*/ 2117035 w 3979826"/>
              <a:gd name="connsiteY7" fmla="*/ 2417057 h 2431432"/>
              <a:gd name="connsiteX8" fmla="*/ 0 w 3979826"/>
              <a:gd name="connsiteY8" fmla="*/ 2426997 h 2431432"/>
              <a:gd name="connsiteX0" fmla="*/ 288235 w 3979826"/>
              <a:gd name="connsiteY0" fmla="*/ 11788 h 2431432"/>
              <a:gd name="connsiteX1" fmla="*/ 3707296 w 3979826"/>
              <a:gd name="connsiteY1" fmla="*/ 150937 h 2431432"/>
              <a:gd name="connsiteX2" fmla="*/ 3548269 w 3979826"/>
              <a:gd name="connsiteY2" fmla="*/ 737345 h 2431432"/>
              <a:gd name="connsiteX3" fmla="*/ 1798983 w 3979826"/>
              <a:gd name="connsiteY3" fmla="*/ 866553 h 2431432"/>
              <a:gd name="connsiteX4" fmla="*/ 1938131 w 3979826"/>
              <a:gd name="connsiteY4" fmla="*/ 1413206 h 2431432"/>
              <a:gd name="connsiteX5" fmla="*/ 3637722 w 3979826"/>
              <a:gd name="connsiteY5" fmla="*/ 1562293 h 2431432"/>
              <a:gd name="connsiteX6" fmla="*/ 3319670 w 3979826"/>
              <a:gd name="connsiteY6" fmla="*/ 2277909 h 2431432"/>
              <a:gd name="connsiteX7" fmla="*/ 2117035 w 3979826"/>
              <a:gd name="connsiteY7" fmla="*/ 2417057 h 2431432"/>
              <a:gd name="connsiteX8" fmla="*/ 0 w 3979826"/>
              <a:gd name="connsiteY8" fmla="*/ 2426997 h 24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79826" h="2431432">
                <a:moveTo>
                  <a:pt x="288235" y="11788"/>
                </a:moveTo>
                <a:cubicBezTo>
                  <a:pt x="1703732" y="-26312"/>
                  <a:pt x="3163957" y="30011"/>
                  <a:pt x="3707296" y="150937"/>
                </a:cubicBezTo>
                <a:cubicBezTo>
                  <a:pt x="4250635" y="271863"/>
                  <a:pt x="3866321" y="618076"/>
                  <a:pt x="3548269" y="737345"/>
                </a:cubicBezTo>
                <a:cubicBezTo>
                  <a:pt x="3230217" y="856614"/>
                  <a:pt x="2067339" y="753910"/>
                  <a:pt x="1798983" y="866553"/>
                </a:cubicBezTo>
                <a:cubicBezTo>
                  <a:pt x="1530627" y="979196"/>
                  <a:pt x="1631675" y="1297249"/>
                  <a:pt x="1938131" y="1413206"/>
                </a:cubicBezTo>
                <a:cubicBezTo>
                  <a:pt x="2244587" y="1529163"/>
                  <a:pt x="3407466" y="1418176"/>
                  <a:pt x="3637722" y="1562293"/>
                </a:cubicBezTo>
                <a:cubicBezTo>
                  <a:pt x="3867979" y="1706410"/>
                  <a:pt x="3573118" y="2135448"/>
                  <a:pt x="3319670" y="2277909"/>
                </a:cubicBezTo>
                <a:cubicBezTo>
                  <a:pt x="3066222" y="2420370"/>
                  <a:pt x="2670313" y="2392209"/>
                  <a:pt x="2117035" y="2417057"/>
                </a:cubicBezTo>
                <a:cubicBezTo>
                  <a:pt x="1563757" y="2441905"/>
                  <a:pt x="694082" y="2426997"/>
                  <a:pt x="0" y="2426997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1975677" y="1558009"/>
            <a:ext cx="1390892" cy="12904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36524" y="1121953"/>
            <a:ext cx="1824928" cy="305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Трещина ГРП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2371344" y="2726251"/>
            <a:ext cx="357066" cy="5012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2452545" y="2748378"/>
            <a:ext cx="495357" cy="695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endCxn id="5" idx="3"/>
          </p:cNvCxnSpPr>
          <p:nvPr/>
        </p:nvCxnSpPr>
        <p:spPr>
          <a:xfrm flipH="1">
            <a:off x="2735945" y="2748378"/>
            <a:ext cx="444755" cy="613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3036139" y="2748378"/>
            <a:ext cx="396025" cy="5559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3246603" y="2776935"/>
            <a:ext cx="396025" cy="5559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3871072" y="2858896"/>
            <a:ext cx="317306" cy="4454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3550976" y="2779433"/>
            <a:ext cx="396025" cy="5559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2229894" y="2735921"/>
            <a:ext cx="229256" cy="3218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2055860" y="2735921"/>
            <a:ext cx="122385" cy="171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1975677" y="3548902"/>
            <a:ext cx="650288" cy="896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2206904" y="3727189"/>
            <a:ext cx="582470" cy="817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2525752" y="3809708"/>
            <a:ext cx="497886" cy="699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2857192" y="3804331"/>
            <a:ext cx="461224" cy="6475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3142966" y="3832055"/>
            <a:ext cx="447201" cy="627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3462147" y="3883194"/>
            <a:ext cx="408927" cy="574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3699327" y="3904035"/>
            <a:ext cx="407592" cy="572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1647837" y="4163063"/>
            <a:ext cx="275029" cy="3861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2525752" y="4511538"/>
            <a:ext cx="501900" cy="1354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16480" y="5995438"/>
            <a:ext cx="202614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Bahnschrift Light" panose="020B0502040204020203" pitchFamily="34" charset="0"/>
              </a:rPr>
              <a:t>Трещина авто-ГРП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9775" y="1170539"/>
            <a:ext cx="1372312" cy="305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Скважина</a:t>
            </a:r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711888" y="1487922"/>
            <a:ext cx="471465" cy="8118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6325786" y="4789469"/>
            <a:ext cx="5370699" cy="1566882"/>
          </a:xfrm>
          <a:prstGeom prst="rect">
            <a:avLst/>
          </a:prstGeom>
          <a:solidFill>
            <a:srgbClr val="E65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ЦЕЛЬ РАБОТЫ:</a:t>
            </a:r>
          </a:p>
          <a:p>
            <a:endParaRPr lang="ru-RU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ru-RU" dirty="0">
                <a:solidFill>
                  <a:schemeClr val="bg1"/>
                </a:solidFill>
                <a:latin typeface="Bahnschrift Light" panose="020B0502040204020203" pitchFamily="34" charset="0"/>
              </a:rPr>
              <a:t>СОЗДАТЬ УПРОЩЕННУЮ МОДЕЛЬ ОЦЕНКИ ВОЗМОЖНОСТИ ПРОРЫВА ТРЕЩИНОЙ АВТО-ГРП ГЛИНЯНОЙ ПЕРЕМЫЧКИ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6323813" y="1121952"/>
            <a:ext cx="5364604" cy="3041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Проблема авто-ГРП связана с неэффективной закачкой жидкости в пласт при ППД</a:t>
            </a:r>
          </a:p>
          <a:p>
            <a:pPr algn="ctr"/>
            <a:endParaRPr lang="ru-RU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Для корректного управления закачкой необходимо понимать геометрию трещины авто-ГРП</a:t>
            </a:r>
          </a:p>
          <a:p>
            <a:pPr algn="ctr"/>
            <a:endParaRPr lang="ru-RU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Моделирование эффекта авто-ГРП в связанной 3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D </a:t>
            </a:r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пороупругой постановке влечет большие вычислительные затраты и трудности реализации</a:t>
            </a:r>
          </a:p>
        </p:txBody>
      </p:sp>
      <p:sp>
        <p:nvSpPr>
          <p:cNvPr id="47" name="Стрелка вниз 46"/>
          <p:cNvSpPr/>
          <p:nvPr/>
        </p:nvSpPr>
        <p:spPr>
          <a:xfrm>
            <a:off x="8744708" y="4322209"/>
            <a:ext cx="522814" cy="308113"/>
          </a:xfrm>
          <a:prstGeom prst="downArrow">
            <a:avLst>
              <a:gd name="adj1" fmla="val 50000"/>
              <a:gd name="adj2" fmla="val 75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635647" y="2079889"/>
            <a:ext cx="0" cy="3915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39492" y="5810304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92" y="5810304"/>
                <a:ext cx="169084" cy="276999"/>
              </a:xfrm>
              <a:prstGeom prst="rect">
                <a:avLst/>
              </a:prstGeom>
              <a:blipFill>
                <a:blip r:embed="rId2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Прямая соединительная линия 52"/>
          <p:cNvCxnSpPr/>
          <p:nvPr/>
        </p:nvCxnSpPr>
        <p:spPr>
          <a:xfrm>
            <a:off x="5156271" y="2079889"/>
            <a:ext cx="111469" cy="6463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4681328" y="2680741"/>
            <a:ext cx="111469" cy="6463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5379209" y="3297186"/>
            <a:ext cx="83942" cy="48674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4865732" y="3768757"/>
            <a:ext cx="131667" cy="7634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5583811" y="4496079"/>
            <a:ext cx="157547" cy="9135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4681328" y="2700619"/>
            <a:ext cx="586412" cy="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4774094" y="3310219"/>
            <a:ext cx="586412" cy="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4856921" y="3780667"/>
            <a:ext cx="586412" cy="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4999382" y="4509532"/>
            <a:ext cx="586412" cy="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720820" y="1712121"/>
                <a:ext cx="289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820" y="1712121"/>
                <a:ext cx="289823" cy="276999"/>
              </a:xfrm>
              <a:prstGeom prst="rect">
                <a:avLst/>
              </a:prstGeom>
              <a:blipFill>
                <a:blip r:embed="rId3"/>
                <a:stretch>
                  <a:fillRect l="-12500" r="-4167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Номер слайда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465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6836" y="437323"/>
            <a:ext cx="10893286" cy="6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ПОСТРОЕНИЕ МОДЕЛИ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3</a:t>
            </a:fld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516835" y="3663906"/>
            <a:ext cx="5254485" cy="2146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</a:rPr>
              <a:t>Для растущей 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PKN </a:t>
            </a:r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</a:rPr>
              <a:t>трещины получены 4 асимптотических решения*:</a:t>
            </a:r>
          </a:p>
          <a:p>
            <a:pPr algn="just"/>
            <a:endParaRPr lang="ru-RU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Storage viscosity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Storage toughness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Leak-off viscosity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65907"/>
                </a:solidFill>
                <a:latin typeface="Bahnschrift Light" panose="020B0502040204020203" pitchFamily="34" charset="0"/>
              </a:rPr>
              <a:t>Leak-off toughness</a:t>
            </a:r>
            <a:endParaRPr lang="ru-RU" dirty="0">
              <a:solidFill>
                <a:srgbClr val="E65907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06"/>
          <a:stretch/>
        </p:blipFill>
        <p:spPr>
          <a:xfrm>
            <a:off x="2832792" y="1238760"/>
            <a:ext cx="2822573" cy="2261752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1236821"/>
            <a:ext cx="2315957" cy="2259813"/>
          </a:xfrm>
          <a:prstGeom prst="rect">
            <a:avLst/>
          </a:prstGeom>
        </p:spPr>
      </p:pic>
      <p:sp>
        <p:nvSpPr>
          <p:cNvPr id="43" name="Прямоугольник 42"/>
          <p:cNvSpPr/>
          <p:nvPr/>
        </p:nvSpPr>
        <p:spPr>
          <a:xfrm>
            <a:off x="516835" y="6028993"/>
            <a:ext cx="5254485" cy="327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*</a:t>
            </a:r>
            <a:r>
              <a:rPr lang="ru-RU" sz="12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Dontsov Egor (2021)</a:t>
            </a:r>
            <a:r>
              <a:rPr lang="ru-RU" sz="1200" dirty="0">
                <a:solidFill>
                  <a:schemeClr val="tx1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.</a:t>
            </a:r>
            <a:r>
              <a:rPr lang="en-US" sz="1200" dirty="0">
                <a:solidFill>
                  <a:schemeClr val="tx1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 Analysis of a constant height hydraulic fracture</a:t>
            </a:r>
            <a:endParaRPr lang="ru-RU" sz="1200" dirty="0">
              <a:solidFill>
                <a:schemeClr val="tx1"/>
              </a:solidFill>
            </a:endParaRPr>
          </a:p>
        </p:txBody>
      </p:sp>
      <p:pic>
        <p:nvPicPr>
          <p:cNvPr id="55" name="Рисунок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878" y="3152376"/>
            <a:ext cx="3548270" cy="2792521"/>
          </a:xfrm>
          <a:prstGeom prst="rect">
            <a:avLst/>
          </a:prstGeom>
        </p:spPr>
      </p:pic>
      <p:sp>
        <p:nvSpPr>
          <p:cNvPr id="56" name="Прямоугольник 55"/>
          <p:cNvSpPr/>
          <p:nvPr/>
        </p:nvSpPr>
        <p:spPr>
          <a:xfrm>
            <a:off x="6359795" y="1238761"/>
            <a:ext cx="5388257" cy="1748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</a:rPr>
              <a:t>Можно произвести декомпозицию задачи на 3 последовательные составляющие:</a:t>
            </a:r>
          </a:p>
          <a:p>
            <a:pPr algn="just"/>
            <a:endParaRPr lang="ru-RU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</a:rPr>
              <a:t>Определение поля давлений в пласте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</a:rPr>
              <a:t>Оценка обратных напряжений (бэкстресса)**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</a:rPr>
              <a:t>Определение раскрытия трещины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516835" y="6191249"/>
            <a:ext cx="7275443" cy="467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** </a:t>
            </a:r>
            <a:r>
              <a:rPr lang="en-US" sz="1200" dirty="0">
                <a:solidFill>
                  <a:schemeClr val="tx1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Dontsov Egor. An efficient computation of leak-off induced </a:t>
            </a:r>
            <a:r>
              <a:rPr lang="en-US" sz="1200" dirty="0" err="1">
                <a:solidFill>
                  <a:schemeClr val="tx1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poroelastic</a:t>
            </a:r>
            <a:r>
              <a:rPr lang="en-US" sz="1200" dirty="0">
                <a:solidFill>
                  <a:schemeClr val="tx1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 stress for a hydraulic fracture </a:t>
            </a:r>
            <a:endParaRPr lang="ru-RU" sz="12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7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6836" y="437323"/>
            <a:ext cx="10893286" cy="6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РЕЗУЛЬТАТЫ</a:t>
            </a:r>
            <a:r>
              <a:rPr lang="en-US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РАСЧЕТА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83674D92-0823-4606-A325-8FBE62A66A4F}"/>
                  </a:ext>
                </a:extLst>
              </p:cNvPr>
              <p:cNvSpPr/>
              <p:nvPr/>
            </p:nvSpPr>
            <p:spPr>
              <a:xfrm>
                <a:off x="516836" y="1073427"/>
                <a:ext cx="5444812" cy="53841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Параметры модели:</a:t>
                </a:r>
              </a:p>
              <a:p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Пористость,</a:t>
                </a:r>
                <a:r>
                  <a:rPr lang="en-US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[]−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Проницаемость,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−14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Вязкость закачиваемой жидкости,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Па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∙с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Модуль Юнга 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ГПа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:</a:t>
                </a:r>
              </a:p>
              <a:p>
                <a:pPr marL="285750" indent="-285750">
                  <a:buFontTx/>
                  <a:buChar char="-"/>
                </a:pPr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песчаника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ru-R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20</m:t>
                    </m:r>
                  </m:oMath>
                </a14:m>
                <a:endParaRPr lang="ru-RU" b="0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глины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ru-R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20</m:t>
                    </m:r>
                  </m:oMath>
                </a14:m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pPr marL="285750" indent="-285750">
                  <a:buFontTx/>
                  <a:buChar char="-"/>
                </a:pPr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Коэффициент Пуассона ,</a:t>
                </a:r>
                <a:r>
                  <a:rPr lang="en-US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[]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:</a:t>
                </a:r>
              </a:p>
              <a:p>
                <a:pPr marL="285750" indent="-285750">
                  <a:buFontTx/>
                  <a:buChar char="-"/>
                </a:pPr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песчаника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ru-R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0.21</m:t>
                    </m:r>
                  </m:oMath>
                </a14:m>
                <a:endParaRPr lang="ru-RU" b="0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глины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ru-R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</m:t>
                    </m:r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.31</m:t>
                    </m:r>
                  </m:oMath>
                </a14:m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Начальное пластовое давление 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М</m:t>
                    </m:r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Па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]−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Начальная длина трещины,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м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]−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Объем отработки,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м</m:t>
                                </m:r>
                              </m:e>
                              <m:sup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сут.</m:t>
                            </m:r>
                          </m:den>
                        </m:f>
                      </m:e>
                    </m:d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−70</m:t>
                    </m:r>
                  </m:oMath>
                </a14:m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Объем закачки,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м</m:t>
                                </m:r>
                              </m:e>
                              <m:sup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сут.</m:t>
                            </m:r>
                          </m:den>
                        </m:f>
                      </m:e>
                    </m:d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400</m:t>
                    </m:r>
                  </m:oMath>
                </a14:m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83674D92-0823-4606-A325-8FBE62A66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6" y="1073427"/>
                <a:ext cx="5444812" cy="5384132"/>
              </a:xfrm>
              <a:prstGeom prst="rect">
                <a:avLst/>
              </a:prstGeom>
              <a:blipFill>
                <a:blip r:embed="rId3"/>
                <a:stretch>
                  <a:fillRect l="-1008" t="-566" b="-109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B8A69E-A7B2-4599-A351-CD6C74A9DA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174" y="431439"/>
            <a:ext cx="2736948" cy="60261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357060-E02C-432F-8E5F-C9A7174BF7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107" y="431440"/>
            <a:ext cx="2769316" cy="602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9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6836" y="437323"/>
            <a:ext cx="10893286" cy="6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РЕЗУЛЬТАТЫ</a:t>
            </a:r>
            <a:r>
              <a:rPr lang="en-US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РАСЧЕТА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5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518312-4260-44F2-8F4F-65FEF255C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01" y="1073427"/>
            <a:ext cx="3934238" cy="25756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0FE565-A847-47DE-8768-A0D689882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53" y="3710897"/>
            <a:ext cx="3935586" cy="27139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44B5A8D-305D-4268-AC95-581C5EAB3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36" y="992605"/>
            <a:ext cx="4207782" cy="265642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F905983-B6AE-4B2A-A57D-D4E7B29DE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38" y="3706708"/>
            <a:ext cx="4276988" cy="271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6836" y="437323"/>
            <a:ext cx="10893286" cy="6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РЕЗУЛЬТАТЫ</a:t>
            </a:r>
            <a:r>
              <a:rPr lang="en-US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РАСЧЕТА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6C0F9F-1FB1-4C8E-A49D-EE751ACC9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8" y="1600829"/>
            <a:ext cx="4001668" cy="3001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D679D6-AF5F-41BC-9C77-F83968559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68" y="1600828"/>
            <a:ext cx="4072067" cy="305405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A42E35-38FE-42EE-998D-C2638659B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25" y="1600829"/>
            <a:ext cx="4001668" cy="3001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C3F6EED7-9CF4-47B9-B2C7-D1A835C468FE}"/>
                  </a:ext>
                </a:extLst>
              </p:cNvPr>
              <p:cNvSpPr/>
              <p:nvPr/>
            </p:nvSpPr>
            <p:spPr>
              <a:xfrm>
                <a:off x="3625963" y="4994448"/>
                <a:ext cx="4675032" cy="11296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Критерий роста трещины:</a:t>
                </a:r>
              </a:p>
              <a:p>
                <a:pPr algn="ctr"/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𝑛𝑒𝑡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𝐼𝑐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</p:txBody>
          </p:sp>
        </mc:Choice>
        <mc:Fallback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C3F6EED7-9CF4-47B9-B2C7-D1A835C46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963" y="4994448"/>
                <a:ext cx="4675032" cy="1129626"/>
              </a:xfrm>
              <a:prstGeom prst="rect">
                <a:avLst/>
              </a:prstGeom>
              <a:blipFill>
                <a:blip r:embed="rId6"/>
                <a:stretch>
                  <a:fillRect t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19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6836" y="437323"/>
            <a:ext cx="10893286" cy="6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РЕЗУЛЬТАТЫ</a:t>
            </a:r>
            <a:r>
              <a:rPr lang="en-US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РАСЧЕТА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7</a:t>
            </a:fld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4A4BD34-5B60-4CCA-9070-D62302E23F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34" y="1289996"/>
            <a:ext cx="2295911" cy="483407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023B292-AD20-4816-9A12-721A9D2AA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43" y="1289997"/>
            <a:ext cx="2260407" cy="47799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52C2F7-D9FE-4F8B-AF42-4C652DBB15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5"/>
          <a:stretch/>
        </p:blipFill>
        <p:spPr>
          <a:xfrm>
            <a:off x="4092816" y="1289996"/>
            <a:ext cx="2260407" cy="477671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4E97CD5-7B0C-48E6-B53B-00BB315A59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87" y="1289994"/>
            <a:ext cx="2245496" cy="477993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7970A4-343A-4FE8-AB74-9860E31AD9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770" y="1289994"/>
            <a:ext cx="2237185" cy="477993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2A2E3F3-BB5E-42B6-915B-698461E498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" y="1289997"/>
            <a:ext cx="2288709" cy="47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1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6836" y="437323"/>
            <a:ext cx="10893286" cy="6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ВЫВОДЫ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97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6836" y="437323"/>
            <a:ext cx="10893286" cy="6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ПРИЛОЖЕНИЕ </a:t>
            </a:r>
            <a:r>
              <a:rPr lang="en-US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A (</a:t>
            </a:r>
            <a:r>
              <a:rPr lang="ru-RU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ПОСТАНОВКА ЗАДАЧИ ФИЛЬТРАЦИИ</a:t>
            </a:r>
            <a:r>
              <a:rPr lang="en-US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)</a:t>
            </a:r>
            <a:endParaRPr lang="ru-RU" sz="2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9F0-8EC4-4D0B-89C3-4648950BDC69}" type="slidenum">
              <a:rPr lang="ru-RU" smtClean="0"/>
              <a:t>9</a:t>
            </a:fld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236D5AF-D879-4706-85B1-84BD4DBE7DD5}"/>
              </a:ext>
            </a:extLst>
          </p:cNvPr>
          <p:cNvGrpSpPr>
            <a:grpSpLocks noChangeAspect="1"/>
          </p:cNvGrpSpPr>
          <p:nvPr/>
        </p:nvGrpSpPr>
        <p:grpSpPr>
          <a:xfrm>
            <a:off x="1172818" y="1627172"/>
            <a:ext cx="4147237" cy="2085625"/>
            <a:chOff x="5216979" y="3843185"/>
            <a:chExt cx="6488513" cy="2972449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9BF64FE5-B937-49B7-B61E-30CF000B0D6A}"/>
                </a:ext>
              </a:extLst>
            </p:cNvPr>
            <p:cNvGrpSpPr/>
            <p:nvPr/>
          </p:nvGrpSpPr>
          <p:grpSpPr>
            <a:xfrm>
              <a:off x="5216979" y="3843185"/>
              <a:ext cx="6488513" cy="2972449"/>
              <a:chOff x="5216979" y="3843185"/>
              <a:chExt cx="6488513" cy="2972449"/>
            </a:xfrm>
          </p:grpSpPr>
          <p:grpSp>
            <p:nvGrpSpPr>
              <p:cNvPr id="13" name="Группа 12">
                <a:extLst>
                  <a:ext uri="{FF2B5EF4-FFF2-40B4-BE49-F238E27FC236}">
                    <a16:creationId xmlns:a16="http://schemas.microsoft.com/office/drawing/2014/main" id="{1988BDAC-3399-4C68-8669-C7383485D612}"/>
                  </a:ext>
                </a:extLst>
              </p:cNvPr>
              <p:cNvGrpSpPr/>
              <p:nvPr/>
            </p:nvGrpSpPr>
            <p:grpSpPr>
              <a:xfrm>
                <a:off x="5764026" y="4425230"/>
                <a:ext cx="5471225" cy="1958523"/>
                <a:chOff x="7565326" y="2929212"/>
                <a:chExt cx="4432585" cy="2845711"/>
              </a:xfrm>
              <a:solidFill>
                <a:srgbClr val="F0F7EC"/>
              </a:solidFill>
            </p:grpSpPr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4C19A371-A660-4DD0-9883-AADE5CABD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65326" y="2929212"/>
                  <a:ext cx="4432585" cy="284571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25" name="Прямая соединительная линия 24">
                  <a:extLst>
                    <a:ext uri="{FF2B5EF4-FFF2-40B4-BE49-F238E27FC236}">
                      <a16:creationId xmlns:a16="http://schemas.microsoft.com/office/drawing/2014/main" id="{4300A258-FC89-4867-925C-E8F46A9F314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565327" y="5766722"/>
                  <a:ext cx="2267548" cy="0"/>
                </a:xfrm>
                <a:prstGeom prst="line">
                  <a:avLst/>
                </a:prstGeom>
                <a:grpFill/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Группа 13">
                <a:extLst>
                  <a:ext uri="{FF2B5EF4-FFF2-40B4-BE49-F238E27FC236}">
                    <a16:creationId xmlns:a16="http://schemas.microsoft.com/office/drawing/2014/main" id="{52F8DE1C-2F27-4EB1-9F04-F3416541745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30559" y="5768023"/>
                <a:ext cx="1016181" cy="959463"/>
                <a:chOff x="6975071" y="5774923"/>
                <a:chExt cx="737216" cy="696068"/>
              </a:xfrm>
            </p:grpSpPr>
            <p:cxnSp>
              <p:nvCxnSpPr>
                <p:cNvPr id="20" name="Прямая со стрелкой 19">
                  <a:extLst>
                    <a:ext uri="{FF2B5EF4-FFF2-40B4-BE49-F238E27FC236}">
                      <a16:creationId xmlns:a16="http://schemas.microsoft.com/office/drawing/2014/main" id="{065E2F60-C562-4D43-A7A9-76C640B1AA6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7220890" y="5774923"/>
                  <a:ext cx="0" cy="44284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10CF4A28-8485-4545-BEC5-C03DDE6824A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590588" y="6286324"/>
                      <a:ext cx="121699" cy="184667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10CF4A28-8485-4545-BEC5-C03DDE6824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0588" y="6286324"/>
                      <a:ext cx="121699" cy="18466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9412" r="-23529"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42FDA891-A75D-4858-92D0-D7FD3F4B52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6975071" y="5800206"/>
                      <a:ext cx="124458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42FDA891-A75D-4858-92D0-D7FD3F4B52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75071" y="5800206"/>
                      <a:ext cx="124458" cy="18466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8889" r="-38889" b="-23333"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Прямая со стрелкой 22">
                  <a:extLst>
                    <a:ext uri="{FF2B5EF4-FFF2-40B4-BE49-F238E27FC236}">
                      <a16:creationId xmlns:a16="http://schemas.microsoft.com/office/drawing/2014/main" id="{744E038F-4DC4-4CE5-A5D8-AA528110CEA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220890" y="6217771"/>
                  <a:ext cx="43054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B80FBBA-CC3A-4255-A590-5C2F3FF3B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216979" y="5127495"/>
                    <a:ext cx="299601" cy="38804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B80FBBA-CC3A-4255-A590-5C2F3FF3BD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979" y="5127495"/>
                    <a:ext cx="299601" cy="38804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0625" r="-28125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A1770D0-2E34-402F-A59C-1FD214BBFF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7074583" y="6516384"/>
                    <a:ext cx="252183" cy="29925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A1770D0-2E34-402F-A59C-1FD214BBFF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4583" y="6516384"/>
                    <a:ext cx="252183" cy="2992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8148" r="-62963" b="-85294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D686E5A-DF28-4256-BC4E-DFA8212D5A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939915" y="6516384"/>
                    <a:ext cx="278923" cy="276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D686E5A-DF28-4256-BC4E-DFA8212D5A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9915" y="6516384"/>
                    <a:ext cx="278923" cy="27699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8276" r="-51724" b="-6774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48DA4AB-872D-4A9B-980D-BAFD491A23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1293953" y="5235250"/>
                    <a:ext cx="411539" cy="4454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48DA4AB-872D-4A9B-980D-BAFD491A23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3953" y="5235250"/>
                    <a:ext cx="411539" cy="44546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581" r="-6977" b="-392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76ED4E5-4728-4C34-A71A-84E6ECA929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7572645" y="3843185"/>
                    <a:ext cx="1842870" cy="3411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76ED4E5-4728-4C34-A71A-84E6ECA92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45" y="3843185"/>
                    <a:ext cx="1842870" cy="34114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028B70D-D326-4E08-AAC2-4C1EA341DDF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085543" y="5764517"/>
                  <a:ext cx="277320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028B70D-D326-4E08-AAC2-4C1EA341D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543" y="5764517"/>
                  <a:ext cx="277320" cy="276998"/>
                </a:xfrm>
                <a:prstGeom prst="rect">
                  <a:avLst/>
                </a:prstGeom>
                <a:blipFill>
                  <a:blip r:embed="rId10"/>
                  <a:stretch>
                    <a:fillRect l="-36667" r="-40000" b="-5312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714996" y="3472345"/>
                <a:ext cx="5476461" cy="26746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  <a:ea typeface="Cambria Math" panose="02040503050406030204" pitchFamily="18" charset="0"/>
                  </a:rPr>
                  <a:t>Граничные условия:</a:t>
                </a:r>
              </a:p>
              <a:p>
                <a:endParaRPr lang="ru-RU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</m:t>
                      </m:r>
                      <m:f>
                        <m:f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num>
                        <m:den>
                          <m: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ru-RU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ru-RU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num>
                            <m:den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d>
                      <m:r>
                        <a:rPr lang="ru-RU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ru-RU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η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ru-RU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num>
                                <m:den>
                                  <m:r>
                                    <a:rPr lang="ru-RU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ru-R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6" y="3472345"/>
                <a:ext cx="5476461" cy="2674656"/>
              </a:xfrm>
              <a:prstGeom prst="rect">
                <a:avLst/>
              </a:prstGeom>
              <a:blipFill>
                <a:blip r:embed="rId11"/>
                <a:stretch>
                  <a:fillRect l="-890" t="-1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714996" y="1832428"/>
                <a:ext cx="5476461" cy="12400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Уравнение в области:</a:t>
                </a:r>
              </a:p>
              <a:p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ru-RU" b="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ru-RU" b="0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b="0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b="0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b="0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b="0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</m:sub>
                              </m:sSub>
                            </m:den>
                          </m:f>
                          <m:r>
                            <a:rPr lang="ru-RU" b="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6" y="1832428"/>
                <a:ext cx="5476461" cy="1240029"/>
              </a:xfrm>
              <a:prstGeom prst="rect">
                <a:avLst/>
              </a:prstGeom>
              <a:blipFill>
                <a:blip r:embed="rId12"/>
                <a:stretch>
                  <a:fillRect l="-890" t="-29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1172818" y="3994222"/>
                <a:ext cx="3836058" cy="20276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dirty="0">
                    <a:solidFill>
                      <a:schemeClr val="tx1"/>
                    </a:solidFill>
                    <a:latin typeface="Bahnschrift Light" panose="020B0502040204020203" pitchFamily="34" charset="0"/>
                  </a:rPr>
                  <a:t>Упрощающие предположения:</a:t>
                </a:r>
              </a:p>
              <a:p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num>
                        <m:den>
                          <m: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ru-R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f>
                        <m:f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Bahnschrift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18" y="3994222"/>
                <a:ext cx="3836058" cy="2027645"/>
              </a:xfrm>
              <a:prstGeom prst="rect">
                <a:avLst/>
              </a:prstGeom>
              <a:blipFill>
                <a:blip r:embed="rId13"/>
                <a:stretch>
                  <a:fillRect l="-1270" t="-15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0931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531</Words>
  <Application>Microsoft Office PowerPoint</Application>
  <PresentationFormat>Широкоэкранный</PresentationFormat>
  <Paragraphs>152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Bahnschrift Light</vt:lpstr>
      <vt:lpstr>Bahnschrift SemiBold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 Ivashchenko</dc:creator>
  <cp:lastModifiedBy>Operator</cp:lastModifiedBy>
  <cp:revision>61</cp:revision>
  <dcterms:created xsi:type="dcterms:W3CDTF">2024-06-16T10:23:33Z</dcterms:created>
  <dcterms:modified xsi:type="dcterms:W3CDTF">2024-06-17T12:51:34Z</dcterms:modified>
</cp:coreProperties>
</file>