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4511" r:id="rId1"/>
    <p:sldMasterId id="2147484551" r:id="rId2"/>
    <p:sldMasterId id="2147484573" r:id="rId3"/>
  </p:sldMasterIdLst>
  <p:notesMasterIdLst>
    <p:notesMasterId r:id="rId17"/>
  </p:notesMasterIdLst>
  <p:handoutMasterIdLst>
    <p:handoutMasterId r:id="rId18"/>
  </p:handoutMasterIdLst>
  <p:sldIdLst>
    <p:sldId id="740" r:id="rId4"/>
    <p:sldId id="841" r:id="rId5"/>
    <p:sldId id="838" r:id="rId6"/>
    <p:sldId id="843" r:id="rId7"/>
    <p:sldId id="844" r:id="rId8"/>
    <p:sldId id="845" r:id="rId9"/>
    <p:sldId id="825" r:id="rId10"/>
    <p:sldId id="842" r:id="rId11"/>
    <p:sldId id="840" r:id="rId12"/>
    <p:sldId id="848" r:id="rId13"/>
    <p:sldId id="846" r:id="rId14"/>
    <p:sldId id="847" r:id="rId15"/>
    <p:sldId id="702" r:id="rId16"/>
  </p:sldIdLst>
  <p:sldSz cx="10693400" cy="7561263"/>
  <p:notesSz cx="6808788" cy="99409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5154" indent="-37955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92034" indent="-79362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88912" indent="-119045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85794" indent="-16045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484400" algn="l" defTabSz="993758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981275" algn="l" defTabSz="993758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478157" algn="l" defTabSz="993758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975037" algn="l" defTabSz="993758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F64"/>
    <a:srgbClr val="FFFFFF"/>
    <a:srgbClr val="345598"/>
    <a:srgbClr val="2E4B86"/>
    <a:srgbClr val="CD6209"/>
    <a:srgbClr val="1561BD"/>
    <a:srgbClr val="F57913"/>
    <a:srgbClr val="C45D08"/>
    <a:srgbClr val="00396A"/>
    <a:srgbClr val="19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0629" autoAdjust="0"/>
  </p:normalViewPr>
  <p:slideViewPr>
    <p:cSldViewPr>
      <p:cViewPr varScale="1">
        <p:scale>
          <a:sx n="90" d="100"/>
          <a:sy n="90" d="100"/>
        </p:scale>
        <p:origin x="2082" y="10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1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4002" y="-90"/>
      </p:cViewPr>
      <p:guideLst>
        <p:guide orient="horz" pos="3110"/>
        <p:guide pos="2142"/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24C52-4808-4BB3-A565-04DE08C02EA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8B4E5EB-3A06-4A85-ACED-5E4FB5514174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Увеличение количества активных, экономически стабильных субъектов МСП, выпускающих конкурентоспособную продукцию</a:t>
          </a:r>
        </a:p>
      </dgm:t>
    </dgm:pt>
    <dgm:pt modelId="{81B8F3B9-88AB-4B57-920A-A1561DDF074B}" type="parTrans" cxnId="{83FED8D7-44A1-4B9F-8CCD-01CE7B153EA8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A7B92E-1187-43DD-AD77-203B4EEDA30B}" type="sibTrans" cxnId="{83FED8D7-44A1-4B9F-8CCD-01CE7B153EA8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41B075-20D7-4520-BE34-B9BA355E943E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Нахождение новых источников сбыта ТРУ для субъекта МСП</a:t>
          </a:r>
        </a:p>
      </dgm:t>
    </dgm:pt>
    <dgm:pt modelId="{160447B5-77E2-4836-B454-9DBD936EF6A3}" type="parTrans" cxnId="{8406936A-6F59-4CDB-99B2-429783B8A523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03D8AA-B058-4A93-A860-3F8870D0A976}" type="sibTrans" cxnId="{8406936A-6F59-4CDB-99B2-429783B8A523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C4D2A3-48B2-43DC-BE13-E4D50664E22D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Локальный/государственный рост экономических показателей</a:t>
          </a:r>
        </a:p>
      </dgm:t>
    </dgm:pt>
    <dgm:pt modelId="{98393C33-8C30-4398-B301-F848E2DCEE1B}" type="parTrans" cxnId="{B1FA9235-D952-43A3-BBDA-101242846D86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0BF456-333F-4798-B046-324A27D3E34D}" type="sibTrans" cxnId="{B1FA9235-D952-43A3-BBDA-101242846D86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B340C8-68FF-4E01-BFBC-0A733F6D84CD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Расширение и модернизация субъектом МСП собственного</a:t>
          </a:r>
        </a:p>
        <a:p>
          <a:pPr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производства</a:t>
          </a:r>
        </a:p>
      </dgm:t>
    </dgm:pt>
    <dgm:pt modelId="{CCF434AF-93EB-41C5-9386-1EC09AE4C591}" type="parTrans" cxnId="{49518AE3-68D4-4376-BCAE-44786A4C2278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2F5777-E138-42E5-AF3A-DEF7B5C9E5BB}" type="sibTrans" cxnId="{49518AE3-68D4-4376-BCAE-44786A4C2278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A1F3AD-F468-4730-A745-C3EEE93A247A}" type="pres">
      <dgm:prSet presAssocID="{30E24C52-4808-4BB3-A565-04DE08C02EA3}" presName="Name0" presStyleCnt="0">
        <dgm:presLayoutVars>
          <dgm:chMax val="7"/>
          <dgm:chPref val="7"/>
          <dgm:dir/>
        </dgm:presLayoutVars>
      </dgm:prSet>
      <dgm:spPr/>
    </dgm:pt>
    <dgm:pt modelId="{350F296F-21AF-401F-B2CA-37C58D7363AA}" type="pres">
      <dgm:prSet presAssocID="{30E24C52-4808-4BB3-A565-04DE08C02EA3}" presName="Name1" presStyleCnt="0"/>
      <dgm:spPr/>
    </dgm:pt>
    <dgm:pt modelId="{D1AF63F2-B624-4FC8-A80A-82D6B373AC02}" type="pres">
      <dgm:prSet presAssocID="{30E24C52-4808-4BB3-A565-04DE08C02EA3}" presName="cycle" presStyleCnt="0"/>
      <dgm:spPr/>
    </dgm:pt>
    <dgm:pt modelId="{E82785D9-7FE7-4B1E-92BC-28BFFA33258B}" type="pres">
      <dgm:prSet presAssocID="{30E24C52-4808-4BB3-A565-04DE08C02EA3}" presName="srcNode" presStyleLbl="node1" presStyleIdx="0" presStyleCnt="4"/>
      <dgm:spPr/>
    </dgm:pt>
    <dgm:pt modelId="{7C931D84-0E60-4A2F-B9DE-8E8308C78322}" type="pres">
      <dgm:prSet presAssocID="{30E24C52-4808-4BB3-A565-04DE08C02EA3}" presName="conn" presStyleLbl="parChTrans1D2" presStyleIdx="0" presStyleCnt="1"/>
      <dgm:spPr/>
    </dgm:pt>
    <dgm:pt modelId="{10E5F153-AF7B-4DD0-8565-51F62D691251}" type="pres">
      <dgm:prSet presAssocID="{30E24C52-4808-4BB3-A565-04DE08C02EA3}" presName="extraNode" presStyleLbl="node1" presStyleIdx="0" presStyleCnt="4"/>
      <dgm:spPr/>
    </dgm:pt>
    <dgm:pt modelId="{A07B0D45-886A-4C30-9243-FE4B70FFF1B2}" type="pres">
      <dgm:prSet presAssocID="{30E24C52-4808-4BB3-A565-04DE08C02EA3}" presName="dstNode" presStyleLbl="node1" presStyleIdx="0" presStyleCnt="4"/>
      <dgm:spPr/>
    </dgm:pt>
    <dgm:pt modelId="{F88A6B96-D66F-4773-8027-792EE63B1C60}" type="pres">
      <dgm:prSet presAssocID="{88B4E5EB-3A06-4A85-ACED-5E4FB5514174}" presName="text_1" presStyleLbl="node1" presStyleIdx="0" presStyleCnt="4">
        <dgm:presLayoutVars>
          <dgm:bulletEnabled val="1"/>
        </dgm:presLayoutVars>
      </dgm:prSet>
      <dgm:spPr/>
    </dgm:pt>
    <dgm:pt modelId="{7179A88D-AB94-42AE-BBAD-9D9664CBD398}" type="pres">
      <dgm:prSet presAssocID="{88B4E5EB-3A06-4A85-ACED-5E4FB5514174}" presName="accent_1" presStyleCnt="0"/>
      <dgm:spPr/>
    </dgm:pt>
    <dgm:pt modelId="{97FECCE9-7410-4E40-90AC-C7472213DD50}" type="pres">
      <dgm:prSet presAssocID="{88B4E5EB-3A06-4A85-ACED-5E4FB5514174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A153E11-7AE1-4A76-A761-0A6B30831AC9}" type="pres">
      <dgm:prSet presAssocID="{0CB340C8-68FF-4E01-BFBC-0A733F6D84CD}" presName="text_2" presStyleLbl="node1" presStyleIdx="1" presStyleCnt="4">
        <dgm:presLayoutVars>
          <dgm:bulletEnabled val="1"/>
        </dgm:presLayoutVars>
      </dgm:prSet>
      <dgm:spPr/>
    </dgm:pt>
    <dgm:pt modelId="{C28F1B17-DA88-4CD3-831D-4294D3AC808F}" type="pres">
      <dgm:prSet presAssocID="{0CB340C8-68FF-4E01-BFBC-0A733F6D84CD}" presName="accent_2" presStyleCnt="0"/>
      <dgm:spPr/>
    </dgm:pt>
    <dgm:pt modelId="{E1122440-BE36-4C3E-A31E-D0FF0C113FF5}" type="pres">
      <dgm:prSet presAssocID="{0CB340C8-68FF-4E01-BFBC-0A733F6D84CD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BAA1859-DBB6-4A35-83FE-66DE692255C9}" type="pres">
      <dgm:prSet presAssocID="{6041B075-20D7-4520-BE34-B9BA355E943E}" presName="text_3" presStyleLbl="node1" presStyleIdx="2" presStyleCnt="4">
        <dgm:presLayoutVars>
          <dgm:bulletEnabled val="1"/>
        </dgm:presLayoutVars>
      </dgm:prSet>
      <dgm:spPr/>
    </dgm:pt>
    <dgm:pt modelId="{3F2AB55B-926A-4718-B74B-9883C6458F6F}" type="pres">
      <dgm:prSet presAssocID="{6041B075-20D7-4520-BE34-B9BA355E943E}" presName="accent_3" presStyleCnt="0"/>
      <dgm:spPr/>
    </dgm:pt>
    <dgm:pt modelId="{DAAD1B5C-ACA7-4F81-9EC9-BAAE3B3BF755}" type="pres">
      <dgm:prSet presAssocID="{6041B075-20D7-4520-BE34-B9BA355E943E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13D3B21-14DB-40C6-A821-5D0FA2CDC148}" type="pres">
      <dgm:prSet presAssocID="{D1C4D2A3-48B2-43DC-BE13-E4D50664E22D}" presName="text_4" presStyleLbl="node1" presStyleIdx="3" presStyleCnt="4">
        <dgm:presLayoutVars>
          <dgm:bulletEnabled val="1"/>
        </dgm:presLayoutVars>
      </dgm:prSet>
      <dgm:spPr/>
    </dgm:pt>
    <dgm:pt modelId="{72153DEC-7DCC-423D-B213-1452D4ED625B}" type="pres">
      <dgm:prSet presAssocID="{D1C4D2A3-48B2-43DC-BE13-E4D50664E22D}" presName="accent_4" presStyleCnt="0"/>
      <dgm:spPr/>
    </dgm:pt>
    <dgm:pt modelId="{C223E4AE-3B03-4F4E-9D42-B6F5F1998386}" type="pres">
      <dgm:prSet presAssocID="{D1C4D2A3-48B2-43DC-BE13-E4D50664E22D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EA397E20-4433-4DE7-BB7A-B8CB7F564E5C}" type="presOf" srcId="{88B4E5EB-3A06-4A85-ACED-5E4FB5514174}" destId="{F88A6B96-D66F-4773-8027-792EE63B1C60}" srcOrd="0" destOrd="0" presId="urn:microsoft.com/office/officeart/2008/layout/VerticalCurvedList"/>
    <dgm:cxn modelId="{DC0A2E28-75C9-40B1-902C-3FA8A47469D2}" type="presOf" srcId="{11A7B92E-1187-43DD-AD77-203B4EEDA30B}" destId="{7C931D84-0E60-4A2F-B9DE-8E8308C78322}" srcOrd="0" destOrd="0" presId="urn:microsoft.com/office/officeart/2008/layout/VerticalCurvedList"/>
    <dgm:cxn modelId="{B1FA9235-D952-43A3-BBDA-101242846D86}" srcId="{30E24C52-4808-4BB3-A565-04DE08C02EA3}" destId="{D1C4D2A3-48B2-43DC-BE13-E4D50664E22D}" srcOrd="3" destOrd="0" parTransId="{98393C33-8C30-4398-B301-F848E2DCEE1B}" sibTransId="{620BF456-333F-4798-B046-324A27D3E34D}"/>
    <dgm:cxn modelId="{8406936A-6F59-4CDB-99B2-429783B8A523}" srcId="{30E24C52-4808-4BB3-A565-04DE08C02EA3}" destId="{6041B075-20D7-4520-BE34-B9BA355E943E}" srcOrd="2" destOrd="0" parTransId="{160447B5-77E2-4836-B454-9DBD936EF6A3}" sibTransId="{8803D8AA-B058-4A93-A860-3F8870D0A976}"/>
    <dgm:cxn modelId="{F00F4089-3DDC-4596-96D9-DC59C0BEF933}" type="presOf" srcId="{D1C4D2A3-48B2-43DC-BE13-E4D50664E22D}" destId="{313D3B21-14DB-40C6-A821-5D0FA2CDC148}" srcOrd="0" destOrd="0" presId="urn:microsoft.com/office/officeart/2008/layout/VerticalCurvedList"/>
    <dgm:cxn modelId="{4DCF289A-996E-42BD-BE57-DDAC1859F209}" type="presOf" srcId="{30E24C52-4808-4BB3-A565-04DE08C02EA3}" destId="{53A1F3AD-F468-4730-A745-C3EEE93A247A}" srcOrd="0" destOrd="0" presId="urn:microsoft.com/office/officeart/2008/layout/VerticalCurvedList"/>
    <dgm:cxn modelId="{40BF70A5-820D-4DFF-AA2E-7DDF3A2B2B48}" type="presOf" srcId="{0CB340C8-68FF-4E01-BFBC-0A733F6D84CD}" destId="{BA153E11-7AE1-4A76-A761-0A6B30831AC9}" srcOrd="0" destOrd="0" presId="urn:microsoft.com/office/officeart/2008/layout/VerticalCurvedList"/>
    <dgm:cxn modelId="{05D956AF-D682-49F0-8928-7EE2CB81B294}" type="presOf" srcId="{6041B075-20D7-4520-BE34-B9BA355E943E}" destId="{3BAA1859-DBB6-4A35-83FE-66DE692255C9}" srcOrd="0" destOrd="0" presId="urn:microsoft.com/office/officeart/2008/layout/VerticalCurvedList"/>
    <dgm:cxn modelId="{83FED8D7-44A1-4B9F-8CCD-01CE7B153EA8}" srcId="{30E24C52-4808-4BB3-A565-04DE08C02EA3}" destId="{88B4E5EB-3A06-4A85-ACED-5E4FB5514174}" srcOrd="0" destOrd="0" parTransId="{81B8F3B9-88AB-4B57-920A-A1561DDF074B}" sibTransId="{11A7B92E-1187-43DD-AD77-203B4EEDA30B}"/>
    <dgm:cxn modelId="{49518AE3-68D4-4376-BCAE-44786A4C2278}" srcId="{30E24C52-4808-4BB3-A565-04DE08C02EA3}" destId="{0CB340C8-68FF-4E01-BFBC-0A733F6D84CD}" srcOrd="1" destOrd="0" parTransId="{CCF434AF-93EB-41C5-9386-1EC09AE4C591}" sibTransId="{842F5777-E138-42E5-AF3A-DEF7B5C9E5BB}"/>
    <dgm:cxn modelId="{727D7A7D-9B95-4FBF-8EC0-73033DA952B3}" type="presParOf" srcId="{53A1F3AD-F468-4730-A745-C3EEE93A247A}" destId="{350F296F-21AF-401F-B2CA-37C58D7363AA}" srcOrd="0" destOrd="0" presId="urn:microsoft.com/office/officeart/2008/layout/VerticalCurvedList"/>
    <dgm:cxn modelId="{8D3A98B6-C4F9-4701-9C59-5970B12C68ED}" type="presParOf" srcId="{350F296F-21AF-401F-B2CA-37C58D7363AA}" destId="{D1AF63F2-B624-4FC8-A80A-82D6B373AC02}" srcOrd="0" destOrd="0" presId="urn:microsoft.com/office/officeart/2008/layout/VerticalCurvedList"/>
    <dgm:cxn modelId="{C66E7AFF-3156-4F08-8C04-D3F2FF273A59}" type="presParOf" srcId="{D1AF63F2-B624-4FC8-A80A-82D6B373AC02}" destId="{E82785D9-7FE7-4B1E-92BC-28BFFA33258B}" srcOrd="0" destOrd="0" presId="urn:microsoft.com/office/officeart/2008/layout/VerticalCurvedList"/>
    <dgm:cxn modelId="{40D76E91-C603-4E80-96C8-5D095F9B066F}" type="presParOf" srcId="{D1AF63F2-B624-4FC8-A80A-82D6B373AC02}" destId="{7C931D84-0E60-4A2F-B9DE-8E8308C78322}" srcOrd="1" destOrd="0" presId="urn:microsoft.com/office/officeart/2008/layout/VerticalCurvedList"/>
    <dgm:cxn modelId="{BA86B30F-A0C9-4E56-BDE1-029F98133696}" type="presParOf" srcId="{D1AF63F2-B624-4FC8-A80A-82D6B373AC02}" destId="{10E5F153-AF7B-4DD0-8565-51F62D691251}" srcOrd="2" destOrd="0" presId="urn:microsoft.com/office/officeart/2008/layout/VerticalCurvedList"/>
    <dgm:cxn modelId="{D0610DED-B09D-4A0F-9132-B537857A99F2}" type="presParOf" srcId="{D1AF63F2-B624-4FC8-A80A-82D6B373AC02}" destId="{A07B0D45-886A-4C30-9243-FE4B70FFF1B2}" srcOrd="3" destOrd="0" presId="urn:microsoft.com/office/officeart/2008/layout/VerticalCurvedList"/>
    <dgm:cxn modelId="{B45C106A-48EE-4028-8017-059AC43F8E44}" type="presParOf" srcId="{350F296F-21AF-401F-B2CA-37C58D7363AA}" destId="{F88A6B96-D66F-4773-8027-792EE63B1C60}" srcOrd="1" destOrd="0" presId="urn:microsoft.com/office/officeart/2008/layout/VerticalCurvedList"/>
    <dgm:cxn modelId="{2AC27D47-4DD2-4EB4-A08D-593AF270EACE}" type="presParOf" srcId="{350F296F-21AF-401F-B2CA-37C58D7363AA}" destId="{7179A88D-AB94-42AE-BBAD-9D9664CBD398}" srcOrd="2" destOrd="0" presId="urn:microsoft.com/office/officeart/2008/layout/VerticalCurvedList"/>
    <dgm:cxn modelId="{C474164D-C3CD-4DB6-9CC8-5C5B52B9CAF0}" type="presParOf" srcId="{7179A88D-AB94-42AE-BBAD-9D9664CBD398}" destId="{97FECCE9-7410-4E40-90AC-C7472213DD50}" srcOrd="0" destOrd="0" presId="urn:microsoft.com/office/officeart/2008/layout/VerticalCurvedList"/>
    <dgm:cxn modelId="{D047CA79-B543-4061-93EE-04E921526AE3}" type="presParOf" srcId="{350F296F-21AF-401F-B2CA-37C58D7363AA}" destId="{BA153E11-7AE1-4A76-A761-0A6B30831AC9}" srcOrd="3" destOrd="0" presId="urn:microsoft.com/office/officeart/2008/layout/VerticalCurvedList"/>
    <dgm:cxn modelId="{680D01B3-816F-4355-907C-293AF2093C86}" type="presParOf" srcId="{350F296F-21AF-401F-B2CA-37C58D7363AA}" destId="{C28F1B17-DA88-4CD3-831D-4294D3AC808F}" srcOrd="4" destOrd="0" presId="urn:microsoft.com/office/officeart/2008/layout/VerticalCurvedList"/>
    <dgm:cxn modelId="{8B0CFBAE-CB93-431C-B2D4-B8689D8F3825}" type="presParOf" srcId="{C28F1B17-DA88-4CD3-831D-4294D3AC808F}" destId="{E1122440-BE36-4C3E-A31E-D0FF0C113FF5}" srcOrd="0" destOrd="0" presId="urn:microsoft.com/office/officeart/2008/layout/VerticalCurvedList"/>
    <dgm:cxn modelId="{E8034E21-EC98-4BD2-B8AF-5C7D421E3F29}" type="presParOf" srcId="{350F296F-21AF-401F-B2CA-37C58D7363AA}" destId="{3BAA1859-DBB6-4A35-83FE-66DE692255C9}" srcOrd="5" destOrd="0" presId="urn:microsoft.com/office/officeart/2008/layout/VerticalCurvedList"/>
    <dgm:cxn modelId="{1B037C29-FD80-416E-B72E-E3C38664FE8F}" type="presParOf" srcId="{350F296F-21AF-401F-B2CA-37C58D7363AA}" destId="{3F2AB55B-926A-4718-B74B-9883C6458F6F}" srcOrd="6" destOrd="0" presId="urn:microsoft.com/office/officeart/2008/layout/VerticalCurvedList"/>
    <dgm:cxn modelId="{80CBEA57-D3EC-4F87-9F34-562CE24C6C2D}" type="presParOf" srcId="{3F2AB55B-926A-4718-B74B-9883C6458F6F}" destId="{DAAD1B5C-ACA7-4F81-9EC9-BAAE3B3BF755}" srcOrd="0" destOrd="0" presId="urn:microsoft.com/office/officeart/2008/layout/VerticalCurvedList"/>
    <dgm:cxn modelId="{AE79D2BF-D470-4F63-9520-A0EFD7EFF4EC}" type="presParOf" srcId="{350F296F-21AF-401F-B2CA-37C58D7363AA}" destId="{313D3B21-14DB-40C6-A821-5D0FA2CDC148}" srcOrd="7" destOrd="0" presId="urn:microsoft.com/office/officeart/2008/layout/VerticalCurvedList"/>
    <dgm:cxn modelId="{28C20B49-4379-4BDA-8A5E-1567F8A41DD2}" type="presParOf" srcId="{350F296F-21AF-401F-B2CA-37C58D7363AA}" destId="{72153DEC-7DCC-423D-B213-1452D4ED625B}" srcOrd="8" destOrd="0" presId="urn:microsoft.com/office/officeart/2008/layout/VerticalCurvedList"/>
    <dgm:cxn modelId="{320A5540-C7D8-4623-81CD-A383C246CF22}" type="presParOf" srcId="{72153DEC-7DCC-423D-B213-1452D4ED625B}" destId="{C223E4AE-3B03-4F4E-9D42-B6F5F19983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B8CE5-BB80-45AF-96EE-BAD1AD6EC2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8644E0E3-8830-483E-9676-61A4E736883A}">
      <dgm:prSet phldrT="[Текст]" custT="1"/>
      <dgm:spPr/>
      <dgm:t>
        <a:bodyPr/>
        <a:lstStyle/>
        <a:p>
          <a:pPr algn="l"/>
          <a:r>
            <a: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Организация эффективного взаимодействия субъектов МСП с инфраструктурой поддержки и развития </a:t>
          </a:r>
        </a:p>
      </dgm:t>
    </dgm:pt>
    <dgm:pt modelId="{FD0A08E9-F5E8-4A51-9D7D-4D63364F5C9B}" type="parTrans" cxnId="{E2F5FA8E-B50A-4274-AAFC-8D836F47A748}">
      <dgm:prSet/>
      <dgm:spPr/>
      <dgm:t>
        <a:bodyPr/>
        <a:lstStyle/>
        <a:p>
          <a:pPr algn="l"/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8869786-EF18-451C-9F69-9B8B4734350A}" type="sibTrans" cxnId="{E2F5FA8E-B50A-4274-AAFC-8D836F47A748}">
      <dgm:prSet/>
      <dgm:spPr/>
      <dgm:t>
        <a:bodyPr/>
        <a:lstStyle/>
        <a:p>
          <a:pPr algn="l"/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DA7DA2-302C-4092-993B-D14C4F04C65A}">
      <dgm:prSet phldrT="[Текст]" custT="1"/>
      <dgm:spPr/>
      <dgm:t>
        <a:bodyPr/>
        <a:lstStyle/>
        <a:p>
          <a:pPr algn="l"/>
          <a:r>
            <a: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Увеличение количества высокотехнологичной инновационной продукции, используемой в производственно-технологических процессах, в </a:t>
          </a:r>
          <a:r>
            <a:rPr lang="ru-RU" sz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т.ч</a:t>
          </a:r>
          <a:r>
            <a: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экспортно-ориентированной продукции</a:t>
          </a:r>
        </a:p>
      </dgm:t>
    </dgm:pt>
    <dgm:pt modelId="{D9A43301-2947-4434-B458-8D52F1C58DB8}" type="parTrans" cxnId="{5C4D985A-2204-43A5-B0AE-761B8440B8E8}">
      <dgm:prSet/>
      <dgm:spPr/>
      <dgm:t>
        <a:bodyPr/>
        <a:lstStyle/>
        <a:p>
          <a:pPr algn="l"/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0AF17D-0C09-4AD1-929E-71F426716740}" type="sibTrans" cxnId="{5C4D985A-2204-43A5-B0AE-761B8440B8E8}">
      <dgm:prSet/>
      <dgm:spPr/>
      <dgm:t>
        <a:bodyPr/>
        <a:lstStyle/>
        <a:p>
          <a:pPr algn="l"/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989506-C450-4116-AAD5-7B344042278B}">
      <dgm:prSet phldrT="[Текст]" custT="1"/>
      <dgm:spPr/>
      <dgm:t>
        <a:bodyPr/>
        <a:lstStyle/>
        <a:p>
          <a:pPr algn="l"/>
          <a:r>
            <a: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Плановое и поэтапное замещение закупки иностранной продукции, закупкой и использованием продукции отечественных производителей</a:t>
          </a:r>
        </a:p>
      </dgm:t>
    </dgm:pt>
    <dgm:pt modelId="{C7F63C0D-4D34-471E-BFE5-705803CD43F4}" type="parTrans" cxnId="{9CBD461C-89FA-4E12-BDDE-FA8155EA07AA}">
      <dgm:prSet/>
      <dgm:spPr/>
      <dgm:t>
        <a:bodyPr/>
        <a:lstStyle/>
        <a:p>
          <a:pPr algn="l"/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361D3E-ED13-457F-850B-8C079F439555}" type="sibTrans" cxnId="{9CBD461C-89FA-4E12-BDDE-FA8155EA07AA}">
      <dgm:prSet/>
      <dgm:spPr/>
      <dgm:t>
        <a:bodyPr/>
        <a:lstStyle/>
        <a:p>
          <a:pPr algn="l"/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2F4203-7988-4241-A1F8-7AAE403C958B}" type="pres">
      <dgm:prSet presAssocID="{00FB8CE5-BB80-45AF-96EE-BAD1AD6EC20C}" presName="rootnode" presStyleCnt="0">
        <dgm:presLayoutVars>
          <dgm:chMax/>
          <dgm:chPref/>
          <dgm:dir/>
          <dgm:animLvl val="lvl"/>
        </dgm:presLayoutVars>
      </dgm:prSet>
      <dgm:spPr/>
    </dgm:pt>
    <dgm:pt modelId="{704A08C2-470C-49B6-9D0D-8A03A46F3A53}" type="pres">
      <dgm:prSet presAssocID="{8644E0E3-8830-483E-9676-61A4E736883A}" presName="composite" presStyleCnt="0"/>
      <dgm:spPr/>
    </dgm:pt>
    <dgm:pt modelId="{535EE031-E2B6-4BE4-91B7-87416889CF64}" type="pres">
      <dgm:prSet presAssocID="{8644E0E3-8830-483E-9676-61A4E736883A}" presName="LShape" presStyleLbl="alignNode1" presStyleIdx="0" presStyleCnt="5"/>
      <dgm:spPr/>
    </dgm:pt>
    <dgm:pt modelId="{611790E5-152C-4C34-A5FD-65D45525312A}" type="pres">
      <dgm:prSet presAssocID="{8644E0E3-8830-483E-9676-61A4E736883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26C6C8-D3FC-4F17-B6F6-B18ECFAA37DD}" type="pres">
      <dgm:prSet presAssocID="{8644E0E3-8830-483E-9676-61A4E736883A}" presName="Triangle" presStyleLbl="alignNode1" presStyleIdx="1" presStyleCnt="5"/>
      <dgm:spPr/>
    </dgm:pt>
    <dgm:pt modelId="{A48EA6C5-37B6-4CB2-A323-785C7BC617B8}" type="pres">
      <dgm:prSet presAssocID="{B8869786-EF18-451C-9F69-9B8B4734350A}" presName="sibTrans" presStyleCnt="0"/>
      <dgm:spPr/>
    </dgm:pt>
    <dgm:pt modelId="{C9EFC640-3FB6-4079-A104-2EC8C8A94CF6}" type="pres">
      <dgm:prSet presAssocID="{B8869786-EF18-451C-9F69-9B8B4734350A}" presName="space" presStyleCnt="0"/>
      <dgm:spPr/>
    </dgm:pt>
    <dgm:pt modelId="{95AA2275-BB1C-4671-8BEB-9D3E5ADC78D7}" type="pres">
      <dgm:prSet presAssocID="{77DA7DA2-302C-4092-993B-D14C4F04C65A}" presName="composite" presStyleCnt="0"/>
      <dgm:spPr/>
    </dgm:pt>
    <dgm:pt modelId="{87158BEF-B479-45F9-A1C3-806BFC50BC82}" type="pres">
      <dgm:prSet presAssocID="{77DA7DA2-302C-4092-993B-D14C4F04C65A}" presName="LShape" presStyleLbl="alignNode1" presStyleIdx="2" presStyleCnt="5"/>
      <dgm:spPr/>
    </dgm:pt>
    <dgm:pt modelId="{7EB6EB56-A1C2-46AD-B5ED-738FFF62102C}" type="pres">
      <dgm:prSet presAssocID="{77DA7DA2-302C-4092-993B-D14C4F04C65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740AF58-5C08-4ACC-989A-09E4840EB5C4}" type="pres">
      <dgm:prSet presAssocID="{77DA7DA2-302C-4092-993B-D14C4F04C65A}" presName="Triangle" presStyleLbl="alignNode1" presStyleIdx="3" presStyleCnt="5"/>
      <dgm:spPr/>
    </dgm:pt>
    <dgm:pt modelId="{A88CB506-E8CA-4EE9-998D-D7C30C661573}" type="pres">
      <dgm:prSet presAssocID="{C20AF17D-0C09-4AD1-929E-71F426716740}" presName="sibTrans" presStyleCnt="0"/>
      <dgm:spPr/>
    </dgm:pt>
    <dgm:pt modelId="{E64BFC7B-336D-4FA6-927D-E28CA6CBEB33}" type="pres">
      <dgm:prSet presAssocID="{C20AF17D-0C09-4AD1-929E-71F426716740}" presName="space" presStyleCnt="0"/>
      <dgm:spPr/>
    </dgm:pt>
    <dgm:pt modelId="{375734C9-ACAE-42F1-85AE-BAF393F5A0A3}" type="pres">
      <dgm:prSet presAssocID="{9D989506-C450-4116-AAD5-7B344042278B}" presName="composite" presStyleCnt="0"/>
      <dgm:spPr/>
    </dgm:pt>
    <dgm:pt modelId="{F0F77FEC-617F-4984-BBC4-B6037A2666D2}" type="pres">
      <dgm:prSet presAssocID="{9D989506-C450-4116-AAD5-7B344042278B}" presName="LShape" presStyleLbl="alignNode1" presStyleIdx="4" presStyleCnt="5"/>
      <dgm:spPr/>
    </dgm:pt>
    <dgm:pt modelId="{CB67DC88-AF23-4479-B69D-0B1A319F0B16}" type="pres">
      <dgm:prSet presAssocID="{9D989506-C450-4116-AAD5-7B344042278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BD461C-89FA-4E12-BDDE-FA8155EA07AA}" srcId="{00FB8CE5-BB80-45AF-96EE-BAD1AD6EC20C}" destId="{9D989506-C450-4116-AAD5-7B344042278B}" srcOrd="2" destOrd="0" parTransId="{C7F63C0D-4D34-471E-BFE5-705803CD43F4}" sibTransId="{72361D3E-ED13-457F-850B-8C079F439555}"/>
    <dgm:cxn modelId="{AD33FF29-450A-40DC-AA95-B663F45ACB7D}" type="presOf" srcId="{8644E0E3-8830-483E-9676-61A4E736883A}" destId="{611790E5-152C-4C34-A5FD-65D45525312A}" srcOrd="0" destOrd="0" presId="urn:microsoft.com/office/officeart/2009/3/layout/StepUpProcess"/>
    <dgm:cxn modelId="{FC73772B-C0DD-4BBE-B4AD-A3F313B10CA0}" type="presOf" srcId="{9D989506-C450-4116-AAD5-7B344042278B}" destId="{CB67DC88-AF23-4479-B69D-0B1A319F0B16}" srcOrd="0" destOrd="0" presId="urn:microsoft.com/office/officeart/2009/3/layout/StepUpProcess"/>
    <dgm:cxn modelId="{5C4D985A-2204-43A5-B0AE-761B8440B8E8}" srcId="{00FB8CE5-BB80-45AF-96EE-BAD1AD6EC20C}" destId="{77DA7DA2-302C-4092-993B-D14C4F04C65A}" srcOrd="1" destOrd="0" parTransId="{D9A43301-2947-4434-B458-8D52F1C58DB8}" sibTransId="{C20AF17D-0C09-4AD1-929E-71F426716740}"/>
    <dgm:cxn modelId="{4412E88A-B38A-4954-A202-AE42F0A6A230}" type="presOf" srcId="{00FB8CE5-BB80-45AF-96EE-BAD1AD6EC20C}" destId="{CF2F4203-7988-4241-A1F8-7AAE403C958B}" srcOrd="0" destOrd="0" presId="urn:microsoft.com/office/officeart/2009/3/layout/StepUpProcess"/>
    <dgm:cxn modelId="{E2F5FA8E-B50A-4274-AAFC-8D836F47A748}" srcId="{00FB8CE5-BB80-45AF-96EE-BAD1AD6EC20C}" destId="{8644E0E3-8830-483E-9676-61A4E736883A}" srcOrd="0" destOrd="0" parTransId="{FD0A08E9-F5E8-4A51-9D7D-4D63364F5C9B}" sibTransId="{B8869786-EF18-451C-9F69-9B8B4734350A}"/>
    <dgm:cxn modelId="{1402EE91-1AD9-4549-9FB9-35281C3BF303}" type="presOf" srcId="{77DA7DA2-302C-4092-993B-D14C4F04C65A}" destId="{7EB6EB56-A1C2-46AD-B5ED-738FFF62102C}" srcOrd="0" destOrd="0" presId="urn:microsoft.com/office/officeart/2009/3/layout/StepUpProcess"/>
    <dgm:cxn modelId="{C95F18CF-61DE-45A7-AC86-452D3E68A862}" type="presParOf" srcId="{CF2F4203-7988-4241-A1F8-7AAE403C958B}" destId="{704A08C2-470C-49B6-9D0D-8A03A46F3A53}" srcOrd="0" destOrd="0" presId="urn:microsoft.com/office/officeart/2009/3/layout/StepUpProcess"/>
    <dgm:cxn modelId="{AD5F5779-59C5-40DA-98B0-AAFB47EFDDCD}" type="presParOf" srcId="{704A08C2-470C-49B6-9D0D-8A03A46F3A53}" destId="{535EE031-E2B6-4BE4-91B7-87416889CF64}" srcOrd="0" destOrd="0" presId="urn:microsoft.com/office/officeart/2009/3/layout/StepUpProcess"/>
    <dgm:cxn modelId="{B4608904-832F-409F-B0D6-E23AED8A09D3}" type="presParOf" srcId="{704A08C2-470C-49B6-9D0D-8A03A46F3A53}" destId="{611790E5-152C-4C34-A5FD-65D45525312A}" srcOrd="1" destOrd="0" presId="urn:microsoft.com/office/officeart/2009/3/layout/StepUpProcess"/>
    <dgm:cxn modelId="{6F59225E-D186-4FDC-9D76-22C2373D969C}" type="presParOf" srcId="{704A08C2-470C-49B6-9D0D-8A03A46F3A53}" destId="{D526C6C8-D3FC-4F17-B6F6-B18ECFAA37DD}" srcOrd="2" destOrd="0" presId="urn:microsoft.com/office/officeart/2009/3/layout/StepUpProcess"/>
    <dgm:cxn modelId="{590EA904-FC46-4E38-B733-0CC4B7EB9850}" type="presParOf" srcId="{CF2F4203-7988-4241-A1F8-7AAE403C958B}" destId="{A48EA6C5-37B6-4CB2-A323-785C7BC617B8}" srcOrd="1" destOrd="0" presId="urn:microsoft.com/office/officeart/2009/3/layout/StepUpProcess"/>
    <dgm:cxn modelId="{8FEC9CA4-D0D3-4089-B5EF-B6E798C47F54}" type="presParOf" srcId="{A48EA6C5-37B6-4CB2-A323-785C7BC617B8}" destId="{C9EFC640-3FB6-4079-A104-2EC8C8A94CF6}" srcOrd="0" destOrd="0" presId="urn:microsoft.com/office/officeart/2009/3/layout/StepUpProcess"/>
    <dgm:cxn modelId="{7B5B09B0-B3B9-486C-B593-4C29A7E66B88}" type="presParOf" srcId="{CF2F4203-7988-4241-A1F8-7AAE403C958B}" destId="{95AA2275-BB1C-4671-8BEB-9D3E5ADC78D7}" srcOrd="2" destOrd="0" presId="urn:microsoft.com/office/officeart/2009/3/layout/StepUpProcess"/>
    <dgm:cxn modelId="{689B1F50-2CF2-4F30-A117-47B64382148E}" type="presParOf" srcId="{95AA2275-BB1C-4671-8BEB-9D3E5ADC78D7}" destId="{87158BEF-B479-45F9-A1C3-806BFC50BC82}" srcOrd="0" destOrd="0" presId="urn:microsoft.com/office/officeart/2009/3/layout/StepUpProcess"/>
    <dgm:cxn modelId="{84EA036E-2E65-426E-BE1B-C7090B777DDA}" type="presParOf" srcId="{95AA2275-BB1C-4671-8BEB-9D3E5ADC78D7}" destId="{7EB6EB56-A1C2-46AD-B5ED-738FFF62102C}" srcOrd="1" destOrd="0" presId="urn:microsoft.com/office/officeart/2009/3/layout/StepUpProcess"/>
    <dgm:cxn modelId="{0E71C340-2074-4E03-929D-F92F92F8C533}" type="presParOf" srcId="{95AA2275-BB1C-4671-8BEB-9D3E5ADC78D7}" destId="{E740AF58-5C08-4ACC-989A-09E4840EB5C4}" srcOrd="2" destOrd="0" presId="urn:microsoft.com/office/officeart/2009/3/layout/StepUpProcess"/>
    <dgm:cxn modelId="{730A7584-AE25-4E02-8412-59CBC83017B4}" type="presParOf" srcId="{CF2F4203-7988-4241-A1F8-7AAE403C958B}" destId="{A88CB506-E8CA-4EE9-998D-D7C30C661573}" srcOrd="3" destOrd="0" presId="urn:microsoft.com/office/officeart/2009/3/layout/StepUpProcess"/>
    <dgm:cxn modelId="{4E78F40B-9793-4815-9E44-395B75EF2C72}" type="presParOf" srcId="{A88CB506-E8CA-4EE9-998D-D7C30C661573}" destId="{E64BFC7B-336D-4FA6-927D-E28CA6CBEB33}" srcOrd="0" destOrd="0" presId="urn:microsoft.com/office/officeart/2009/3/layout/StepUpProcess"/>
    <dgm:cxn modelId="{F9D02A83-992C-4DE6-B4C5-94DF08B2F3D1}" type="presParOf" srcId="{CF2F4203-7988-4241-A1F8-7AAE403C958B}" destId="{375734C9-ACAE-42F1-85AE-BAF393F5A0A3}" srcOrd="4" destOrd="0" presId="urn:microsoft.com/office/officeart/2009/3/layout/StepUpProcess"/>
    <dgm:cxn modelId="{CB96DC48-2CB6-455C-AB88-3779EB144A6C}" type="presParOf" srcId="{375734C9-ACAE-42F1-85AE-BAF393F5A0A3}" destId="{F0F77FEC-617F-4984-BBC4-B6037A2666D2}" srcOrd="0" destOrd="0" presId="urn:microsoft.com/office/officeart/2009/3/layout/StepUpProcess"/>
    <dgm:cxn modelId="{208FB6FA-3293-492C-9DC5-BC827BC0D1B8}" type="presParOf" srcId="{375734C9-ACAE-42F1-85AE-BAF393F5A0A3}" destId="{CB67DC88-AF23-4479-B69D-0B1A319F0B1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40BFA-50FD-4114-9EEC-367AE7B38DD1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E586B376-6576-43A2-80B6-707FCF807F0E}">
      <dgm:prSet phldrT="[Текст]"/>
      <dgm:spPr/>
      <dgm:t>
        <a:bodyPr/>
        <a:lstStyle/>
        <a:p>
          <a:r>
            <a:rPr lang="ru-R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ИКПиР</a:t>
          </a:r>
          <a:endParaRPr lang="ru-RU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436B7D-EF0C-4DBA-8FB7-3435E0037ECE}" type="parTrans" cxnId="{B429ADBC-486B-44B8-851F-F16FDD74CCD4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CB658D-1B3D-4B82-AFD7-FFA09309D036}" type="sibTrans" cxnId="{B429ADBC-486B-44B8-851F-F16FDD74CCD4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9E1740-C548-46E7-820D-B06D6E91ACF4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Взаимодействие с региональными институтами развития</a:t>
          </a:r>
        </a:p>
      </dgm:t>
    </dgm:pt>
    <dgm:pt modelId="{D14006FE-EDE9-4E89-84E7-424A365E789D}" type="parTrans" cxnId="{204397BB-6D76-4C28-8A94-4F8ACE4110B5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611773-527F-42B1-AD13-1E99D2683787}" type="sibTrans" cxnId="{204397BB-6D76-4C28-8A94-4F8ACE4110B5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6A8D3-9833-4AAD-A31E-FE8FF94CEE66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Взаимодействие с финансовыми институтами</a:t>
          </a:r>
        </a:p>
      </dgm:t>
    </dgm:pt>
    <dgm:pt modelId="{F3A0D465-95BB-4110-ABBE-517F075585AB}" type="parTrans" cxnId="{3F698F9E-E6F3-4F31-A9F4-9AC73E592895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8B95C3-C833-4B75-908E-F96ED4144A77}" type="sibTrans" cxnId="{3F698F9E-E6F3-4F31-A9F4-9AC73E592895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ECF648-5285-4852-8265-A38F842389AD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Применение налоговых льгот и снижение налоговых ставок</a:t>
          </a:r>
        </a:p>
      </dgm:t>
    </dgm:pt>
    <dgm:pt modelId="{2E9C81C5-D487-4BDC-9AC7-B08C8FD1540D}" type="parTrans" cxnId="{DCD8014B-3F06-4EBE-9EA9-8CC9972B40F9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123024-E8B1-4625-AE4B-702F3E5D5E73}" type="sibTrans" cxnId="{DCD8014B-3F06-4EBE-9EA9-8CC9972B40F9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4A4CE8-DE9D-4143-B981-B39DD4758DBA}">
      <dgm:prSet phldrT="[Текст]"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Использование инфраструктуры</a:t>
          </a:r>
        </a:p>
      </dgm:t>
    </dgm:pt>
    <dgm:pt modelId="{FDF9AF60-8CDF-4619-B585-41BDA7C2E902}" type="parTrans" cxnId="{A9678BA3-DB6E-4EA4-BBDD-2B70EBD1B316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A259BE-7C3A-42E8-BC74-188D92E41346}" type="sibTrans" cxnId="{A9678BA3-DB6E-4EA4-BBDD-2B70EBD1B316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371E2C-68CA-45F7-8B52-24A0973EA4AE}">
      <dgm:prSet/>
      <dgm:spPr/>
      <dgm:t>
        <a:bodyPr/>
        <a:lstStyle/>
        <a:p>
          <a:r>
            <a: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Программы лояльности заказчиков + вовлечение в закупочную деятельность</a:t>
          </a:r>
        </a:p>
      </dgm:t>
    </dgm:pt>
    <dgm:pt modelId="{0C81043B-783A-489D-997B-C3A577D810FE}" type="parTrans" cxnId="{54ECA391-C3A3-42B6-BFE4-C6E4A6607545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A0AD60-AE33-4912-8594-42F276E6B6EE}" type="sibTrans" cxnId="{54ECA391-C3A3-42B6-BFE4-C6E4A6607545}">
      <dgm:prSet/>
      <dgm:spPr/>
      <dgm:t>
        <a:bodyPr/>
        <a:lstStyle/>
        <a:p>
          <a:endParaRPr lang="ru-RU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27D54-2865-462C-97D6-A91E5D3FE620}" type="pres">
      <dgm:prSet presAssocID="{E7940BFA-50FD-4114-9EEC-367AE7B38DD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6E5F909-6D1C-4690-A495-841938609D2E}" type="pres">
      <dgm:prSet presAssocID="{E586B376-6576-43A2-80B6-707FCF807F0E}" presName="centerShape" presStyleLbl="node0" presStyleIdx="0" presStyleCnt="1" custScaleX="149841" custScaleY="147474"/>
      <dgm:spPr/>
    </dgm:pt>
    <dgm:pt modelId="{888CBE01-A0C5-4CE3-98E1-C5F5FC5EE68A}" type="pres">
      <dgm:prSet presAssocID="{D14006FE-EDE9-4E89-84E7-424A365E789D}" presName="parTrans" presStyleLbl="sibTrans2D1" presStyleIdx="0" presStyleCnt="5"/>
      <dgm:spPr/>
    </dgm:pt>
    <dgm:pt modelId="{7278B13B-A405-447A-91CD-ADE26D9FAD51}" type="pres">
      <dgm:prSet presAssocID="{D14006FE-EDE9-4E89-84E7-424A365E789D}" presName="connectorText" presStyleLbl="sibTrans2D1" presStyleIdx="0" presStyleCnt="5"/>
      <dgm:spPr/>
    </dgm:pt>
    <dgm:pt modelId="{180F0ADA-8257-455D-BED8-1652EBA3D590}" type="pres">
      <dgm:prSet presAssocID="{ED9E1740-C548-46E7-820D-B06D6E91ACF4}" presName="node" presStyleLbl="node1" presStyleIdx="0" presStyleCnt="5">
        <dgm:presLayoutVars>
          <dgm:bulletEnabled val="1"/>
        </dgm:presLayoutVars>
      </dgm:prSet>
      <dgm:spPr/>
    </dgm:pt>
    <dgm:pt modelId="{78F4AE88-A5E6-41EF-9049-BB2CA09793AC}" type="pres">
      <dgm:prSet presAssocID="{F3A0D465-95BB-4110-ABBE-517F075585AB}" presName="parTrans" presStyleLbl="sibTrans2D1" presStyleIdx="1" presStyleCnt="5"/>
      <dgm:spPr/>
    </dgm:pt>
    <dgm:pt modelId="{B05A77EA-CF65-41DE-B80E-40E05C577086}" type="pres">
      <dgm:prSet presAssocID="{F3A0D465-95BB-4110-ABBE-517F075585AB}" presName="connectorText" presStyleLbl="sibTrans2D1" presStyleIdx="1" presStyleCnt="5"/>
      <dgm:spPr/>
    </dgm:pt>
    <dgm:pt modelId="{200C22D1-8141-4C64-88AD-256B478A4DF8}" type="pres">
      <dgm:prSet presAssocID="{39B6A8D3-9833-4AAD-A31E-FE8FF94CEE66}" presName="node" presStyleLbl="node1" presStyleIdx="1" presStyleCnt="5">
        <dgm:presLayoutVars>
          <dgm:bulletEnabled val="1"/>
        </dgm:presLayoutVars>
      </dgm:prSet>
      <dgm:spPr/>
    </dgm:pt>
    <dgm:pt modelId="{31C180B3-6685-4145-895B-1F00F0BE33F9}" type="pres">
      <dgm:prSet presAssocID="{2E9C81C5-D487-4BDC-9AC7-B08C8FD1540D}" presName="parTrans" presStyleLbl="sibTrans2D1" presStyleIdx="2" presStyleCnt="5"/>
      <dgm:spPr/>
    </dgm:pt>
    <dgm:pt modelId="{E1AE821F-6221-4E74-A960-0ACEC8744A1B}" type="pres">
      <dgm:prSet presAssocID="{2E9C81C5-D487-4BDC-9AC7-B08C8FD1540D}" presName="connectorText" presStyleLbl="sibTrans2D1" presStyleIdx="2" presStyleCnt="5"/>
      <dgm:spPr/>
    </dgm:pt>
    <dgm:pt modelId="{CC9D26D6-70F1-426D-9860-B6BF522ACC47}" type="pres">
      <dgm:prSet presAssocID="{7AECF648-5285-4852-8265-A38F842389AD}" presName="node" presStyleLbl="node1" presStyleIdx="2" presStyleCnt="5">
        <dgm:presLayoutVars>
          <dgm:bulletEnabled val="1"/>
        </dgm:presLayoutVars>
      </dgm:prSet>
      <dgm:spPr/>
    </dgm:pt>
    <dgm:pt modelId="{A56DBED7-1105-434D-B298-7DAB412D2B94}" type="pres">
      <dgm:prSet presAssocID="{0C81043B-783A-489D-997B-C3A577D810FE}" presName="parTrans" presStyleLbl="sibTrans2D1" presStyleIdx="3" presStyleCnt="5"/>
      <dgm:spPr/>
    </dgm:pt>
    <dgm:pt modelId="{F051B0F0-476F-4513-AA4F-21FCA63A4335}" type="pres">
      <dgm:prSet presAssocID="{0C81043B-783A-489D-997B-C3A577D810FE}" presName="connectorText" presStyleLbl="sibTrans2D1" presStyleIdx="3" presStyleCnt="5"/>
      <dgm:spPr/>
    </dgm:pt>
    <dgm:pt modelId="{5A1DA871-B5BC-41B4-9715-B8EC1ACC5E5C}" type="pres">
      <dgm:prSet presAssocID="{62371E2C-68CA-45F7-8B52-24A0973EA4AE}" presName="node" presStyleLbl="node1" presStyleIdx="3" presStyleCnt="5">
        <dgm:presLayoutVars>
          <dgm:bulletEnabled val="1"/>
        </dgm:presLayoutVars>
      </dgm:prSet>
      <dgm:spPr/>
    </dgm:pt>
    <dgm:pt modelId="{78ED14B0-3040-44A6-9F54-688606D03DD0}" type="pres">
      <dgm:prSet presAssocID="{FDF9AF60-8CDF-4619-B585-41BDA7C2E902}" presName="parTrans" presStyleLbl="sibTrans2D1" presStyleIdx="4" presStyleCnt="5"/>
      <dgm:spPr/>
    </dgm:pt>
    <dgm:pt modelId="{26F8ECE0-5063-4B52-8ED5-3B32B095A431}" type="pres">
      <dgm:prSet presAssocID="{FDF9AF60-8CDF-4619-B585-41BDA7C2E902}" presName="connectorText" presStyleLbl="sibTrans2D1" presStyleIdx="4" presStyleCnt="5"/>
      <dgm:spPr/>
    </dgm:pt>
    <dgm:pt modelId="{963483F0-C300-446D-80F1-7A9C706E8369}" type="pres">
      <dgm:prSet presAssocID="{8C4A4CE8-DE9D-4143-B981-B39DD4758DBA}" presName="node" presStyleLbl="node1" presStyleIdx="4" presStyleCnt="5">
        <dgm:presLayoutVars>
          <dgm:bulletEnabled val="1"/>
        </dgm:presLayoutVars>
      </dgm:prSet>
      <dgm:spPr/>
    </dgm:pt>
  </dgm:ptLst>
  <dgm:cxnLst>
    <dgm:cxn modelId="{72A45A5D-5AA3-4271-A555-71CC08C49551}" type="presOf" srcId="{39B6A8D3-9833-4AAD-A31E-FE8FF94CEE66}" destId="{200C22D1-8141-4C64-88AD-256B478A4DF8}" srcOrd="0" destOrd="0" presId="urn:microsoft.com/office/officeart/2005/8/layout/radial5"/>
    <dgm:cxn modelId="{EA301841-A033-422B-8DE3-5B112396C6FD}" type="presOf" srcId="{F3A0D465-95BB-4110-ABBE-517F075585AB}" destId="{78F4AE88-A5E6-41EF-9049-BB2CA09793AC}" srcOrd="0" destOrd="0" presId="urn:microsoft.com/office/officeart/2005/8/layout/radial5"/>
    <dgm:cxn modelId="{2E670763-AB1B-4678-AF77-934DD43C0A4E}" type="presOf" srcId="{62371E2C-68CA-45F7-8B52-24A0973EA4AE}" destId="{5A1DA871-B5BC-41B4-9715-B8EC1ACC5E5C}" srcOrd="0" destOrd="0" presId="urn:microsoft.com/office/officeart/2005/8/layout/radial5"/>
    <dgm:cxn modelId="{232D7063-580B-4D92-B849-D0124327961C}" type="presOf" srcId="{7AECF648-5285-4852-8265-A38F842389AD}" destId="{CC9D26D6-70F1-426D-9860-B6BF522ACC47}" srcOrd="0" destOrd="0" presId="urn:microsoft.com/office/officeart/2005/8/layout/radial5"/>
    <dgm:cxn modelId="{5C0E7666-9049-409F-9C7D-34F8CB7D9E28}" type="presOf" srcId="{2E9C81C5-D487-4BDC-9AC7-B08C8FD1540D}" destId="{31C180B3-6685-4145-895B-1F00F0BE33F9}" srcOrd="0" destOrd="0" presId="urn:microsoft.com/office/officeart/2005/8/layout/radial5"/>
    <dgm:cxn modelId="{C518BC47-2E02-4E62-8CF2-4DC38C88F142}" type="presOf" srcId="{D14006FE-EDE9-4E89-84E7-424A365E789D}" destId="{7278B13B-A405-447A-91CD-ADE26D9FAD51}" srcOrd="1" destOrd="0" presId="urn:microsoft.com/office/officeart/2005/8/layout/radial5"/>
    <dgm:cxn modelId="{DCD8014B-3F06-4EBE-9EA9-8CC9972B40F9}" srcId="{E586B376-6576-43A2-80B6-707FCF807F0E}" destId="{7AECF648-5285-4852-8265-A38F842389AD}" srcOrd="2" destOrd="0" parTransId="{2E9C81C5-D487-4BDC-9AC7-B08C8FD1540D}" sibTransId="{05123024-E8B1-4625-AE4B-702F3E5D5E73}"/>
    <dgm:cxn modelId="{9461C94B-0E4E-4F3F-AAEE-46927E787AAB}" type="presOf" srcId="{E586B376-6576-43A2-80B6-707FCF807F0E}" destId="{46E5F909-6D1C-4690-A495-841938609D2E}" srcOrd="0" destOrd="0" presId="urn:microsoft.com/office/officeart/2005/8/layout/radial5"/>
    <dgm:cxn modelId="{B615E153-5DF0-4848-BE45-A64085D8C48C}" type="presOf" srcId="{FDF9AF60-8CDF-4619-B585-41BDA7C2E902}" destId="{78ED14B0-3040-44A6-9F54-688606D03DD0}" srcOrd="0" destOrd="0" presId="urn:microsoft.com/office/officeart/2005/8/layout/radial5"/>
    <dgm:cxn modelId="{E6635E74-CA29-4782-8FF2-7CF720C08405}" type="presOf" srcId="{F3A0D465-95BB-4110-ABBE-517F075585AB}" destId="{B05A77EA-CF65-41DE-B80E-40E05C577086}" srcOrd="1" destOrd="0" presId="urn:microsoft.com/office/officeart/2005/8/layout/radial5"/>
    <dgm:cxn modelId="{09E1F679-07C9-4802-8163-900F7B5D8E45}" type="presOf" srcId="{0C81043B-783A-489D-997B-C3A577D810FE}" destId="{A56DBED7-1105-434D-B298-7DAB412D2B94}" srcOrd="0" destOrd="0" presId="urn:microsoft.com/office/officeart/2005/8/layout/radial5"/>
    <dgm:cxn modelId="{0809597B-524D-4F4E-A2FB-328788A2DDE7}" type="presOf" srcId="{FDF9AF60-8CDF-4619-B585-41BDA7C2E902}" destId="{26F8ECE0-5063-4B52-8ED5-3B32B095A431}" srcOrd="1" destOrd="0" presId="urn:microsoft.com/office/officeart/2005/8/layout/radial5"/>
    <dgm:cxn modelId="{65EC387E-8D65-4DCE-8F56-B2EE6D734057}" type="presOf" srcId="{ED9E1740-C548-46E7-820D-B06D6E91ACF4}" destId="{180F0ADA-8257-455D-BED8-1652EBA3D590}" srcOrd="0" destOrd="0" presId="urn:microsoft.com/office/officeart/2005/8/layout/radial5"/>
    <dgm:cxn modelId="{54ECA391-C3A3-42B6-BFE4-C6E4A6607545}" srcId="{E586B376-6576-43A2-80B6-707FCF807F0E}" destId="{62371E2C-68CA-45F7-8B52-24A0973EA4AE}" srcOrd="3" destOrd="0" parTransId="{0C81043B-783A-489D-997B-C3A577D810FE}" sibTransId="{38A0AD60-AE33-4912-8594-42F276E6B6EE}"/>
    <dgm:cxn modelId="{3F698F9E-E6F3-4F31-A9F4-9AC73E592895}" srcId="{E586B376-6576-43A2-80B6-707FCF807F0E}" destId="{39B6A8D3-9833-4AAD-A31E-FE8FF94CEE66}" srcOrd="1" destOrd="0" parTransId="{F3A0D465-95BB-4110-ABBE-517F075585AB}" sibTransId="{018B95C3-C833-4B75-908E-F96ED4144A77}"/>
    <dgm:cxn modelId="{A9678BA3-DB6E-4EA4-BBDD-2B70EBD1B316}" srcId="{E586B376-6576-43A2-80B6-707FCF807F0E}" destId="{8C4A4CE8-DE9D-4143-B981-B39DD4758DBA}" srcOrd="4" destOrd="0" parTransId="{FDF9AF60-8CDF-4619-B585-41BDA7C2E902}" sibTransId="{3DA259BE-7C3A-42E8-BC74-188D92E41346}"/>
    <dgm:cxn modelId="{42FDBDAA-1188-4C86-88C9-0BE103DE90AB}" type="presOf" srcId="{8C4A4CE8-DE9D-4143-B981-B39DD4758DBA}" destId="{963483F0-C300-446D-80F1-7A9C706E8369}" srcOrd="0" destOrd="0" presId="urn:microsoft.com/office/officeart/2005/8/layout/radial5"/>
    <dgm:cxn modelId="{8E7C33BA-4520-4DC7-8C21-F358A3FE40B3}" type="presOf" srcId="{2E9C81C5-D487-4BDC-9AC7-B08C8FD1540D}" destId="{E1AE821F-6221-4E74-A960-0ACEC8744A1B}" srcOrd="1" destOrd="0" presId="urn:microsoft.com/office/officeart/2005/8/layout/radial5"/>
    <dgm:cxn modelId="{204397BB-6D76-4C28-8A94-4F8ACE4110B5}" srcId="{E586B376-6576-43A2-80B6-707FCF807F0E}" destId="{ED9E1740-C548-46E7-820D-B06D6E91ACF4}" srcOrd="0" destOrd="0" parTransId="{D14006FE-EDE9-4E89-84E7-424A365E789D}" sibTransId="{4D611773-527F-42B1-AD13-1E99D2683787}"/>
    <dgm:cxn modelId="{B429ADBC-486B-44B8-851F-F16FDD74CCD4}" srcId="{E7940BFA-50FD-4114-9EEC-367AE7B38DD1}" destId="{E586B376-6576-43A2-80B6-707FCF807F0E}" srcOrd="0" destOrd="0" parTransId="{C4436B7D-EF0C-4DBA-8FB7-3435E0037ECE}" sibTransId="{18CB658D-1B3D-4B82-AFD7-FFA09309D036}"/>
    <dgm:cxn modelId="{E3F83DBD-6C64-4FF2-91AF-96C05B4A5346}" type="presOf" srcId="{0C81043B-783A-489D-997B-C3A577D810FE}" destId="{F051B0F0-476F-4513-AA4F-21FCA63A4335}" srcOrd="1" destOrd="0" presId="urn:microsoft.com/office/officeart/2005/8/layout/radial5"/>
    <dgm:cxn modelId="{33388BBD-3B48-46A7-B078-3F787A4E3AA3}" type="presOf" srcId="{E7940BFA-50FD-4114-9EEC-367AE7B38DD1}" destId="{E5A27D54-2865-462C-97D6-A91E5D3FE620}" srcOrd="0" destOrd="0" presId="urn:microsoft.com/office/officeart/2005/8/layout/radial5"/>
    <dgm:cxn modelId="{09F599E1-86F1-4E4C-9F62-0B2F130A79DA}" type="presOf" srcId="{D14006FE-EDE9-4E89-84E7-424A365E789D}" destId="{888CBE01-A0C5-4CE3-98E1-C5F5FC5EE68A}" srcOrd="0" destOrd="0" presId="urn:microsoft.com/office/officeart/2005/8/layout/radial5"/>
    <dgm:cxn modelId="{5BD9FF34-2C8A-4CCA-8FBB-3D7F91B3D017}" type="presParOf" srcId="{E5A27D54-2865-462C-97D6-A91E5D3FE620}" destId="{46E5F909-6D1C-4690-A495-841938609D2E}" srcOrd="0" destOrd="0" presId="urn:microsoft.com/office/officeart/2005/8/layout/radial5"/>
    <dgm:cxn modelId="{54DAA9E1-C0D1-4023-9C6A-ADB409DD5A47}" type="presParOf" srcId="{E5A27D54-2865-462C-97D6-A91E5D3FE620}" destId="{888CBE01-A0C5-4CE3-98E1-C5F5FC5EE68A}" srcOrd="1" destOrd="0" presId="urn:microsoft.com/office/officeart/2005/8/layout/radial5"/>
    <dgm:cxn modelId="{5C73F914-AB23-400B-A547-24471DD9A692}" type="presParOf" srcId="{888CBE01-A0C5-4CE3-98E1-C5F5FC5EE68A}" destId="{7278B13B-A405-447A-91CD-ADE26D9FAD51}" srcOrd="0" destOrd="0" presId="urn:microsoft.com/office/officeart/2005/8/layout/radial5"/>
    <dgm:cxn modelId="{6F7CC888-5357-49DD-95EE-95A4BA1721AD}" type="presParOf" srcId="{E5A27D54-2865-462C-97D6-A91E5D3FE620}" destId="{180F0ADA-8257-455D-BED8-1652EBA3D590}" srcOrd="2" destOrd="0" presId="urn:microsoft.com/office/officeart/2005/8/layout/radial5"/>
    <dgm:cxn modelId="{71EC2578-40C7-41CF-B3F4-B931D63AE0B5}" type="presParOf" srcId="{E5A27D54-2865-462C-97D6-A91E5D3FE620}" destId="{78F4AE88-A5E6-41EF-9049-BB2CA09793AC}" srcOrd="3" destOrd="0" presId="urn:microsoft.com/office/officeart/2005/8/layout/radial5"/>
    <dgm:cxn modelId="{E593E06B-496D-4508-9CF6-70D18152A93E}" type="presParOf" srcId="{78F4AE88-A5E6-41EF-9049-BB2CA09793AC}" destId="{B05A77EA-CF65-41DE-B80E-40E05C577086}" srcOrd="0" destOrd="0" presId="urn:microsoft.com/office/officeart/2005/8/layout/radial5"/>
    <dgm:cxn modelId="{2F227097-1FD9-4543-B5B4-CBB6BA07EFC7}" type="presParOf" srcId="{E5A27D54-2865-462C-97D6-A91E5D3FE620}" destId="{200C22D1-8141-4C64-88AD-256B478A4DF8}" srcOrd="4" destOrd="0" presId="urn:microsoft.com/office/officeart/2005/8/layout/radial5"/>
    <dgm:cxn modelId="{2B33603C-268F-4B0C-9169-70659814D1EB}" type="presParOf" srcId="{E5A27D54-2865-462C-97D6-A91E5D3FE620}" destId="{31C180B3-6685-4145-895B-1F00F0BE33F9}" srcOrd="5" destOrd="0" presId="urn:microsoft.com/office/officeart/2005/8/layout/radial5"/>
    <dgm:cxn modelId="{7BE3199F-2EBA-446E-ADA6-757B548CC032}" type="presParOf" srcId="{31C180B3-6685-4145-895B-1F00F0BE33F9}" destId="{E1AE821F-6221-4E74-A960-0ACEC8744A1B}" srcOrd="0" destOrd="0" presId="urn:microsoft.com/office/officeart/2005/8/layout/radial5"/>
    <dgm:cxn modelId="{C9DF12C4-6BAD-41C5-8CB9-26479B9F139B}" type="presParOf" srcId="{E5A27D54-2865-462C-97D6-A91E5D3FE620}" destId="{CC9D26D6-70F1-426D-9860-B6BF522ACC47}" srcOrd="6" destOrd="0" presId="urn:microsoft.com/office/officeart/2005/8/layout/radial5"/>
    <dgm:cxn modelId="{AAB5A087-318F-4B36-9A12-6E64A7CD3B4E}" type="presParOf" srcId="{E5A27D54-2865-462C-97D6-A91E5D3FE620}" destId="{A56DBED7-1105-434D-B298-7DAB412D2B94}" srcOrd="7" destOrd="0" presId="urn:microsoft.com/office/officeart/2005/8/layout/radial5"/>
    <dgm:cxn modelId="{E35530D3-413A-41F3-99A0-A49B12F87795}" type="presParOf" srcId="{A56DBED7-1105-434D-B298-7DAB412D2B94}" destId="{F051B0F0-476F-4513-AA4F-21FCA63A4335}" srcOrd="0" destOrd="0" presId="urn:microsoft.com/office/officeart/2005/8/layout/radial5"/>
    <dgm:cxn modelId="{B51F9FC5-B9A2-4F64-807D-DBB2D7370C63}" type="presParOf" srcId="{E5A27D54-2865-462C-97D6-A91E5D3FE620}" destId="{5A1DA871-B5BC-41B4-9715-B8EC1ACC5E5C}" srcOrd="8" destOrd="0" presId="urn:microsoft.com/office/officeart/2005/8/layout/radial5"/>
    <dgm:cxn modelId="{A2FE54EB-3842-4A65-B325-C808B50643CF}" type="presParOf" srcId="{E5A27D54-2865-462C-97D6-A91E5D3FE620}" destId="{78ED14B0-3040-44A6-9F54-688606D03DD0}" srcOrd="9" destOrd="0" presId="urn:microsoft.com/office/officeart/2005/8/layout/radial5"/>
    <dgm:cxn modelId="{10F801C6-C9B8-4F2B-8F29-396AAE856B54}" type="presParOf" srcId="{78ED14B0-3040-44A6-9F54-688606D03DD0}" destId="{26F8ECE0-5063-4B52-8ED5-3B32B095A431}" srcOrd="0" destOrd="0" presId="urn:microsoft.com/office/officeart/2005/8/layout/radial5"/>
    <dgm:cxn modelId="{060C76E8-B54D-47CA-AB56-5F1EC56B78BC}" type="presParOf" srcId="{E5A27D54-2865-462C-97D6-A91E5D3FE620}" destId="{963483F0-C300-446D-80F1-7A9C706E836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31D84-0E60-4A2F-B9DE-8E8308C78322}">
      <dsp:nvSpPr>
        <dsp:cNvPr id="0" name=""/>
        <dsp:cNvSpPr/>
      </dsp:nvSpPr>
      <dsp:spPr>
        <a:xfrm>
          <a:off x="-5699251" y="-872384"/>
          <a:ext cx="6785375" cy="6785375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A6B96-D66F-4773-8027-792EE63B1C60}">
      <dsp:nvSpPr>
        <dsp:cNvPr id="0" name=""/>
        <dsp:cNvSpPr/>
      </dsp:nvSpPr>
      <dsp:spPr>
        <a:xfrm>
          <a:off x="568537" y="387521"/>
          <a:ext cx="8001810" cy="7754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51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Увеличение количества активных, экономически стабильных субъектов МСП, выпускающих конкурентоспособную продукцию</a:t>
          </a:r>
        </a:p>
      </dsp:txBody>
      <dsp:txXfrm>
        <a:off x="568537" y="387521"/>
        <a:ext cx="8001810" cy="775446"/>
      </dsp:txXfrm>
    </dsp:sp>
    <dsp:sp modelId="{97FECCE9-7410-4E40-90AC-C7472213DD50}">
      <dsp:nvSpPr>
        <dsp:cNvPr id="0" name=""/>
        <dsp:cNvSpPr/>
      </dsp:nvSpPr>
      <dsp:spPr>
        <a:xfrm>
          <a:off x="83883" y="290590"/>
          <a:ext cx="969308" cy="96930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3E11-7AE1-4A76-A761-0A6B30831AC9}">
      <dsp:nvSpPr>
        <dsp:cNvPr id="0" name=""/>
        <dsp:cNvSpPr/>
      </dsp:nvSpPr>
      <dsp:spPr>
        <a:xfrm>
          <a:off x="1013119" y="1550893"/>
          <a:ext cx="7557228" cy="7754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511" tIns="48260" rIns="48260" bIns="482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Расширение и модернизация субъектом МСП собственного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производства</a:t>
          </a:r>
        </a:p>
      </dsp:txBody>
      <dsp:txXfrm>
        <a:off x="1013119" y="1550893"/>
        <a:ext cx="7557228" cy="775446"/>
      </dsp:txXfrm>
    </dsp:sp>
    <dsp:sp modelId="{E1122440-BE36-4C3E-A31E-D0FF0C113FF5}">
      <dsp:nvSpPr>
        <dsp:cNvPr id="0" name=""/>
        <dsp:cNvSpPr/>
      </dsp:nvSpPr>
      <dsp:spPr>
        <a:xfrm>
          <a:off x="528465" y="1453963"/>
          <a:ext cx="969308" cy="96930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A1859-DBB6-4A35-83FE-66DE692255C9}">
      <dsp:nvSpPr>
        <dsp:cNvPr id="0" name=""/>
        <dsp:cNvSpPr/>
      </dsp:nvSpPr>
      <dsp:spPr>
        <a:xfrm>
          <a:off x="1013119" y="2714266"/>
          <a:ext cx="7557228" cy="7754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51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Нахождение новых источников сбыта ТРУ для субъекта МСП</a:t>
          </a:r>
        </a:p>
      </dsp:txBody>
      <dsp:txXfrm>
        <a:off x="1013119" y="2714266"/>
        <a:ext cx="7557228" cy="775446"/>
      </dsp:txXfrm>
    </dsp:sp>
    <dsp:sp modelId="{DAAD1B5C-ACA7-4F81-9EC9-BAAE3B3BF755}">
      <dsp:nvSpPr>
        <dsp:cNvPr id="0" name=""/>
        <dsp:cNvSpPr/>
      </dsp:nvSpPr>
      <dsp:spPr>
        <a:xfrm>
          <a:off x="528465" y="2617335"/>
          <a:ext cx="969308" cy="96930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D3B21-14DB-40C6-A821-5D0FA2CDC148}">
      <dsp:nvSpPr>
        <dsp:cNvPr id="0" name=""/>
        <dsp:cNvSpPr/>
      </dsp:nvSpPr>
      <dsp:spPr>
        <a:xfrm>
          <a:off x="568537" y="3877638"/>
          <a:ext cx="8001810" cy="7754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51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Локальный/государственный рост экономических показателей</a:t>
          </a:r>
        </a:p>
      </dsp:txBody>
      <dsp:txXfrm>
        <a:off x="568537" y="3877638"/>
        <a:ext cx="8001810" cy="775446"/>
      </dsp:txXfrm>
    </dsp:sp>
    <dsp:sp modelId="{C223E4AE-3B03-4F4E-9D42-B6F5F1998386}">
      <dsp:nvSpPr>
        <dsp:cNvPr id="0" name=""/>
        <dsp:cNvSpPr/>
      </dsp:nvSpPr>
      <dsp:spPr>
        <a:xfrm>
          <a:off x="83883" y="3780707"/>
          <a:ext cx="969308" cy="969308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EE031-E2B6-4BE4-91B7-87416889CF64}">
      <dsp:nvSpPr>
        <dsp:cNvPr id="0" name=""/>
        <dsp:cNvSpPr/>
      </dsp:nvSpPr>
      <dsp:spPr>
        <a:xfrm rot="5400000">
          <a:off x="553885" y="1641462"/>
          <a:ext cx="1655310" cy="27543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790E5-152C-4C34-A5FD-65D45525312A}">
      <dsp:nvSpPr>
        <dsp:cNvPr id="0" name=""/>
        <dsp:cNvSpPr/>
      </dsp:nvSpPr>
      <dsp:spPr>
        <a:xfrm>
          <a:off x="277573" y="2464434"/>
          <a:ext cx="2486687" cy="2179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Организация эффективного взаимодействия субъектов МСП с инфраструктурой поддержки и развития </a:t>
          </a:r>
        </a:p>
      </dsp:txBody>
      <dsp:txXfrm>
        <a:off x="277573" y="2464434"/>
        <a:ext cx="2486687" cy="2179727"/>
      </dsp:txXfrm>
    </dsp:sp>
    <dsp:sp modelId="{D526C6C8-D3FC-4F17-B6F6-B18ECFAA37DD}">
      <dsp:nvSpPr>
        <dsp:cNvPr id="0" name=""/>
        <dsp:cNvSpPr/>
      </dsp:nvSpPr>
      <dsp:spPr>
        <a:xfrm>
          <a:off x="2295074" y="1438680"/>
          <a:ext cx="469186" cy="4691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58BEF-B479-45F9-A1C3-806BFC50BC82}">
      <dsp:nvSpPr>
        <dsp:cNvPr id="0" name=""/>
        <dsp:cNvSpPr/>
      </dsp:nvSpPr>
      <dsp:spPr>
        <a:xfrm rot="5400000">
          <a:off x="3598076" y="888174"/>
          <a:ext cx="1655310" cy="27543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6EB56-A1C2-46AD-B5ED-738FFF62102C}">
      <dsp:nvSpPr>
        <dsp:cNvPr id="0" name=""/>
        <dsp:cNvSpPr/>
      </dsp:nvSpPr>
      <dsp:spPr>
        <a:xfrm>
          <a:off x="3321764" y="1711146"/>
          <a:ext cx="2486687" cy="2179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Увеличение количества высокотехнологичной инновационной продукции, используемой в производственно-технологических процессах, в </a:t>
          </a:r>
          <a:r>
            <a:rPr lang="ru-RU" sz="1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т.ч</a:t>
          </a:r>
          <a:r>
            <a:rPr lang="ru-RU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экспортно-ориентированной продукции</a:t>
          </a:r>
        </a:p>
      </dsp:txBody>
      <dsp:txXfrm>
        <a:off x="3321764" y="1711146"/>
        <a:ext cx="2486687" cy="2179727"/>
      </dsp:txXfrm>
    </dsp:sp>
    <dsp:sp modelId="{E740AF58-5C08-4ACC-989A-09E4840EB5C4}">
      <dsp:nvSpPr>
        <dsp:cNvPr id="0" name=""/>
        <dsp:cNvSpPr/>
      </dsp:nvSpPr>
      <dsp:spPr>
        <a:xfrm>
          <a:off x="5339265" y="685392"/>
          <a:ext cx="469186" cy="4691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77FEC-617F-4984-BBC4-B6037A2666D2}">
      <dsp:nvSpPr>
        <dsp:cNvPr id="0" name=""/>
        <dsp:cNvSpPr/>
      </dsp:nvSpPr>
      <dsp:spPr>
        <a:xfrm rot="5400000">
          <a:off x="6642267" y="134886"/>
          <a:ext cx="1655310" cy="27543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7DC88-AF23-4479-B69D-0B1A319F0B16}">
      <dsp:nvSpPr>
        <dsp:cNvPr id="0" name=""/>
        <dsp:cNvSpPr/>
      </dsp:nvSpPr>
      <dsp:spPr>
        <a:xfrm>
          <a:off x="6365955" y="957858"/>
          <a:ext cx="2486687" cy="2179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Плановое и поэтапное замещение закупки иностранной продукции, закупкой и использованием продукции отечественных производителей</a:t>
          </a:r>
        </a:p>
      </dsp:txBody>
      <dsp:txXfrm>
        <a:off x="6365955" y="957858"/>
        <a:ext cx="2486687" cy="2179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5F909-6D1C-4690-A495-841938609D2E}">
      <dsp:nvSpPr>
        <dsp:cNvPr id="0" name=""/>
        <dsp:cNvSpPr/>
      </dsp:nvSpPr>
      <dsp:spPr>
        <a:xfrm>
          <a:off x="3096346" y="1904111"/>
          <a:ext cx="2016218" cy="19843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ИКПиР</a:t>
          </a:r>
          <a:endParaRPr lang="ru-RU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91614" y="2194715"/>
        <a:ext cx="1425682" cy="1403161"/>
      </dsp:txXfrm>
    </dsp:sp>
    <dsp:sp modelId="{888CBE01-A0C5-4CE3-98E1-C5F5FC5EE68A}">
      <dsp:nvSpPr>
        <dsp:cNvPr id="0" name=""/>
        <dsp:cNvSpPr/>
      </dsp:nvSpPr>
      <dsp:spPr>
        <a:xfrm rot="16200000">
          <a:off x="4046398" y="1569107"/>
          <a:ext cx="116115" cy="45749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63815" y="1678023"/>
        <a:ext cx="81281" cy="274496"/>
      </dsp:txXfrm>
    </dsp:sp>
    <dsp:sp modelId="{180F0ADA-8257-455D-BED8-1652EBA3D590}">
      <dsp:nvSpPr>
        <dsp:cNvPr id="0" name=""/>
        <dsp:cNvSpPr/>
      </dsp:nvSpPr>
      <dsp:spPr>
        <a:xfrm>
          <a:off x="3263473" y="3061"/>
          <a:ext cx="1681965" cy="1681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Взаимодействие с региональными институтами развития</a:t>
          </a:r>
        </a:p>
      </dsp:txBody>
      <dsp:txXfrm>
        <a:off x="3509791" y="249379"/>
        <a:ext cx="1189329" cy="1189329"/>
      </dsp:txXfrm>
    </dsp:sp>
    <dsp:sp modelId="{78F4AE88-A5E6-41EF-9049-BB2CA09793AC}">
      <dsp:nvSpPr>
        <dsp:cNvPr id="0" name=""/>
        <dsp:cNvSpPr/>
      </dsp:nvSpPr>
      <dsp:spPr>
        <a:xfrm rot="20520000">
          <a:off x="5101924" y="2325824"/>
          <a:ext cx="108498" cy="45749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02721" y="2422352"/>
        <a:ext cx="75949" cy="274496"/>
      </dsp:txXfrm>
    </dsp:sp>
    <dsp:sp modelId="{200C22D1-8141-4C64-88AD-256B478A4DF8}">
      <dsp:nvSpPr>
        <dsp:cNvPr id="0" name=""/>
        <dsp:cNvSpPr/>
      </dsp:nvSpPr>
      <dsp:spPr>
        <a:xfrm>
          <a:off x="5215281" y="1421132"/>
          <a:ext cx="1681965" cy="1681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Взаимодействие с финансовыми институтами</a:t>
          </a:r>
        </a:p>
      </dsp:txBody>
      <dsp:txXfrm>
        <a:off x="5461599" y="1667450"/>
        <a:ext cx="1189329" cy="1189329"/>
      </dsp:txXfrm>
    </dsp:sp>
    <dsp:sp modelId="{31C180B3-6685-4145-895B-1F00F0BE33F9}">
      <dsp:nvSpPr>
        <dsp:cNvPr id="0" name=""/>
        <dsp:cNvSpPr/>
      </dsp:nvSpPr>
      <dsp:spPr>
        <a:xfrm rot="3240000">
          <a:off x="4695120" y="3558462"/>
          <a:ext cx="113244" cy="45749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702122" y="3636219"/>
        <a:ext cx="79271" cy="274496"/>
      </dsp:txXfrm>
    </dsp:sp>
    <dsp:sp modelId="{CC9D26D6-70F1-426D-9860-B6BF522ACC47}">
      <dsp:nvSpPr>
        <dsp:cNvPr id="0" name=""/>
        <dsp:cNvSpPr/>
      </dsp:nvSpPr>
      <dsp:spPr>
        <a:xfrm>
          <a:off x="4469757" y="3715620"/>
          <a:ext cx="1681965" cy="1681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Применение налоговых льгот и снижение налоговых ставок</a:t>
          </a:r>
        </a:p>
      </dsp:txBody>
      <dsp:txXfrm>
        <a:off x="4716075" y="3961938"/>
        <a:ext cx="1189329" cy="1189329"/>
      </dsp:txXfrm>
    </dsp:sp>
    <dsp:sp modelId="{A56DBED7-1105-434D-B298-7DAB412D2B94}">
      <dsp:nvSpPr>
        <dsp:cNvPr id="0" name=""/>
        <dsp:cNvSpPr/>
      </dsp:nvSpPr>
      <dsp:spPr>
        <a:xfrm rot="7560000">
          <a:off x="3400546" y="3558462"/>
          <a:ext cx="113244" cy="45749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3427517" y="3636219"/>
        <a:ext cx="79271" cy="274496"/>
      </dsp:txXfrm>
    </dsp:sp>
    <dsp:sp modelId="{5A1DA871-B5BC-41B4-9715-B8EC1ACC5E5C}">
      <dsp:nvSpPr>
        <dsp:cNvPr id="0" name=""/>
        <dsp:cNvSpPr/>
      </dsp:nvSpPr>
      <dsp:spPr>
        <a:xfrm>
          <a:off x="2057189" y="3715620"/>
          <a:ext cx="1681965" cy="1681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Программы лояльности заказчиков + вовлечение в закупочную деятельность</a:t>
          </a:r>
        </a:p>
      </dsp:txBody>
      <dsp:txXfrm>
        <a:off x="2303507" y="3961938"/>
        <a:ext cx="1189329" cy="1189329"/>
      </dsp:txXfrm>
    </dsp:sp>
    <dsp:sp modelId="{78ED14B0-3040-44A6-9F54-688606D03DD0}">
      <dsp:nvSpPr>
        <dsp:cNvPr id="0" name=""/>
        <dsp:cNvSpPr/>
      </dsp:nvSpPr>
      <dsp:spPr>
        <a:xfrm rot="11880000">
          <a:off x="2998488" y="2325824"/>
          <a:ext cx="108498" cy="45749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3030240" y="2422352"/>
        <a:ext cx="75949" cy="274496"/>
      </dsp:txXfrm>
    </dsp:sp>
    <dsp:sp modelId="{963483F0-C300-446D-80F1-7A9C706E8369}">
      <dsp:nvSpPr>
        <dsp:cNvPr id="0" name=""/>
        <dsp:cNvSpPr/>
      </dsp:nvSpPr>
      <dsp:spPr>
        <a:xfrm>
          <a:off x="1311665" y="1421132"/>
          <a:ext cx="1681965" cy="1681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Использование инфраструктуры</a:t>
          </a:r>
        </a:p>
      </dsp:txBody>
      <dsp:txXfrm>
        <a:off x="1557983" y="1667450"/>
        <a:ext cx="1189329" cy="1189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99" tIns="45698" rIns="91399" bIns="45698" numCol="1" anchor="t" anchorCtr="0" compatLnSpc="1">
            <a:prstTxWarp prst="textNoShape">
              <a:avLst/>
            </a:prstTxWarp>
          </a:bodyPr>
          <a:lstStyle>
            <a:lvl1pPr defTabSz="912959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982" y="0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99" tIns="45698" rIns="91399" bIns="45698" numCol="1" anchor="t" anchorCtr="0" compatLnSpc="1">
            <a:prstTxWarp prst="textNoShape">
              <a:avLst/>
            </a:prstTxWarp>
          </a:bodyPr>
          <a:lstStyle>
            <a:lvl1pPr algn="r" defTabSz="912959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04BB2A2-C44D-42AF-B1E9-7C373E07311D}" type="datetimeFigureOut">
              <a:rPr lang="ru-RU"/>
              <a:pPr>
                <a:defRPr/>
              </a:pPr>
              <a:t>26.08.2019</a:t>
            </a:fld>
            <a:endParaRPr lang="ru-RU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813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99" tIns="45698" rIns="91399" bIns="45698" numCol="1" anchor="b" anchorCtr="0" compatLnSpc="1">
            <a:prstTxWarp prst="textNoShape">
              <a:avLst/>
            </a:prstTxWarp>
          </a:bodyPr>
          <a:lstStyle>
            <a:lvl1pPr defTabSz="912959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982" y="9441813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99" tIns="45698" rIns="91399" bIns="45698" numCol="1" anchor="b" anchorCtr="0" compatLnSpc="1">
            <a:prstTxWarp prst="textNoShape">
              <a:avLst/>
            </a:prstTxWarp>
          </a:bodyPr>
          <a:lstStyle>
            <a:lvl1pPr algn="r" defTabSz="912959"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4DB629F5-2ABD-4987-B6B5-CAD8C47BDB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027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502" tIns="45748" rIns="91502" bIns="45748" numCol="1" anchor="t" anchorCtr="0" compatLnSpc="1">
            <a:prstTxWarp prst="textNoShape">
              <a:avLst/>
            </a:prstTxWarp>
          </a:bodyPr>
          <a:lstStyle>
            <a:lvl1pPr defTabSz="914576">
              <a:defRPr sz="12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55982" y="0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502" tIns="45748" rIns="91502" bIns="45748" numCol="1" anchor="t" anchorCtr="0" compatLnSpc="1">
            <a:prstTxWarp prst="textNoShape">
              <a:avLst/>
            </a:prstTxWarp>
          </a:bodyPr>
          <a:lstStyle>
            <a:lvl1pPr algn="r" defTabSz="914576">
              <a:defRPr sz="12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4EBA284-FB62-48F7-8BB5-F7CE9E9DF2C9}" type="datetimeFigureOut">
              <a:rPr lang="ru-RU"/>
              <a:pPr>
                <a:defRPr/>
              </a:pPr>
              <a:t>26.08.2019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746125"/>
            <a:ext cx="52689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72" tIns="46536" rIns="93072" bIns="46536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0564" y="4722498"/>
            <a:ext cx="5447666" cy="4471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502" tIns="45748" rIns="91502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9441813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502" tIns="45748" rIns="91502" bIns="45748" numCol="1" anchor="b" anchorCtr="0" compatLnSpc="1">
            <a:prstTxWarp prst="textNoShape">
              <a:avLst/>
            </a:prstTxWarp>
          </a:bodyPr>
          <a:lstStyle>
            <a:lvl1pPr defTabSz="914576">
              <a:defRPr sz="12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55982" y="9441813"/>
            <a:ext cx="2951217" cy="497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502" tIns="45748" rIns="91502" bIns="45748" numCol="1" anchor="b" anchorCtr="0" compatLnSpc="1">
            <a:prstTxWarp prst="textNoShape">
              <a:avLst/>
            </a:prstTxWarp>
          </a:bodyPr>
          <a:lstStyle>
            <a:lvl1pPr algn="r" defTabSz="914576">
              <a:defRPr sz="1200" b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3270D5A-F2CE-4E4F-979D-00964F22DD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455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15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03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891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79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4243" algn="l" defTabSz="9936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1089" algn="l" defTabSz="9936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7937" algn="l" defTabSz="9936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4785" algn="l" defTabSz="9936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18320" y="17932"/>
            <a:ext cx="8433901" cy="1314429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3174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732840" y="6978390"/>
            <a:ext cx="2798449" cy="4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098" tIns="52049" rIns="104098" bIns="52049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1040966" eaLnBrk="1" hangingPunct="1">
              <a:defRPr/>
            </a:pPr>
            <a:fld id="{38F478B8-5712-402F-895D-A4571B91ED4F}" type="slidenum">
              <a:rPr lang="ru-RU" sz="2400" smtClean="0">
                <a:solidFill>
                  <a:srgbClr val="1F497D"/>
                </a:solidFill>
                <a:latin typeface="Tahoma" pitchFamily="34" charset="0"/>
                <a:cs typeface="Tahoma" pitchFamily="34" charset="0"/>
              </a:rPr>
              <a:pPr algn="r" defTabSz="1040966" eaLnBrk="1" hangingPunct="1">
                <a:defRPr/>
              </a:pPr>
              <a:t>‹#›</a:t>
            </a:fld>
            <a:endParaRPr lang="ru-RU" sz="2100" dirty="0">
              <a:solidFill>
                <a:srgbClr val="1F497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551748" y="17932"/>
            <a:ext cx="8700462" cy="828303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НАЗВАНИЕ СЛАЙДА</a:t>
            </a:r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>
            <a:off x="450156" y="7245980"/>
            <a:ext cx="9433048" cy="0"/>
          </a:xfrm>
          <a:prstGeom prst="line">
            <a:avLst/>
          </a:prstGeom>
          <a:ln w="19050">
            <a:solidFill>
              <a:srgbClr val="F579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53540" y="7279117"/>
            <a:ext cx="5976665" cy="215444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ru-RU" sz="8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ТЕМА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23793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02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0693400" cy="861144"/>
          </a:xfrm>
          <a:prstGeom prst="rect">
            <a:avLst/>
          </a:prstGeom>
          <a:gradFill flip="none" rotWithShape="1">
            <a:gsLst>
              <a:gs pos="9000">
                <a:srgbClr val="0D3E8D"/>
              </a:gs>
              <a:gs pos="50000">
                <a:srgbClr val="2A63A8">
                  <a:shade val="67500"/>
                  <a:satMod val="115000"/>
                </a:srgbClr>
              </a:gs>
              <a:gs pos="100000">
                <a:srgbClr val="2A63A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411" tIns="49712" rIns="99411" bIns="49712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8" y="68262"/>
            <a:ext cx="778013" cy="74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6" y="7141193"/>
            <a:ext cx="1840499" cy="2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367147" y="7104445"/>
            <a:ext cx="2798449" cy="42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411" tIns="49712" rIns="99411" bIns="49712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B908514-13E2-44D9-82C6-398F2D87E134}" type="slidenum">
              <a:rPr lang="ru-RU" sz="2100" smtClean="0">
                <a:solidFill>
                  <a:srgbClr val="1F497D"/>
                </a:solidFill>
                <a:latin typeface="Tahoma" pitchFamily="34" charset="0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lang="ru-RU" sz="2100" dirty="0">
              <a:solidFill>
                <a:srgbClr val="1F497D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6999" y="184195"/>
            <a:ext cx="9094532" cy="56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411" tIns="49712" rIns="99411" bIns="49712">
            <a:spAutoFit/>
          </a:bodyPr>
          <a:lstStyle>
            <a:lvl1pPr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92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7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8035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08237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11329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41782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28873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6" indent="0">
              <a:buNone/>
              <a:defRPr sz="2300" b="1"/>
            </a:lvl2pPr>
            <a:lvl3pPr marL="1042872" indent="0">
              <a:buNone/>
              <a:defRPr sz="2100" b="1"/>
            </a:lvl3pPr>
            <a:lvl4pPr marL="1564308" indent="0">
              <a:buNone/>
              <a:defRPr sz="1800" b="1"/>
            </a:lvl4pPr>
            <a:lvl5pPr marL="2085744" indent="0">
              <a:buNone/>
              <a:defRPr sz="1800" b="1"/>
            </a:lvl5pPr>
            <a:lvl6pPr marL="2607179" indent="0">
              <a:buNone/>
              <a:defRPr sz="1800" b="1"/>
            </a:lvl6pPr>
            <a:lvl7pPr marL="3128616" indent="0">
              <a:buNone/>
              <a:defRPr sz="1800" b="1"/>
            </a:lvl7pPr>
            <a:lvl8pPr marL="3650052" indent="0">
              <a:buNone/>
              <a:defRPr sz="1800" b="1"/>
            </a:lvl8pPr>
            <a:lvl9pPr marL="4171487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101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6" indent="0">
              <a:buNone/>
              <a:defRPr sz="2300" b="1"/>
            </a:lvl2pPr>
            <a:lvl3pPr marL="1042872" indent="0">
              <a:buNone/>
              <a:defRPr sz="2100" b="1"/>
            </a:lvl3pPr>
            <a:lvl4pPr marL="1564308" indent="0">
              <a:buNone/>
              <a:defRPr sz="1800" b="1"/>
            </a:lvl4pPr>
            <a:lvl5pPr marL="2085744" indent="0">
              <a:buNone/>
              <a:defRPr sz="1800" b="1"/>
            </a:lvl5pPr>
            <a:lvl6pPr marL="2607179" indent="0">
              <a:buNone/>
              <a:defRPr sz="1800" b="1"/>
            </a:lvl6pPr>
            <a:lvl7pPr marL="3128616" indent="0">
              <a:buNone/>
              <a:defRPr sz="1800" b="1"/>
            </a:lvl7pPr>
            <a:lvl8pPr marL="3650052" indent="0">
              <a:buNone/>
              <a:defRPr sz="1800" b="1"/>
            </a:lvl8pPr>
            <a:lvl9pPr marL="4171487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2101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1092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95747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" y="14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732842" y="6978396"/>
            <a:ext cx="2798449" cy="47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084" tIns="52042" rIns="104084" bIns="52042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1040835" eaLnBrk="1" hangingPunct="1">
              <a:defRPr/>
            </a:pPr>
            <a:fld id="{38F478B8-5712-402F-895D-A4571B91ED4F}" type="slidenum">
              <a:rPr lang="ru-RU" sz="2400" smtClean="0">
                <a:solidFill>
                  <a:srgbClr val="00396A"/>
                </a:solidFill>
                <a:latin typeface="Tahoma" pitchFamily="34" charset="0"/>
                <a:cs typeface="Tahoma" pitchFamily="34" charset="0"/>
              </a:rPr>
              <a:pPr algn="r" defTabSz="1040835" eaLnBrk="1" hangingPunct="1">
                <a:defRPr/>
              </a:pPr>
              <a:t>‹#›</a:t>
            </a:fld>
            <a:endParaRPr lang="ru-RU" sz="2100" dirty="0">
              <a:solidFill>
                <a:srgbClr val="00396A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>
            <a:off x="450156" y="7245980"/>
            <a:ext cx="9433048" cy="0"/>
          </a:xfrm>
          <a:prstGeom prst="line">
            <a:avLst/>
          </a:prstGeom>
          <a:ln w="19050">
            <a:solidFill>
              <a:srgbClr val="F579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53531" y="7279118"/>
            <a:ext cx="8275986" cy="215431"/>
          </a:xfrm>
          <a:prstGeom prst="rect">
            <a:avLst/>
          </a:prstGeom>
          <a:noFill/>
        </p:spPr>
        <p:txBody>
          <a:bodyPr wrap="square" lIns="91251" tIns="45626" rIns="91251" bIns="45626" rtlCol="0">
            <a:spAutoFit/>
          </a:bodyPr>
          <a:lstStyle/>
          <a:p>
            <a:r>
              <a:rPr lang="ru-RU" sz="8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КОНСОЛИДИРОВАННЫЕ</a:t>
            </a:r>
            <a:r>
              <a:rPr lang="en-US" sz="8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8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ФИНАНСОВЫЕ И ПРОИЗВОДСТВЕННЫЕ РЕЗУЛЬТАТЫ ДЕЯТЕЛЬНОСТИ ГРУППЫ «ИНТЕР РАО» ЗА 2015 ГОД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-1211968" y="1247454"/>
            <a:ext cx="945955" cy="5040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58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129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211968" y="1924818"/>
            <a:ext cx="945955" cy="50408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62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133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218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211968" y="3343505"/>
            <a:ext cx="945955" cy="504084"/>
          </a:xfrm>
          <a:prstGeom prst="rect">
            <a:avLst/>
          </a:prstGeom>
          <a:solidFill>
            <a:srgbClr val="F57913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24</a:t>
            </a:r>
            <a:r>
              <a:rPr lang="ru-RU" altLang="ru-RU" sz="1100" dirty="0">
                <a:solidFill>
                  <a:srgbClr val="FFFFFF"/>
                </a:solidFill>
              </a:rPr>
              <a:t>5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</a:t>
            </a:r>
            <a:r>
              <a:rPr lang="ru-RU" altLang="ru-RU" sz="1100" dirty="0">
                <a:solidFill>
                  <a:srgbClr val="FFFFFF"/>
                </a:solidFill>
              </a:rPr>
              <a:t>21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ru-RU" altLang="ru-RU" sz="1100" dirty="0">
                <a:solidFill>
                  <a:srgbClr val="FFFFFF"/>
                </a:solidFill>
              </a:rPr>
              <a:t>19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-1211968" y="6177797"/>
            <a:ext cx="945955" cy="504084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endParaRPr lang="en-US" altLang="ru-RU" sz="1100" dirty="0">
              <a:solidFill>
                <a:srgbClr val="000000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-1211968" y="2626148"/>
            <a:ext cx="945955" cy="504084"/>
          </a:xfrm>
          <a:prstGeom prst="rect">
            <a:avLst/>
          </a:prstGeom>
          <a:solidFill>
            <a:srgbClr val="03ABDF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255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-1211968" y="4766207"/>
            <a:ext cx="945955" cy="504084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255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-1211968" y="4059824"/>
            <a:ext cx="945955" cy="504084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-1211968" y="5487746"/>
            <a:ext cx="945955" cy="5040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06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8/26/2019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691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2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2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436" indent="0">
              <a:buNone/>
              <a:defRPr sz="1400"/>
            </a:lvl2pPr>
            <a:lvl3pPr marL="1042872" indent="0">
              <a:buNone/>
              <a:defRPr sz="1100"/>
            </a:lvl3pPr>
            <a:lvl4pPr marL="1564308" indent="0">
              <a:buNone/>
              <a:defRPr sz="1000"/>
            </a:lvl4pPr>
            <a:lvl5pPr marL="2085744" indent="0">
              <a:buNone/>
              <a:defRPr sz="1000"/>
            </a:lvl5pPr>
            <a:lvl6pPr marL="2607179" indent="0">
              <a:buNone/>
              <a:defRPr sz="1000"/>
            </a:lvl6pPr>
            <a:lvl7pPr marL="3128616" indent="0">
              <a:buNone/>
              <a:defRPr sz="1000"/>
            </a:lvl7pPr>
            <a:lvl8pPr marL="3650052" indent="0">
              <a:buNone/>
              <a:defRPr sz="1000"/>
            </a:lvl8pPr>
            <a:lvl9pPr marL="4171487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2583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436" indent="0">
              <a:buNone/>
              <a:defRPr sz="3200"/>
            </a:lvl2pPr>
            <a:lvl3pPr marL="1042872" indent="0">
              <a:buNone/>
              <a:defRPr sz="2700"/>
            </a:lvl3pPr>
            <a:lvl4pPr marL="1564308" indent="0">
              <a:buNone/>
              <a:defRPr sz="2300"/>
            </a:lvl4pPr>
            <a:lvl5pPr marL="2085744" indent="0">
              <a:buNone/>
              <a:defRPr sz="2300"/>
            </a:lvl5pPr>
            <a:lvl6pPr marL="2607179" indent="0">
              <a:buNone/>
              <a:defRPr sz="2300"/>
            </a:lvl6pPr>
            <a:lvl7pPr marL="3128616" indent="0">
              <a:buNone/>
              <a:defRPr sz="2300"/>
            </a:lvl7pPr>
            <a:lvl8pPr marL="3650052" indent="0">
              <a:buNone/>
              <a:defRPr sz="2300"/>
            </a:lvl8pPr>
            <a:lvl9pPr marL="4171487" indent="0">
              <a:buNone/>
              <a:defRPr sz="2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436" indent="0">
              <a:buNone/>
              <a:defRPr sz="1400"/>
            </a:lvl2pPr>
            <a:lvl3pPr marL="1042872" indent="0">
              <a:buNone/>
              <a:defRPr sz="1100"/>
            </a:lvl3pPr>
            <a:lvl4pPr marL="1564308" indent="0">
              <a:buNone/>
              <a:defRPr sz="1000"/>
            </a:lvl4pPr>
            <a:lvl5pPr marL="2085744" indent="0">
              <a:buNone/>
              <a:defRPr sz="1000"/>
            </a:lvl5pPr>
            <a:lvl6pPr marL="2607179" indent="0">
              <a:buNone/>
              <a:defRPr sz="1000"/>
            </a:lvl6pPr>
            <a:lvl7pPr marL="3128616" indent="0">
              <a:buNone/>
              <a:defRPr sz="1000"/>
            </a:lvl7pPr>
            <a:lvl8pPr marL="3650052" indent="0">
              <a:buNone/>
              <a:defRPr sz="1000"/>
            </a:lvl8pPr>
            <a:lvl9pPr marL="4171487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40821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72033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УЧАСТИЕ СУБЪЕКТОВ МАЛОГО И СРЕДНЕГО ПРЕДПРИНИМАТЕЛЬСТВА В ЗАКУПКАХ КОМПАНИЙ ГРУППЫ «Интер РАО»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06975-971D-4259-A848-4C9D2FA6BC4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20841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732840" y="6978390"/>
            <a:ext cx="2798449" cy="4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098" tIns="52049" rIns="104098" bIns="52049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1040966" eaLnBrk="1" hangingPunct="1">
              <a:defRPr/>
            </a:pPr>
            <a:fld id="{38F478B8-5712-402F-895D-A4571B91ED4F}" type="slidenum">
              <a:rPr lang="ru-RU" sz="24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pPr algn="r" defTabSz="1040966" eaLnBrk="1" hangingPunct="1">
                <a:defRPr/>
              </a:pPr>
              <a:t>‹#›</a:t>
            </a:fld>
            <a:endParaRPr lang="ru-RU" sz="21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551748" y="17932"/>
            <a:ext cx="8700462" cy="828303"/>
          </a:xfr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НАЗВАНИЕ СЛАЙДА</a:t>
            </a:r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>
            <a:off x="450156" y="7245980"/>
            <a:ext cx="9433048" cy="0"/>
          </a:xfrm>
          <a:prstGeom prst="line">
            <a:avLst/>
          </a:prstGeom>
          <a:ln w="19050">
            <a:solidFill>
              <a:srgbClr val="F579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53540" y="7279117"/>
            <a:ext cx="5976665" cy="215444"/>
          </a:xfrm>
          <a:prstGeom prst="rect">
            <a:avLst/>
          </a:prstGeom>
          <a:noFill/>
        </p:spPr>
        <p:txBody>
          <a:bodyPr wrap="square" lIns="91264" tIns="45633" rIns="91264" bIns="45633" rtlCol="0">
            <a:spAutoFit/>
          </a:bodyPr>
          <a:lstStyle/>
          <a:p>
            <a:r>
              <a:rPr lang="ru-RU" sz="8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ТЕМА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97110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27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575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594173" y="3492602"/>
            <a:ext cx="9624060" cy="1260211"/>
          </a:xfrm>
        </p:spPr>
        <p:txBody>
          <a:bodyPr/>
          <a:lstStyle>
            <a:lvl1pPr algn="l">
              <a:defRPr sz="24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86733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18320" y="17932"/>
            <a:ext cx="8433901" cy="1314429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</p:spTree>
    <p:extLst>
      <p:ext uri="{BB962C8B-B14F-4D97-AF65-F5344CB8AC3E}">
        <p14:creationId xmlns:p14="http://schemas.microsoft.com/office/powerpoint/2010/main" val="9245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" y="14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-1211968" y="1247454"/>
            <a:ext cx="945955" cy="5040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58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129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11968" y="1924818"/>
            <a:ext cx="945955" cy="50408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62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133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218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-1211968" y="3343505"/>
            <a:ext cx="945955" cy="504084"/>
          </a:xfrm>
          <a:prstGeom prst="rect">
            <a:avLst/>
          </a:prstGeom>
          <a:solidFill>
            <a:srgbClr val="F57913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24</a:t>
            </a:r>
            <a:r>
              <a:rPr lang="ru-RU" altLang="ru-RU" sz="1100" dirty="0">
                <a:solidFill>
                  <a:srgbClr val="FFFFFF"/>
                </a:solidFill>
              </a:rPr>
              <a:t>5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</a:t>
            </a:r>
            <a:r>
              <a:rPr lang="ru-RU" altLang="ru-RU" sz="1100" dirty="0">
                <a:solidFill>
                  <a:srgbClr val="FFFFFF"/>
                </a:solidFill>
              </a:rPr>
              <a:t>21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ru-RU" altLang="ru-RU" sz="1100" dirty="0">
                <a:solidFill>
                  <a:srgbClr val="FFFFFF"/>
                </a:solidFill>
              </a:rPr>
              <a:t>19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1211968" y="6177797"/>
            <a:ext cx="945955" cy="504084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endParaRPr lang="en-US" altLang="ru-RU" sz="1100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-1211968" y="2626148"/>
            <a:ext cx="945955" cy="504084"/>
          </a:xfrm>
          <a:prstGeom prst="rect">
            <a:avLst/>
          </a:prstGeom>
          <a:solidFill>
            <a:srgbClr val="03ABDF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255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-1211968" y="4766207"/>
            <a:ext cx="945955" cy="504084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255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1211968" y="4059824"/>
            <a:ext cx="945955" cy="504084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1211968" y="5487746"/>
            <a:ext cx="945955" cy="5040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71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0693400" cy="861144"/>
          </a:xfrm>
          <a:prstGeom prst="rect">
            <a:avLst/>
          </a:prstGeom>
          <a:gradFill flip="none" rotWithShape="1">
            <a:gsLst>
              <a:gs pos="9000">
                <a:srgbClr val="0D3E8D"/>
              </a:gs>
              <a:gs pos="50000">
                <a:srgbClr val="2A63A8">
                  <a:shade val="67500"/>
                  <a:satMod val="115000"/>
                </a:srgbClr>
              </a:gs>
              <a:gs pos="100000">
                <a:srgbClr val="2A63A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411" tIns="49712" rIns="99411" bIns="49712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8" y="68262"/>
            <a:ext cx="778013" cy="74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6" y="7141193"/>
            <a:ext cx="1840499" cy="2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367147" y="7104445"/>
            <a:ext cx="2798449" cy="42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411" tIns="49712" rIns="99411" bIns="49712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B908514-13E2-44D9-82C6-398F2D87E134}" type="slidenum">
              <a:rPr lang="ru-RU" sz="21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pPr algn="r" eaLnBrk="1" hangingPunct="1">
                <a:defRPr/>
              </a:pPr>
              <a:t>‹#›</a:t>
            </a:fld>
            <a:endParaRPr lang="ru-RU" sz="21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6999" y="184252"/>
            <a:ext cx="9094532" cy="56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411" tIns="49712" rIns="99411" bIns="49712">
            <a:spAutoFit/>
          </a:bodyPr>
          <a:lstStyle>
            <a:lvl1pPr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" y="14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594173" y="3492602"/>
            <a:ext cx="9624060" cy="1260211"/>
          </a:xfrm>
          <a:prstGeom prst="rect">
            <a:avLst/>
          </a:prstGeom>
        </p:spPr>
        <p:txBody>
          <a:bodyPr lIns="99377" tIns="49696" rIns="99377" bIns="49696"/>
          <a:lstStyle>
            <a:lvl1pPr algn="l">
              <a:defRPr sz="24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211968" y="1247454"/>
            <a:ext cx="945955" cy="5040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58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129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-1211968" y="1924818"/>
            <a:ext cx="945955" cy="50408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62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133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218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-1211968" y="3343505"/>
            <a:ext cx="945955" cy="504084"/>
          </a:xfrm>
          <a:prstGeom prst="rect">
            <a:avLst/>
          </a:prstGeom>
          <a:solidFill>
            <a:srgbClr val="F57913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24</a:t>
            </a:r>
            <a:r>
              <a:rPr lang="ru-RU" altLang="ru-RU" sz="1100" dirty="0">
                <a:solidFill>
                  <a:srgbClr val="FFFFFF"/>
                </a:solidFill>
              </a:rPr>
              <a:t>5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</a:t>
            </a:r>
            <a:r>
              <a:rPr lang="ru-RU" altLang="ru-RU" sz="1100" dirty="0">
                <a:solidFill>
                  <a:srgbClr val="FFFFFF"/>
                </a:solidFill>
              </a:rPr>
              <a:t>21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ru-RU" altLang="ru-RU" sz="1100" dirty="0">
                <a:solidFill>
                  <a:srgbClr val="FFFFFF"/>
                </a:solidFill>
              </a:rPr>
              <a:t>19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1211968" y="6177797"/>
            <a:ext cx="945955" cy="504084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endParaRPr lang="en-US" altLang="ru-RU" sz="11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1211968" y="2626148"/>
            <a:ext cx="945955" cy="504084"/>
          </a:xfrm>
          <a:prstGeom prst="rect">
            <a:avLst/>
          </a:prstGeom>
          <a:solidFill>
            <a:srgbClr val="03ABDF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255</a:t>
            </a: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-1211968" y="4766207"/>
            <a:ext cx="945955" cy="504084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255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-1211968" y="4059824"/>
            <a:ext cx="945955" cy="504084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-1211968" y="5487746"/>
            <a:ext cx="945955" cy="5040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6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" y="14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18322" y="17932"/>
            <a:ext cx="8433901" cy="1314429"/>
          </a:xfrm>
          <a:prstGeom prst="rect">
            <a:avLst/>
          </a:prstGeom>
        </p:spPr>
        <p:txBody>
          <a:bodyPr lIns="99377" tIns="49696" rIns="99377" bIns="49696"/>
          <a:lstStyle>
            <a:lvl1pPr>
              <a:defRPr sz="24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-1211968" y="1247454"/>
            <a:ext cx="945955" cy="5040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58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129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1211968" y="1924818"/>
            <a:ext cx="945955" cy="504084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62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133</a:t>
            </a:r>
            <a:br>
              <a:rPr lang="en-US" altLang="ru-RU" sz="1100">
                <a:solidFill>
                  <a:srgbClr val="FFFFFF"/>
                </a:solidFill>
              </a:rPr>
            </a:br>
            <a:r>
              <a:rPr lang="en-US" altLang="ru-RU" sz="1100">
                <a:solidFill>
                  <a:srgbClr val="FFFFFF"/>
                </a:solidFill>
              </a:rPr>
              <a:t>218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1211968" y="3343505"/>
            <a:ext cx="945955" cy="504084"/>
          </a:xfrm>
          <a:prstGeom prst="rect">
            <a:avLst/>
          </a:prstGeom>
          <a:solidFill>
            <a:srgbClr val="F57913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24</a:t>
            </a:r>
            <a:r>
              <a:rPr lang="ru-RU" altLang="ru-RU" sz="1100" dirty="0">
                <a:solidFill>
                  <a:srgbClr val="FFFFFF"/>
                </a:solidFill>
              </a:rPr>
              <a:t>5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en-US" altLang="ru-RU" sz="1100" dirty="0">
                <a:solidFill>
                  <a:srgbClr val="FFFFFF"/>
                </a:solidFill>
              </a:rPr>
              <a:t>1</a:t>
            </a:r>
            <a:r>
              <a:rPr lang="ru-RU" altLang="ru-RU" sz="1100" dirty="0">
                <a:solidFill>
                  <a:srgbClr val="FFFFFF"/>
                </a:solidFill>
              </a:rPr>
              <a:t>21</a:t>
            </a:r>
            <a:br>
              <a:rPr lang="en-US" altLang="ru-RU" sz="1100" dirty="0">
                <a:solidFill>
                  <a:srgbClr val="FFFFFF"/>
                </a:solidFill>
              </a:rPr>
            </a:br>
            <a:r>
              <a:rPr lang="ru-RU" altLang="ru-RU" sz="1100" dirty="0">
                <a:solidFill>
                  <a:srgbClr val="FFFFFF"/>
                </a:solidFill>
              </a:rPr>
              <a:t>19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-1211968" y="6177797"/>
            <a:ext cx="945955" cy="504084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br>
              <a:rPr lang="en-US" altLang="ru-RU" sz="1100" dirty="0">
                <a:solidFill>
                  <a:srgbClr val="000000"/>
                </a:solidFill>
              </a:rPr>
            </a:br>
            <a:r>
              <a:rPr lang="ru-RU" altLang="ru-RU" sz="1100" dirty="0">
                <a:solidFill>
                  <a:srgbClr val="000000"/>
                </a:solidFill>
              </a:rPr>
              <a:t>242</a:t>
            </a:r>
            <a:endParaRPr lang="en-US" altLang="ru-RU" sz="1100" dirty="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-1211968" y="2626148"/>
            <a:ext cx="945955" cy="504084"/>
          </a:xfrm>
          <a:prstGeom prst="rect">
            <a:avLst/>
          </a:prstGeom>
          <a:solidFill>
            <a:srgbClr val="03ABDF"/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 dirty="0">
                <a:solidFill>
                  <a:srgbClr val="FFFFFF"/>
                </a:solidFill>
              </a:rPr>
              <a:t>255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1211968" y="4766207"/>
            <a:ext cx="945955" cy="504084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255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-1211968" y="4059824"/>
            <a:ext cx="945955" cy="504084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153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204</a:t>
            </a:r>
          </a:p>
          <a:p>
            <a:pPr algn="ctr" eaLnBrk="1" hangingPunct="1">
              <a:defRPr/>
            </a:pPr>
            <a:r>
              <a:rPr lang="en-US" altLang="ru-RU" sz="11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-1211968" y="5487746"/>
            <a:ext cx="945955" cy="5040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19876" tIns="49696" rIns="19876" bIns="49696" anchor="ctr"/>
          <a:lstStyle>
            <a:lvl1pPr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  <a:tab pos="809625" algn="r"/>
              </a:tabLst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</a:p>
          <a:p>
            <a:pPr algn="ctr" eaLnBrk="1" hangingPunct="1">
              <a:defRPr/>
            </a:pPr>
            <a:r>
              <a:rPr lang="ru-RU" altLang="ru-RU" sz="1100" dirty="0">
                <a:solidFill>
                  <a:srgbClr val="FFFFFF"/>
                </a:solidFill>
              </a:rPr>
              <a:t>166</a:t>
            </a:r>
            <a:endParaRPr lang="en-US" altLang="ru-RU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9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" y="14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57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0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" y="12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594173" y="3492602"/>
            <a:ext cx="9624060" cy="1260211"/>
          </a:xfrm>
        </p:spPr>
        <p:txBody>
          <a:bodyPr/>
          <a:lstStyle>
            <a:lvl1pPr algn="l">
              <a:defRPr sz="24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035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Объект 1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728" y="1751"/>
          <a:ext cx="1713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" y="1751"/>
                        <a:ext cx="1713" cy="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1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96879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93758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490636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987518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00197" indent="-30019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onotype Sorts" pitchFamily="2" charset="2"/>
        <a:buChar char="n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590042" indent="-28812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n"/>
        <a:defRPr sz="1700">
          <a:solidFill>
            <a:schemeClr val="tx1"/>
          </a:solidFill>
          <a:latin typeface="+mn-lt"/>
          <a:cs typeface="+mn-cs"/>
        </a:defRPr>
      </a:lvl2pPr>
      <a:lvl3pPr marL="890241" indent="-29847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3pPr>
      <a:lvl4pPr marL="1852947" indent="-36230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4pPr>
      <a:lvl5pPr marL="2370530" indent="-38301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5pPr>
      <a:lvl6pPr marL="2867408" indent="-383012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3364287" indent="-383012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3861173" indent="-383012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4358044" indent="-383012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79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58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36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18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00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275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57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37" algn="l" defTabSz="9937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34670" y="302802"/>
            <a:ext cx="9624060" cy="12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098" tIns="52049" rIns="104098" bIns="520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34670" y="1764295"/>
            <a:ext cx="9624060" cy="49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098" tIns="52049" rIns="104098" bIns="52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1" y="7008183"/>
            <a:ext cx="2495127" cy="402567"/>
          </a:xfrm>
          <a:prstGeom prst="rect">
            <a:avLst/>
          </a:prstGeom>
        </p:spPr>
        <p:txBody>
          <a:bodyPr vert="horz" lIns="104098" tIns="52049" rIns="104098" bIns="520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82" y="7008183"/>
            <a:ext cx="3386243" cy="402567"/>
          </a:xfrm>
          <a:prstGeom prst="rect">
            <a:avLst/>
          </a:prstGeom>
        </p:spPr>
        <p:txBody>
          <a:bodyPr vert="horz" lIns="104098" tIns="52049" rIns="104098" bIns="5204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УЧАСТИЕ СУБЪЕКТОВ МАЛОГО И СРЕДНЕГО ПРЕДПРИНИМАТЕЛЬСТВА В ЗАКУПКАХ КОМПАНИЙ ГРУППЫ «Интер РАО»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83"/>
            <a:ext cx="2495127" cy="402567"/>
          </a:xfrm>
          <a:prstGeom prst="rect">
            <a:avLst/>
          </a:prstGeom>
        </p:spPr>
        <p:txBody>
          <a:bodyPr vert="horz" lIns="104098" tIns="52049" rIns="104098" bIns="5204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D06975-971D-4259-A848-4C9D2FA6BC4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</p:sldLayoutIdLst>
  <p:hf sldNum="0" hdr="0" dt="0"/>
  <p:txStyles>
    <p:titleStyle>
      <a:lvl1pPr algn="ctr" defTabSz="1040342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40342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1040342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1040342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1040342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6280" algn="ctr" defTabSz="1040901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2563" algn="ctr" defTabSz="1040901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68853" algn="ctr" defTabSz="1040901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5136" algn="ctr" defTabSz="1040901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88189" indent="-388189" algn="l" defTabSz="1040342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3661" indent="-324355" algn="l" defTabSz="1040342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134" indent="-258792" algn="l" defTabSz="1040342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168" indent="-258792" algn="l" defTabSz="1040342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1202" indent="-258792" algn="l" defTabSz="1040342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2660" indent="-260242" algn="l" defTabSz="10409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45" indent="-260242" algn="l" defTabSz="10409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3632" indent="-260242" algn="l" defTabSz="10409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4111" indent="-260242" algn="l" defTabSz="10409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485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0966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1453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1936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420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2907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3387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3869" algn="l" defTabSz="10409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02"/>
            <a:ext cx="9624060" cy="1260211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1" y="7008172"/>
            <a:ext cx="2495127" cy="402567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494F-A285-42CC-A94F-23FF3D4E35B8}" type="datetimeFigureOut">
              <a:rPr lang="ru-RU" smtClean="0"/>
              <a:t>26.08.2019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80" y="7008172"/>
            <a:ext cx="3386243" cy="402567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3D6D-C7F0-49AE-90B1-5A4C273636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  <p:sldLayoutId id="2147484585" r:id="rId12"/>
    <p:sldLayoutId id="2147484586" r:id="rId13"/>
    <p:sldLayoutId id="2147484507" r:id="rId14"/>
    <p:sldLayoutId id="2147484509" r:id="rId15"/>
    <p:sldLayoutId id="2147484508" r:id="rId16"/>
    <p:sldLayoutId id="2147484518" r:id="rId17"/>
  </p:sldLayoutIdLst>
  <p:hf sldNum="0" hdr="0" dt="0"/>
  <p:txStyles>
    <p:titleStyle>
      <a:lvl1pPr algn="ctr" defTabSz="104287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6" indent="-391076" algn="l" defTabSz="10428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1042872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0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6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2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898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3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0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06" indent="-260718" algn="l" defTabSz="10428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" y="180240"/>
            <a:ext cx="10696575" cy="756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008" y="5708794"/>
            <a:ext cx="10531276" cy="338411"/>
          </a:xfrm>
          <a:prstGeom prst="rect">
            <a:avLst/>
          </a:prstGeom>
          <a:noFill/>
        </p:spPr>
        <p:txBody>
          <a:bodyPr wrap="square" lIns="91296" tIns="45649" rIns="91296" bIns="45649" rtlCol="0">
            <a:spAutoFit/>
          </a:bodyPr>
          <a:lstStyle/>
          <a:p>
            <a:r>
              <a:rPr lang="ru-RU" sz="16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Докладчик</a:t>
            </a:r>
            <a:r>
              <a:rPr lang="en-US" sz="16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ru-RU" sz="1600" b="0" dirty="0">
                <a:solidFill>
                  <a:srgbClr val="00396A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Главный специалист отдела по организации работы с субъектами МСП – Екатерина Яблочкина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9008" y="4860751"/>
            <a:ext cx="10434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поддержки и развития поставщиков</a:t>
            </a:r>
          </a:p>
        </p:txBody>
      </p:sp>
    </p:spTree>
    <p:extLst>
      <p:ext uri="{BB962C8B-B14F-4D97-AF65-F5344CB8AC3E}">
        <p14:creationId xmlns:p14="http://schemas.microsoft.com/office/powerpoint/2010/main" val="9548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поддержки и развития поставщиков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компаний Группы «Интер РАО»</a:t>
            </a:r>
            <a:endParaRPr lang="ru-RU" sz="2000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594402510"/>
              </p:ext>
            </p:extLst>
          </p:nvPr>
        </p:nvGraphicFramePr>
        <p:xfrm>
          <a:off x="1458269" y="1404319"/>
          <a:ext cx="8208912" cy="540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9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46235"/>
            <a:ext cx="10693400" cy="6174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Программы поддержки и развития поставщиков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60388"/>
              </p:ext>
            </p:extLst>
          </p:nvPr>
        </p:nvGraphicFramePr>
        <p:xfrm>
          <a:off x="234132" y="1044327"/>
          <a:ext cx="5391251" cy="3123827"/>
        </p:xfrm>
        <a:graphic>
          <a:graphicData uri="http://schemas.openxmlformats.org/drawingml/2006/table">
            <a:tbl>
              <a:tblPr firstRow="1" firstCol="1" bandRow="1"/>
              <a:tblGrid>
                <a:gridCol w="422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7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Финансовая поддержка 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9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 рамках программы по развитию малого и среднего предпринимательства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Корпорация МСП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5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  <a:latin typeface="Cambria"/>
                          <a:ea typeface="Calibri"/>
                          <a:cs typeface="Times New Roman"/>
                        </a:rPr>
                        <a:t>Программа льготного кредитования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Оборотное кредитование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Инвестиционное кредитование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Контрактное кредитование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33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Кредит на поддержку быстрорастущих высокотехнологичных предприятий 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15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  <a:latin typeface="Cambria"/>
                          <a:ea typeface="Calibri"/>
                          <a:cs typeface="Times New Roman"/>
                        </a:rPr>
                        <a:t>Гарантийная поддержка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33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Гарантии и поручительства в рамках национальной гарантийной системы (НГС)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Корпорация МСП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Фонд поддержки МСП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Гарантии в рамках федеральных законов 44-ФЗ и 223-ФЗ 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15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  <a:latin typeface="Cambria"/>
                          <a:ea typeface="Calibri"/>
                          <a:cs typeface="Times New Roman"/>
                        </a:rPr>
                        <a:t>Финансовая аренда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767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Лизинг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15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effectLst/>
                          <a:latin typeface="Cambria"/>
                          <a:ea typeface="Calibri"/>
                          <a:cs typeface="Times New Roman"/>
                        </a:rPr>
                        <a:t>Продажа долга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027">
                <a:tc>
                  <a:txBody>
                    <a:bodyPr/>
                    <a:lstStyle/>
                    <a:p>
                      <a:pPr algn="just"/>
                      <a:r>
                        <a:rPr lang="ru-RU" sz="900">
                          <a:effectLst/>
                          <a:latin typeface="Cambria"/>
                          <a:ea typeface="Calibri"/>
                          <a:cs typeface="Times New Roman"/>
                        </a:rPr>
                        <a:t>Факторинг</a:t>
                      </a:r>
                      <a:endParaRPr lang="ru-RU" sz="10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95" marR="64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06876"/>
              </p:ext>
            </p:extLst>
          </p:nvPr>
        </p:nvGraphicFramePr>
        <p:xfrm>
          <a:off x="4410596" y="4212679"/>
          <a:ext cx="5715000" cy="2669540"/>
        </p:xfrm>
        <a:graphic>
          <a:graphicData uri="http://schemas.openxmlformats.org/drawingml/2006/table">
            <a:tbl>
              <a:tblPr firstRow="1" firstCol="1" bandRow="1"/>
              <a:tblGrid>
                <a:gridCol w="447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Обеспечительные меры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Обеспечение заявки на участие в закупке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Обеспечение исполнения договора (в т.ч. возврат аванса)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МСП Банк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just"/>
                      <a:r>
                        <a:rPr lang="ru-RU" sz="1000" dirty="0">
                          <a:effectLst/>
                          <a:latin typeface="Cambria"/>
                          <a:ea typeface="Calibri"/>
                          <a:cs typeface="Times New Roman"/>
                        </a:rPr>
                        <a:t>Льготы по налогу на имущество организации</a:t>
                      </a:r>
                      <a:endParaRPr lang="ru-RU" sz="1100" dirty="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Региональный представитель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Льготы по налогу на прибыль организации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Региональный представитель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Льготы по налогу на транспорт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Региональный представитель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Сниженная налоговая ставка при УСН для обрабатывающих производств и нулевая ставка для данных производств в первые два года после регистрации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Налоговые льготы при условии регистрации в  ТОСЭР (3 города)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Региональный представитель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Имущественная поддержка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Предоставление инженерной инфраструктуры (по возможности)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Предоставление услуг инновационной инфраструктуры (по возможности)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00">
                          <a:effectLst/>
                          <a:latin typeface="Cambria"/>
                          <a:ea typeface="Calibri"/>
                          <a:cs typeface="Times New Roman"/>
                        </a:rPr>
                        <a:t>Предоставление логистической инфраструктуры (по возможности)</a:t>
                      </a:r>
                      <a:endParaRPr lang="ru-RU" sz="11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60" y="1877766"/>
            <a:ext cx="275469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2" y="5220791"/>
            <a:ext cx="256766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9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46235"/>
            <a:ext cx="10693400" cy="6174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Программы поддержки и развития поставщиков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57251"/>
              </p:ext>
            </p:extLst>
          </p:nvPr>
        </p:nvGraphicFramePr>
        <p:xfrm>
          <a:off x="234132" y="1260351"/>
          <a:ext cx="5715000" cy="2758440"/>
        </p:xfrm>
        <a:graphic>
          <a:graphicData uri="http://schemas.openxmlformats.org/drawingml/2006/table">
            <a:tbl>
              <a:tblPr firstRow="1" firstCol="1" bandRow="1"/>
              <a:tblGrid>
                <a:gridCol w="447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Нефинансовая поддержка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50">
                          <a:effectLst/>
                          <a:latin typeface="Cambria"/>
                          <a:ea typeface="Calibri"/>
                          <a:cs typeface="Times New Roman"/>
                        </a:rPr>
                        <a:t>Предоставление детализированной информации об объемах продукции и динамике рынка по направлению деятельности компаний Группы «Интер РАО»</a:t>
                      </a:r>
                      <a:endParaRPr lang="ru-RU" sz="12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Корпорация МСП,  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Бизнес-инкубатор,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50">
                          <a:effectLst/>
                          <a:latin typeface="Cambria"/>
                          <a:ea typeface="Calibri"/>
                          <a:cs typeface="Times New Roman"/>
                        </a:rPr>
                        <a:t>Оказание услуги по оформлению, защите, сопровождению интеллектуальной собственности</a:t>
                      </a:r>
                      <a:endParaRPr lang="ru-RU" sz="12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ЦУЗ,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Бизнес-инкубатор,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ТПП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050">
                          <a:effectLst/>
                          <a:latin typeface="Cambria"/>
                          <a:ea typeface="Calibri"/>
                          <a:cs typeface="Times New Roman"/>
                        </a:rPr>
                        <a:t>Юридическая поддержка, в т.ч.  мониторинг исполнения договоров и рекомендации по оптимизации процессов</a:t>
                      </a:r>
                      <a:endParaRPr lang="ru-RU" sz="1200">
                        <a:effectLst/>
                        <a:latin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ЦУЗ, 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ТПП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Организация и содействие в обучении и повышении квалификации работников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ЦУЗ,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Содействие в проведение НИОКР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ЦУЗ,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Выращивание.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Согласно утвержденным документам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Бизнес-инкубатор,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Корпорация МСП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Содействие в выставочной деятельности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28229"/>
              </p:ext>
            </p:extLst>
          </p:nvPr>
        </p:nvGraphicFramePr>
        <p:xfrm>
          <a:off x="4698628" y="4140671"/>
          <a:ext cx="5715000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447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Сопровождение выхода  на корпоративный рынок закупок компаний Группы «Интер РАО»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Консультации, обучение в области закупок компаний Группы «Интер РАО»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Проведение аудита поставщика (технологического, энергетического, экологического и др.)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ЦУЗ, 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Корпорация МСП,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Бизнес-инкубатор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Подключение  потенциальных поставщиков Ярославской области к корпоративной программе лояльности («Программа партнерства с субъектами МСП»)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Участие поставщика в системе корпоративной аккредитации по соответствующим направлениям деятельности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Внесение изменений в Программу партнерства в части  установления перечня допустимых требований к поставщикам (пересмотреть по необходимости общие требования)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ЦУЗ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Осуществление процедуры, связанной с внесением продукции в реестр инновационных решений компаний Группы «Интер РАО»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Фонд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92" y="1404367"/>
            <a:ext cx="2509921" cy="205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20" y="4716735"/>
            <a:ext cx="2304256" cy="154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84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4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oiseenko\Desktop\5c-d0-9f-5c-d1-_23301997_6c3e6299c4a79146888c4b038b3991612895e122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59" y="1031845"/>
            <a:ext cx="2465140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Нормативная основа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6140" y="1332359"/>
            <a:ext cx="777686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Стратегия развития малого и среднего предпринимательства в Российской Федерации на период до 2030 года;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Национальный план развития конкуренции в Российской Федерации на 2018 – 2020 годы, утвержденный Указом Президента России от 21.12.2017 № 618;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Паспорт приоритетного проекта «Малый бизнес и поддержка индивидуальной предпринимательской инициативы» (утвержденный Президиумом Совета при Президенте РФ по стратегическому развитию и приоритетным проектам от 24.12.2018 №16)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Федеральный закон от 24.07.2007 № 209-ФЗ «О развитии малого и среднего предпринимательства в Российской Федерации»</a:t>
            </a:r>
            <a:endParaRPr lang="ru-RU" sz="14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882732"/>
            <a:ext cx="10693398" cy="6210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Способы взаимодействия поставщиков с </a:t>
            </a:r>
            <a:br>
              <a:rPr lang="ru-RU" sz="2000" dirty="0"/>
            </a:br>
            <a:r>
              <a:rPr lang="ru-RU" sz="2000" dirty="0"/>
              <a:t>компаниями Группы «Интер РАО»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46454" y="2317081"/>
            <a:ext cx="2016224" cy="571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Поставщики </a:t>
            </a:r>
          </a:p>
          <a:p>
            <a:pPr algn="ctr"/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(только субъекты МСП)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29003" y="3201355"/>
            <a:ext cx="266429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ООО «</a:t>
            </a:r>
            <a:r>
              <a:rPr lang="ru-RU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РАО – Центр управления закупками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/>
              <a:t>Комитет по </a:t>
            </a:r>
            <a:r>
              <a:rPr lang="ru-RU" dirty="0" err="1"/>
              <a:t>импортозамещению</a:t>
            </a:r>
            <a:r>
              <a:rPr lang="ru-RU" dirty="0"/>
              <a:t> и работе с поставщиками</a:t>
            </a:r>
          </a:p>
          <a:p>
            <a:pPr algn="ctr"/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75682" y="4632908"/>
            <a:ext cx="3437978" cy="8292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Рекомендация корпоративным заказчикам по использованию продукции в производственной деятельности компаний Группы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384000" y="4111522"/>
            <a:ext cx="3154301" cy="509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Проведение аудита поставщика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43477" y="4908220"/>
            <a:ext cx="3492387" cy="6803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Индивидуальная карта поддержки и развития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поставщика (</a:t>
            </a:r>
            <a:r>
              <a:rPr lang="ru-RU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ИКПиР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0156" y="6300911"/>
            <a:ext cx="1011712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Выход на закупки компаний Группы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22564" y="2318332"/>
            <a:ext cx="1944216" cy="570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Поставщики</a:t>
            </a:r>
          </a:p>
          <a:p>
            <a:pPr algn="ctr"/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в.т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субъекты МСП)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94172" y="2317080"/>
            <a:ext cx="1800199" cy="5718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Поставщики</a:t>
            </a:r>
          </a:p>
          <a:p>
            <a:pPr algn="ctr"/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в.т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субъекты МСП)</a:t>
            </a:r>
          </a:p>
          <a:p>
            <a:pPr algn="ctr"/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90516" y="3468523"/>
            <a:ext cx="280831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ООО «</a:t>
            </a:r>
            <a:r>
              <a:rPr lang="ru-RU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РАО – Центр управления закупками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/>
              <a:t>Комитет по </a:t>
            </a:r>
            <a:r>
              <a:rPr lang="ru-RU" dirty="0" err="1"/>
              <a:t>импортозамещению</a:t>
            </a:r>
            <a:r>
              <a:rPr lang="ru-RU" dirty="0"/>
              <a:t> и работе с поставщиками</a:t>
            </a:r>
          </a:p>
          <a:p>
            <a:pPr algn="ctr"/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</p:cNvCxnSpPr>
          <p:nvPr/>
        </p:nvCxnSpPr>
        <p:spPr>
          <a:xfrm>
            <a:off x="1494272" y="2888953"/>
            <a:ext cx="19651" cy="3237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2"/>
            <a:endCxn id="12" idx="0"/>
          </p:cNvCxnSpPr>
          <p:nvPr/>
        </p:nvCxnSpPr>
        <p:spPr>
          <a:xfrm>
            <a:off x="5094672" y="2888953"/>
            <a:ext cx="0" cy="579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7" idx="0"/>
          </p:cNvCxnSpPr>
          <p:nvPr/>
        </p:nvCxnSpPr>
        <p:spPr>
          <a:xfrm flipH="1">
            <a:off x="5094671" y="4116595"/>
            <a:ext cx="1" cy="516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</p:cNvCxnSpPr>
          <p:nvPr/>
        </p:nvCxnSpPr>
        <p:spPr>
          <a:xfrm flipH="1">
            <a:off x="5091124" y="5462204"/>
            <a:ext cx="3547" cy="69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4" idx="2"/>
          </p:cNvCxnSpPr>
          <p:nvPr/>
        </p:nvCxnSpPr>
        <p:spPr>
          <a:xfrm>
            <a:off x="8954566" y="2888953"/>
            <a:ext cx="0" cy="312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" idx="2"/>
            <a:endCxn id="8" idx="0"/>
          </p:cNvCxnSpPr>
          <p:nvPr/>
        </p:nvCxnSpPr>
        <p:spPr>
          <a:xfrm>
            <a:off x="8961151" y="3849427"/>
            <a:ext cx="0" cy="26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8" idx="2"/>
          </p:cNvCxnSpPr>
          <p:nvPr/>
        </p:nvCxnSpPr>
        <p:spPr>
          <a:xfrm flipH="1">
            <a:off x="8954566" y="4620760"/>
            <a:ext cx="6585" cy="33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8972993" y="5601844"/>
            <a:ext cx="0" cy="552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3239653" y="1281129"/>
            <a:ext cx="0" cy="481368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6946949" y="1252765"/>
            <a:ext cx="0" cy="481368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3330476" y="1271384"/>
            <a:ext cx="352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Продукция с высокими качественными характеристиками, высокотехнологичная, инновационная, </a:t>
            </a:r>
            <a:r>
              <a:rPr lang="ru-RU" dirty="0" err="1"/>
              <a:t>импортозамещаемая</a:t>
            </a:r>
            <a:r>
              <a:rPr lang="ru-RU" dirty="0"/>
              <a:t> продукция, в </a:t>
            </a:r>
            <a:r>
              <a:rPr lang="ru-RU" dirty="0" err="1"/>
              <a:t>т.ч</a:t>
            </a:r>
            <a:r>
              <a:rPr lang="ru-RU" dirty="0"/>
              <a:t>. экспортно-ориентированная </a:t>
            </a:r>
          </a:p>
        </p:txBody>
      </p:sp>
      <p:sp>
        <p:nvSpPr>
          <p:cNvPr id="119" name="Прямоугольник 118"/>
          <p:cNvSpPr/>
          <p:nvPr/>
        </p:nvSpPr>
        <p:spPr>
          <a:xfrm>
            <a:off x="6946948" y="1255761"/>
            <a:ext cx="3746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рамках Программы поддержки и развития</a:t>
            </a:r>
          </a:p>
          <a:p>
            <a:pPr algn="just"/>
            <a:r>
              <a:rPr lang="ru-RU" dirty="0"/>
              <a:t>Продукция с высокими качественными характеристиками, высокотехнологичная, инновационная, </a:t>
            </a:r>
            <a:r>
              <a:rPr lang="ru-RU" dirty="0" err="1"/>
              <a:t>импортозамещаемая</a:t>
            </a:r>
            <a:r>
              <a:rPr lang="ru-RU" dirty="0"/>
              <a:t> продукция, в </a:t>
            </a:r>
            <a:r>
              <a:rPr lang="ru-RU" dirty="0" err="1"/>
              <a:t>т.ч</a:t>
            </a:r>
            <a:r>
              <a:rPr lang="ru-RU" dirty="0"/>
              <a:t>. экспортно-ориентированная, </a:t>
            </a:r>
            <a:r>
              <a:rPr lang="ru-RU" dirty="0" err="1"/>
              <a:t>Стартапы</a:t>
            </a:r>
            <a:r>
              <a:rPr lang="ru-RU" dirty="0"/>
              <a:t> 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1" y="1255761"/>
            <a:ext cx="32396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Участие в закупках ТРУ, в </a:t>
            </a:r>
            <a:r>
              <a:rPr lang="ru-RU" dirty="0" err="1"/>
              <a:t>т.ч</a:t>
            </a:r>
            <a:r>
              <a:rPr lang="ru-RU" dirty="0"/>
              <a:t>. продукции с высокими качественными характеристиками, высокотехнологичной, инновационной, </a:t>
            </a:r>
            <a:r>
              <a:rPr lang="ru-RU" dirty="0" err="1"/>
              <a:t>импортозамещаемой</a:t>
            </a:r>
            <a:r>
              <a:rPr lang="ru-RU" dirty="0"/>
              <a:t> продукции, в </a:t>
            </a:r>
            <a:r>
              <a:rPr lang="ru-RU" dirty="0" err="1"/>
              <a:t>т.ч</a:t>
            </a:r>
            <a:r>
              <a:rPr lang="ru-RU" dirty="0"/>
              <a:t>. экспортно-ориентированной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50256" y="87127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902838" y="89127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8661360" y="90932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35" name="Двойная стрелка влево/вправо 134"/>
          <p:cNvSpPr/>
          <p:nvPr/>
        </p:nvSpPr>
        <p:spPr>
          <a:xfrm>
            <a:off x="2231539" y="882732"/>
            <a:ext cx="2016225" cy="364488"/>
          </a:xfrm>
          <a:prstGeom prst="leftRightArrow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Двойная стрелка влево/вправо 136"/>
          <p:cNvSpPr/>
          <p:nvPr/>
        </p:nvSpPr>
        <p:spPr>
          <a:xfrm>
            <a:off x="5915520" y="891273"/>
            <a:ext cx="2016225" cy="364488"/>
          </a:xfrm>
          <a:prstGeom prst="leftRightArrow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чего?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865347990"/>
              </p:ext>
            </p:extLst>
          </p:nvPr>
        </p:nvGraphicFramePr>
        <p:xfrm>
          <a:off x="1242244" y="1404319"/>
          <a:ext cx="8640959" cy="504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08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Каким образом?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863829337"/>
              </p:ext>
            </p:extLst>
          </p:nvPr>
        </p:nvGraphicFramePr>
        <p:xfrm>
          <a:off x="1026220" y="1404367"/>
          <a:ext cx="885698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84" y="5383364"/>
            <a:ext cx="123825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88" y="5651652"/>
            <a:ext cx="195738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7" y="5702201"/>
            <a:ext cx="1940802" cy="59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0" y="1116335"/>
            <a:ext cx="13172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yablochkina_ea\Desktop\1920px-Map_Federal_subjects_of_Russia_(by_number)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" y="871831"/>
            <a:ext cx="260023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Программа поддержки и развития субъектов МСП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2" y="1188343"/>
            <a:ext cx="1656184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право 2"/>
          <p:cNvSpPr/>
          <p:nvPr/>
        </p:nvSpPr>
        <p:spPr>
          <a:xfrm rot="10800000">
            <a:off x="2538388" y="1332359"/>
            <a:ext cx="936104" cy="112297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690516" y="1416793"/>
            <a:ext cx="6336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исполнение положений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Национальных проектов</a:t>
            </a:r>
            <a:r>
              <a:rPr lang="ru-RU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увеличения пула ответственных квалифицированных поставщиков</a:t>
            </a:r>
            <a:r>
              <a:rPr lang="ru-RU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разработала, утвердила, активно внедряет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Программу поддержки и развития</a:t>
            </a:r>
            <a:r>
              <a:rPr lang="ru-RU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поставщиков, на территории отдельных субъектов</a:t>
            </a:r>
          </a:p>
        </p:txBody>
      </p:sp>
      <p:sp>
        <p:nvSpPr>
          <p:cNvPr id="7" name="Стрелка вправо 6"/>
          <p:cNvSpPr/>
          <p:nvPr/>
        </p:nvSpPr>
        <p:spPr>
          <a:xfrm rot="5400000">
            <a:off x="5311873" y="2975843"/>
            <a:ext cx="472551" cy="112297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94172" y="2716347"/>
            <a:ext cx="9289032" cy="432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поддержки и развития призвана обеспечить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62324" y="3894970"/>
            <a:ext cx="68407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популяризацию предпринимательства;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целевую акселерацию субъектов МСП;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расширение доступа субъектов МСП к ресурсам;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 увеличение рынка сбыта продукции субъектов МСП;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развитие и модернизацию региональной инфраструктуры поддержки субъектов МСП;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увеличение объема закупок у субъектов МСП в общем годовом объеме закупок;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стимулирование инновационной и импортозамещающей активности субъектов МСП;</a:t>
            </a:r>
          </a:p>
          <a:p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развитие конкурентоспособных производственных субъектов МСП.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 rot="16200000">
            <a:off x="-521952" y="4889731"/>
            <a:ext cx="3168352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сфере электроэнергетики</a:t>
            </a:r>
          </a:p>
        </p:txBody>
      </p:sp>
    </p:spTree>
    <p:extLst>
      <p:ext uri="{BB962C8B-B14F-4D97-AF65-F5344CB8AC3E}">
        <p14:creationId xmlns:p14="http://schemas.microsoft.com/office/powerpoint/2010/main" val="1703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Кого поддерживаем?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4" y="1188343"/>
            <a:ext cx="190182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3330476" y="1332359"/>
            <a:ext cx="504056" cy="8640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122564" y="1239913"/>
            <a:ext cx="5832648" cy="1077218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Деятельность и (или) реализуемые проекты осуществляются, в том числе в перспективных проектах в области электроэнергетики - </a:t>
            </a:r>
            <a:r>
              <a:rPr lang="ru-RU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цифровизация</a:t>
            </a:r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автоматизация и роботизация производства?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96454" y="3105214"/>
            <a:ext cx="2673323" cy="646331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Направлена на </a:t>
            </a:r>
          </a:p>
          <a:p>
            <a:pPr algn="just"/>
            <a:r>
              <a:rPr lang="ru-RU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импортозамещение</a:t>
            </a:r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0353" y="4068663"/>
            <a:ext cx="2673323" cy="923330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Осуществляется с 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использованием 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инновации и НИОКР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724756" y="3101725"/>
            <a:ext cx="3230456" cy="2031325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интерес в 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виду реализации крупного 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 и (или) 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долгосрочной, краткосрочной/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утвержденной </a:t>
            </a: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пилотной стратегии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474492" y="2700511"/>
            <a:ext cx="2952328" cy="255454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Принять участие в Программе </a:t>
            </a:r>
          </a:p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вправе субъект предпринимательской </a:t>
            </a:r>
          </a:p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деятельности, обладающий на момент </a:t>
            </a:r>
          </a:p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подачи заявки на участие в Программе </a:t>
            </a:r>
          </a:p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статусом субъекта МСП,</a:t>
            </a:r>
          </a:p>
          <a:p>
            <a:pPr algn="just"/>
            <a:r>
              <a:rPr lang="ru-RU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деятельность которого: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5807719"/>
            <a:ext cx="6192687" cy="122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0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73273"/>
            <a:ext cx="10693400" cy="621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600" dirty="0"/>
              <a:t>Схема взаимодействия в рамках Программы поддержки и развития поставщиков компаний Группы «Интер РАО»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14452" y="972319"/>
            <a:ext cx="3960440" cy="13882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/>
              <a:t>Субъект МСП - </a:t>
            </a:r>
          </a:p>
          <a:p>
            <a:pPr algn="just"/>
            <a:r>
              <a:rPr lang="ru-RU" sz="1200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(поставщик </a:t>
            </a:r>
            <a:r>
              <a:rPr lang="ru-RU" sz="1200" b="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импортозамещаемой</a:t>
            </a:r>
            <a:r>
              <a:rPr lang="ru-RU" sz="1200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продукции (в </a:t>
            </a:r>
            <a:r>
              <a:rPr lang="ru-RU" sz="1200" b="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т.ч</a:t>
            </a:r>
            <a:r>
              <a:rPr lang="ru-RU" sz="1200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экспортно-ориентированной) и/или инновационной продукции, и/или высокотехнологичной продукции, и\или продукции с более высокими качественными характеристиками, которые могут применяться на объектах Группы)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14452" y="2710853"/>
            <a:ext cx="3960440" cy="1016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/>
              <a:t>ООО «</a:t>
            </a:r>
            <a:r>
              <a:rPr lang="ru-RU" sz="1800" dirty="0" err="1"/>
              <a:t>Интер</a:t>
            </a:r>
            <a:r>
              <a:rPr lang="ru-RU" sz="1800" dirty="0"/>
              <a:t> РАО – Центр управления закупками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14452" y="3996655"/>
            <a:ext cx="396044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Проведение аудита поставщика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114228" y="5148783"/>
            <a:ext cx="3960663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/>
              <a:t>Индивидуальная карта поддержки и развития (</a:t>
            </a:r>
            <a:r>
              <a:rPr lang="ru-RU" sz="1800" dirty="0" err="1"/>
              <a:t>ИКПиР</a:t>
            </a:r>
            <a:r>
              <a:rPr lang="ru-RU" sz="1800" dirty="0"/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14229" y="6300911"/>
            <a:ext cx="396066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/>
              <a:t>Выход на закупки компаний Группы «</a:t>
            </a:r>
            <a:r>
              <a:rPr lang="ru-RU" sz="1800" dirty="0" err="1"/>
              <a:t>Интер</a:t>
            </a:r>
            <a:r>
              <a:rPr lang="ru-RU" sz="1800" dirty="0"/>
              <a:t> РАО»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" y="1980431"/>
            <a:ext cx="2356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Подается заявка на участие в Программе</a:t>
            </a:r>
            <a:endParaRPr lang="ru-RU" sz="1100" dirty="0"/>
          </a:p>
        </p:txBody>
      </p:sp>
      <p:cxnSp>
        <p:nvCxnSpPr>
          <p:cNvPr id="5127" name="Прямая соединительная линия 5126"/>
          <p:cNvCxnSpPr/>
          <p:nvPr/>
        </p:nvCxnSpPr>
        <p:spPr>
          <a:xfrm>
            <a:off x="2535771" y="1974329"/>
            <a:ext cx="2840" cy="798190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0" name="Прямая соединительная линия 5129"/>
          <p:cNvCxnSpPr/>
          <p:nvPr/>
        </p:nvCxnSpPr>
        <p:spPr>
          <a:xfrm>
            <a:off x="2535771" y="1974329"/>
            <a:ext cx="576064" cy="0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2" name="Прямая соединительная линия 5141"/>
          <p:cNvCxnSpPr/>
          <p:nvPr/>
        </p:nvCxnSpPr>
        <p:spPr>
          <a:xfrm>
            <a:off x="2538388" y="3348583"/>
            <a:ext cx="575841" cy="0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9" name="Прямая соединительная линия 5148"/>
          <p:cNvCxnSpPr/>
          <p:nvPr/>
        </p:nvCxnSpPr>
        <p:spPr>
          <a:xfrm>
            <a:off x="2538388" y="3348583"/>
            <a:ext cx="0" cy="792088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6" name="Прямая со стрелкой 5155"/>
          <p:cNvCxnSpPr/>
          <p:nvPr/>
        </p:nvCxnSpPr>
        <p:spPr>
          <a:xfrm>
            <a:off x="2538611" y="2772519"/>
            <a:ext cx="575841" cy="0"/>
          </a:xfrm>
          <a:prstGeom prst="straightConnector1">
            <a:avLst/>
          </a:prstGeom>
          <a:ln>
            <a:solidFill>
              <a:srgbClr val="2E4B8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0" name="Прямая со стрелкой 5159"/>
          <p:cNvCxnSpPr/>
          <p:nvPr/>
        </p:nvCxnSpPr>
        <p:spPr>
          <a:xfrm>
            <a:off x="2538388" y="4140671"/>
            <a:ext cx="576064" cy="0"/>
          </a:xfrm>
          <a:prstGeom prst="straightConnector1">
            <a:avLst/>
          </a:prstGeom>
          <a:ln>
            <a:solidFill>
              <a:srgbClr val="2E4B8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4" name="Прямая соединительная линия 5163"/>
          <p:cNvCxnSpPr>
            <a:stCxn id="6" idx="3"/>
          </p:cNvCxnSpPr>
          <p:nvPr/>
        </p:nvCxnSpPr>
        <p:spPr>
          <a:xfrm>
            <a:off x="7074892" y="3219154"/>
            <a:ext cx="57606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70" name="Прямая соединительная линия 5169"/>
          <p:cNvCxnSpPr/>
          <p:nvPr/>
        </p:nvCxnSpPr>
        <p:spPr>
          <a:xfrm flipH="1">
            <a:off x="7650956" y="1666457"/>
            <a:ext cx="5184" cy="15526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72" name="Прямая со стрелкой 5171"/>
          <p:cNvCxnSpPr>
            <a:endCxn id="3" idx="3"/>
          </p:cNvCxnSpPr>
          <p:nvPr/>
        </p:nvCxnSpPr>
        <p:spPr>
          <a:xfrm flipH="1">
            <a:off x="7074892" y="1666457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81" name="Прямоугольник 5180"/>
          <p:cNvSpPr/>
          <p:nvPr/>
        </p:nvSpPr>
        <p:spPr>
          <a:xfrm>
            <a:off x="0" y="2865211"/>
            <a:ext cx="24919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Осуществляется оценка на предмет соответствия продукции требованиям, установленным в Программе</a:t>
            </a:r>
          </a:p>
        </p:txBody>
      </p:sp>
      <p:cxnSp>
        <p:nvCxnSpPr>
          <p:cNvPr id="5186" name="Прямая соединительная линия 5185"/>
          <p:cNvCxnSpPr/>
          <p:nvPr/>
        </p:nvCxnSpPr>
        <p:spPr>
          <a:xfrm>
            <a:off x="2538388" y="4644727"/>
            <a:ext cx="575840" cy="0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8" name="Прямая соединительная линия 5187"/>
          <p:cNvCxnSpPr/>
          <p:nvPr/>
        </p:nvCxnSpPr>
        <p:spPr>
          <a:xfrm>
            <a:off x="2538388" y="4644727"/>
            <a:ext cx="0" cy="792088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4" name="Прямая со стрелкой 5193"/>
          <p:cNvCxnSpPr/>
          <p:nvPr/>
        </p:nvCxnSpPr>
        <p:spPr>
          <a:xfrm>
            <a:off x="2538388" y="5436815"/>
            <a:ext cx="576064" cy="0"/>
          </a:xfrm>
          <a:prstGeom prst="straightConnector1">
            <a:avLst/>
          </a:prstGeom>
          <a:ln>
            <a:solidFill>
              <a:srgbClr val="2E4B8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96" name="Прямоугольник 5195"/>
          <p:cNvSpPr/>
          <p:nvPr/>
        </p:nvSpPr>
        <p:spPr>
          <a:xfrm>
            <a:off x="0" y="4129529"/>
            <a:ext cx="2682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100" i="1" dirty="0"/>
              <a:t>Осуществляется юридический, технологический, энергетический, </a:t>
            </a:r>
          </a:p>
          <a:p>
            <a:pPr algn="just"/>
            <a:r>
              <a:rPr lang="ru-RU" sz="1100" i="1" dirty="0"/>
              <a:t>экологический аудит</a:t>
            </a:r>
          </a:p>
        </p:txBody>
      </p:sp>
      <p:sp>
        <p:nvSpPr>
          <p:cNvPr id="5197" name="Прямоугольник 5196"/>
          <p:cNvSpPr/>
          <p:nvPr/>
        </p:nvSpPr>
        <p:spPr>
          <a:xfrm>
            <a:off x="-8284" y="5172347"/>
            <a:ext cx="260134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100" i="1" dirty="0"/>
              <a:t>Осуществление оказания финансовой, нефинансовой, налоговой, имущественной поддержки, сопровождение выхода на закупки</a:t>
            </a:r>
          </a:p>
        </p:txBody>
      </p:sp>
      <p:cxnSp>
        <p:nvCxnSpPr>
          <p:cNvPr id="5199" name="Прямая соединительная линия 5198"/>
          <p:cNvCxnSpPr/>
          <p:nvPr/>
        </p:nvCxnSpPr>
        <p:spPr>
          <a:xfrm>
            <a:off x="2538388" y="5796855"/>
            <a:ext cx="575840" cy="0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1" name="Прямая соединительная линия 5200"/>
          <p:cNvCxnSpPr/>
          <p:nvPr/>
        </p:nvCxnSpPr>
        <p:spPr>
          <a:xfrm flipH="1">
            <a:off x="2535771" y="5796855"/>
            <a:ext cx="2617" cy="792088"/>
          </a:xfrm>
          <a:prstGeom prst="line">
            <a:avLst/>
          </a:prstGeom>
          <a:ln>
            <a:solidFill>
              <a:srgbClr val="2E4B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3" name="Прямая со стрелкой 5202"/>
          <p:cNvCxnSpPr/>
          <p:nvPr/>
        </p:nvCxnSpPr>
        <p:spPr>
          <a:xfrm>
            <a:off x="2538611" y="6588943"/>
            <a:ext cx="575841" cy="0"/>
          </a:xfrm>
          <a:prstGeom prst="straightConnector1">
            <a:avLst/>
          </a:prstGeom>
          <a:ln>
            <a:solidFill>
              <a:srgbClr val="2E4B8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0" name="Прямоугольник 5219"/>
          <p:cNvSpPr/>
          <p:nvPr/>
        </p:nvSpPr>
        <p:spPr>
          <a:xfrm>
            <a:off x="7661324" y="1657908"/>
            <a:ext cx="30424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100" b="0" i="1" dirty="0"/>
              <a:t>В случае если поставщик и/или продукция не соответствуют требованиям Программы, поставщику предлагается участвовать в Программе партнёрства или приобрести статус аккредитованного поставщика</a:t>
            </a:r>
          </a:p>
        </p:txBody>
      </p:sp>
    </p:spTree>
    <p:extLst>
      <p:ext uri="{BB962C8B-B14F-4D97-AF65-F5344CB8AC3E}">
        <p14:creationId xmlns:p14="http://schemas.microsoft.com/office/powerpoint/2010/main" val="46787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46235"/>
            <a:ext cx="10693400" cy="6174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поддержки и развития поставщиков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компаний Группы «Интер РАО»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38188" y="1339747"/>
            <a:ext cx="9721080" cy="5944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ИКПиР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обеспечение субъектов предпринимательской деятельности через региональные СМИ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использования поставщиками региональной, корпоративной инфраструктуры (инженерной, инновационной, логистической)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Вовлечение региональных институтов развития (бизнес-инкубаторы, акселераторы, региональные корпорации МСП, фонды по поддержке субъектов МСП и т.д.)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Вовлечение региональных финансовых институтов (оборотное, инвестиционное, контрактное кредитование, гарантии, поручительства, лизинг и т.д.)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использования поставщиками региональных налоговых льгот и сниженных налоговых ставок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Содействие в обучении субъектов предпринимательской деятельности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Участие поставщиков в программе лояльности заказчика. Вовлечение в закупочную деятельность.</a:t>
            </a:r>
          </a:p>
          <a:p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4989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UK000ABC_template_B&amp;W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3A81"/>
      </a:accent1>
      <a:accent2>
        <a:srgbClr val="215FAD"/>
      </a:accent2>
      <a:accent3>
        <a:srgbClr val="FFFFFF"/>
      </a:accent3>
      <a:accent4>
        <a:srgbClr val="000000"/>
      </a:accent4>
      <a:accent5>
        <a:srgbClr val="ABAEC1"/>
      </a:accent5>
      <a:accent6>
        <a:srgbClr val="1D559C"/>
      </a:accent6>
      <a:hlink>
        <a:srgbClr val="F36C32"/>
      </a:hlink>
      <a:folHlink>
        <a:srgbClr val="C0C0C0"/>
      </a:folHlink>
    </a:clrScheme>
    <a:fontScheme name="4_UK000ABC_template_B&amp;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000" tIns="46800" rIns="18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42925" algn="r"/>
            <a:tab pos="809625" algn="r"/>
          </a:tabLst>
          <a:defRPr kumimoji="0" lang="en-GB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000" tIns="46800" rIns="18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42925" algn="r"/>
            <a:tab pos="809625" algn="r"/>
          </a:tabLst>
          <a:defRPr kumimoji="0" lang="en-GB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4_UK000ABC_template_B&amp;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K000ABC_template_B&amp;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0000"/>
        </a:accent1>
        <a:accent2>
          <a:srgbClr val="FEF10F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E6DA0C"/>
        </a:accent6>
        <a:hlink>
          <a:srgbClr val="000000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0000"/>
        </a:accent1>
        <a:accent2>
          <a:srgbClr val="FEF10F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E6DA0C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0000"/>
        </a:accent1>
        <a:accent2>
          <a:srgbClr val="F9E48F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E2CF81"/>
        </a:accent6>
        <a:hlink>
          <a:srgbClr val="3A3A3A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K000ABC_template_B&amp;W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027"/>
        </a:accent1>
        <a:accent2>
          <a:srgbClr val="093409"/>
        </a:accent2>
        <a:accent3>
          <a:srgbClr val="FFFFFF"/>
        </a:accent3>
        <a:accent4>
          <a:srgbClr val="000000"/>
        </a:accent4>
        <a:accent5>
          <a:srgbClr val="BADCAC"/>
        </a:accent5>
        <a:accent6>
          <a:srgbClr val="072E07"/>
        </a:accent6>
        <a:hlink>
          <a:srgbClr val="5F5F5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49719</TotalTime>
  <Words>1125</Words>
  <Application>Microsoft Office PowerPoint</Application>
  <PresentationFormat>Произвольный</PresentationFormat>
  <Paragraphs>207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</vt:lpstr>
      <vt:lpstr>Monotype Sorts</vt:lpstr>
      <vt:lpstr>Tahoma</vt:lpstr>
      <vt:lpstr>Times New Roman</vt:lpstr>
      <vt:lpstr>Wingdings</vt:lpstr>
      <vt:lpstr>4_UK000ABC_template_B&amp;W</vt:lpstr>
      <vt:lpstr>5_Тема Office</vt:lpstr>
      <vt:lpstr>Тема Office</vt:lpstr>
      <vt:lpstr>think-cell Slide</vt:lpstr>
      <vt:lpstr>Презентация PowerPoint</vt:lpstr>
      <vt:lpstr>Нормативная основа </vt:lpstr>
      <vt:lpstr>Способы взаимодействия поставщиков с  компаниями Группы «Интер РАО»</vt:lpstr>
      <vt:lpstr>Для чего?</vt:lpstr>
      <vt:lpstr>Каким образом?</vt:lpstr>
      <vt:lpstr>Программа поддержки и развития субъектов МСП</vt:lpstr>
      <vt:lpstr>Кого поддерживаем?</vt:lpstr>
      <vt:lpstr>Схема взаимодействия в рамках Программы поддержки и развития поставщиков компаний Группы «Интер РАО»</vt:lpstr>
      <vt:lpstr>Программа поддержки и развития поставщиков  компаний Группы «Интер РАО»</vt:lpstr>
      <vt:lpstr>Программа поддержки и развития поставщиков  компаний Группы «Интер РАО»</vt:lpstr>
      <vt:lpstr>Инструменты Программы поддержки и развития поставщиков</vt:lpstr>
      <vt:lpstr>Инструменты Программы поддержки и развития поставщиков</vt:lpstr>
      <vt:lpstr>Презентация PowerPoint</vt:lpstr>
    </vt:vector>
  </TitlesOfParts>
  <Company>USN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RAO: Business description</dc:title>
  <dc:creator>1</dc:creator>
  <cp:lastModifiedBy>Бабкина Ярослава</cp:lastModifiedBy>
  <cp:revision>3287</cp:revision>
  <cp:lastPrinted>2019-06-13T05:47:29Z</cp:lastPrinted>
  <dcterms:created xsi:type="dcterms:W3CDTF">2009-08-29T09:04:09Z</dcterms:created>
  <dcterms:modified xsi:type="dcterms:W3CDTF">2019-08-26T13:27:10Z</dcterms:modified>
</cp:coreProperties>
</file>