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193" r:id="rId1"/>
  </p:sldMasterIdLst>
  <p:sldIdLst>
    <p:sldId id="256" r:id="rId2"/>
    <p:sldId id="261" r:id="rId3"/>
    <p:sldId id="266" r:id="rId4"/>
    <p:sldId id="267" r:id="rId5"/>
    <p:sldId id="268" r:id="rId6"/>
    <p:sldId id="300" r:id="rId7"/>
    <p:sldId id="302" r:id="rId8"/>
    <p:sldId id="303" r:id="rId9"/>
    <p:sldId id="272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260" r:id="rId18"/>
    <p:sldId id="26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9" autoAdjust="0"/>
  </p:normalViewPr>
  <p:slideViewPr>
    <p:cSldViewPr>
      <p:cViewPr varScale="1">
        <p:scale>
          <a:sx n="105" d="100"/>
          <a:sy n="105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4685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28720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9058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882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1964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61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9607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547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025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9315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061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ransition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7821" y="2204864"/>
            <a:ext cx="883617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09.02.06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и системное администрирование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«Администрирование архитектуры ЛВС центра обработки данных для предприятия ЗАО МНИТИ»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Власова И.М.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ЩАК0-03-20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Раков И.В.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34013"/>
              </p:ext>
            </p:extLst>
          </p:nvPr>
        </p:nvGraphicFramePr>
        <p:xfrm>
          <a:off x="1907704" y="1066014"/>
          <a:ext cx="5944235" cy="1369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высшего образования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МИРЭА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Колледж программирования и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5" y="260648"/>
            <a:ext cx="895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32907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62443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133746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8434" name="Рисунок 1">
            <a:extLst>
              <a:ext uri="{FF2B5EF4-FFF2-40B4-BE49-F238E27FC236}">
                <a16:creationId xmlns:a16="http://schemas.microsoft.com/office/drawing/2014/main" id="{7FFD8284-8C63-1971-859D-454F1164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6722"/>
            <a:ext cx="5619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999A924-5B09-AAD8-82D4-5E3982DB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523854"/>
            <a:ext cx="5572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855C6-D265-C713-2101-99D978E99468}"/>
              </a:ext>
            </a:extLst>
          </p:cNvPr>
          <p:cNvSpPr txBox="1"/>
          <p:nvPr/>
        </p:nvSpPr>
        <p:spPr>
          <a:xfrm>
            <a:off x="1043116" y="645835"/>
            <a:ext cx="7057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бэкап маршрутизатора до поломки основного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534670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AD83969-591D-9382-D57F-778E2ACC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56792"/>
            <a:ext cx="5810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51626-BCAD-37B3-2AF4-DF66099EA041}"/>
              </a:ext>
            </a:extLst>
          </p:cNvPr>
          <p:cNvSpPr txBox="1"/>
          <p:nvPr/>
        </p:nvSpPr>
        <p:spPr>
          <a:xfrm>
            <a:off x="-34712" y="927242"/>
            <a:ext cx="922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состояния бэкап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маршрутизатора после поломки основного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260163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-5659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8893045-610A-57AA-7679-DA508A12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7" y="768970"/>
            <a:ext cx="5230003" cy="43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06BD4990-6B88-C3D8-3DFE-873A1170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24" y="5455033"/>
            <a:ext cx="5131148" cy="126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04A19-4D4C-4CE6-EA75-92F9D41EBED0}"/>
              </a:ext>
            </a:extLst>
          </p:cNvPr>
          <p:cNvSpPr txBox="1"/>
          <p:nvPr/>
        </p:nvSpPr>
        <p:spPr>
          <a:xfrm>
            <a:off x="821382" y="323443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Запущенные сервисы после переключения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82AFA-6022-66D4-1F82-33E3A953BD57}"/>
              </a:ext>
            </a:extLst>
          </p:cNvPr>
          <p:cNvSpPr txBox="1"/>
          <p:nvPr/>
        </p:nvSpPr>
        <p:spPr>
          <a:xfrm>
            <a:off x="821382" y="5067900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 переключения со стороны локальной сети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684561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77A95FB-60EF-D00C-90C6-70044DF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56792"/>
            <a:ext cx="59340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Рисунок 1">
            <a:extLst>
              <a:ext uri="{FF2B5EF4-FFF2-40B4-BE49-F238E27FC236}">
                <a16:creationId xmlns:a16="http://schemas.microsoft.com/office/drawing/2014/main" id="{A3A2E1DE-C160-56F9-AE1D-D185E181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5" y="5013176"/>
            <a:ext cx="5495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F4755-D35F-5B44-68F7-9C04868D8FF2}"/>
              </a:ext>
            </a:extLst>
          </p:cNvPr>
          <p:cNvSpPr txBox="1"/>
          <p:nvPr/>
        </p:nvSpPr>
        <p:spPr>
          <a:xfrm>
            <a:off x="821381" y="894267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при поломке провайдера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DCE53-AA67-83B3-10CD-1AB923F571E4}"/>
              </a:ext>
            </a:extLst>
          </p:cNvPr>
          <p:cNvSpPr txBox="1"/>
          <p:nvPr/>
        </p:nvSpPr>
        <p:spPr>
          <a:xfrm>
            <a:off x="866781" y="458455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маршрут по умолчанию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34825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49" y="80184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650315-484E-575B-2BCB-E60CD748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9" y="803224"/>
            <a:ext cx="4200835" cy="2808892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DC1A65D4-F25D-9641-44A2-95CB889F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84" y="4012814"/>
            <a:ext cx="5236222" cy="276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0AEC-810F-C8AC-D01A-78E022B4218F}"/>
              </a:ext>
            </a:extLst>
          </p:cNvPr>
          <p:cNvSpPr txBox="1"/>
          <p:nvPr/>
        </p:nvSpPr>
        <p:spPr>
          <a:xfrm>
            <a:off x="2051720" y="3583847"/>
            <a:ext cx="54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хранилища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аварии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9AD78-6BD3-C77C-58EF-1CFEE7C113DF}"/>
              </a:ext>
            </a:extLst>
          </p:cNvPr>
          <p:cNvSpPr txBox="1"/>
          <p:nvPr/>
        </p:nvSpPr>
        <p:spPr>
          <a:xfrm>
            <a:off x="2221844" y="448620"/>
            <a:ext cx="4700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хранилища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аварии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366402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3BE40-81D3-191D-3B8F-CE8075DA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0" y="1628800"/>
            <a:ext cx="3800475" cy="1181100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521BCEDD-CFFD-0CF9-19D5-F8F7B9B1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57" y="3413373"/>
            <a:ext cx="6522278" cy="2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32A66-BBAB-AA53-9FFD-C1C655414A9D}"/>
              </a:ext>
            </a:extLst>
          </p:cNvPr>
          <p:cNvSpPr txBox="1"/>
          <p:nvPr/>
        </p:nvSpPr>
        <p:spPr>
          <a:xfrm>
            <a:off x="821379" y="113052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диска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аварии хранилища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9F8EC-FC08-2251-B86F-CDE6750F3642}"/>
              </a:ext>
            </a:extLst>
          </p:cNvPr>
          <p:cNvSpPr txBox="1"/>
          <p:nvPr/>
        </p:nvSpPr>
        <p:spPr>
          <a:xfrm>
            <a:off x="821378" y="2938839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до поломки участника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603870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F5F565D-21AE-2129-3A8D-F7B449234509}"/>
              </a:ext>
            </a:extLst>
          </p:cNvPr>
          <p:cNvSpPr txBox="1">
            <a:spLocks/>
          </p:cNvSpPr>
          <p:nvPr/>
        </p:nvSpPr>
        <p:spPr>
          <a:xfrm>
            <a:off x="628650" y="345513"/>
            <a:ext cx="7886700" cy="47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ЛВС ЦОДа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357ABE0-3582-4A96-B38E-BC7D5457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772816"/>
            <a:ext cx="54483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BBF33-0EAF-7978-4AEA-0979AEFCF096}"/>
              </a:ext>
            </a:extLst>
          </p:cNvPr>
          <p:cNvSpPr txBox="1"/>
          <p:nvPr/>
        </p:nvSpPr>
        <p:spPr>
          <a:xfrm>
            <a:off x="821379" y="1130529"/>
            <a:ext cx="7693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кластера виртуализации после поломки участника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B09CD-B2F6-24C6-261A-4C0486B33415}"/>
              </a:ext>
            </a:extLst>
          </p:cNvPr>
          <p:cNvSpPr txBox="1"/>
          <p:nvPr/>
        </p:nvSpPr>
        <p:spPr>
          <a:xfrm>
            <a:off x="795830" y="4270814"/>
            <a:ext cx="750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сайта компании после всех аварий</a:t>
            </a:r>
            <a:endParaRPr lang="en-US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E9737-7FB7-562A-3741-F36C62C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6" y="4730229"/>
            <a:ext cx="3467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026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542" y="1196752"/>
            <a:ext cx="8244916" cy="388843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дипломном проекте была разработана локальная вычислительная сеть центра обработки данных компании ЗАО МНИТИ, которая реализует требования, предоставляемые уровнем Центров обработки данных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 подходящая для предоставления услуг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корпоративной сети компании. Были использованы и настроены представленные технологии для реализации отказоустойчивости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Было произведено тестирование локальной вычислительной сети на отказоустойчивость при авариях на важных элементах сети, которое показало высокую отказоустойчивость архитектуры.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8875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80928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211673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Задание на дипломный проект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Произвести администрирование локальной вычислительной сети (далее - ЛВС) центра обработки данных.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подробную блок-схему ЛВС Центра обработки данных (далее - ЦОД), основываясь на требованиях к архитектуре ЛВС ЦОДов, отражающей локальную сеть.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виртуальные машины для серверов на основе выбранного дистрибутива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настроить их работу в соответствии с подробной блок-схемой ЛВС ЦОДа и в соответствии с выбранными технологиями для создания отказоустойчивых решений.</a:t>
            </a:r>
          </a:p>
          <a:p>
            <a:pPr algn="just"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Проверить работоспособность сети путем вывода из строя рабочих элементов и проверки оставшейся архитектуры на отказоустойчивость.</a:t>
            </a:r>
          </a:p>
        </p:txBody>
      </p:sp>
    </p:spTree>
    <p:extLst>
      <p:ext uri="{BB962C8B-B14F-4D97-AF65-F5344CB8AC3E}">
        <p14:creationId xmlns:p14="http://schemas.microsoft.com/office/powerpoint/2010/main" val="157778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532" y="1196752"/>
            <a:ext cx="8424936" cy="3941276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dirty="0"/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Центр обработки данных – единая многокомпонентная система, которая призвана обеспечивать бесперебойную автоматизированную работу бизнес-процессов. В современном информационном обществе центры обработки данных играют ключевую роль в обеспечении надежности, масштабируемости и эффективности работы компьютерных систем. Центры обработки данных, являясь основой информационной инфраструктуры организации, играют важную роль в обеспечении эффективного функционирования бизнес-процессов.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51725350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критериев, использующихся для классификации ЦОДов и соответственно требований к ним. Из них есть 3 основных критерия, влияющих непосредственно на структуру ЛВС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надежности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Tier I, Tier II, Tier III, Tier IV;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ЦОДа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корпоративный,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смешанный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 defTabSz="914400">
              <a:lnSpc>
                <a:spcPct val="100000"/>
              </a:lnSpc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предоставляемых услуг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IaaS, PaaS, SaaS.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Tier II –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Резервирование элементов по схеме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 Автоматическое переключение при авариях.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Корпоративный ЦОД – возможность интеграции в ЛВС предприятия.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357188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виртуальных серверов.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требований к архитектуре ЛВС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Центров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2690632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создании отказоустойчивых решений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365874" cy="392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Существует множество способов реализовать отказоустойчивость и высокую доступность сервисов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вот основные из них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keepalived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механизм синхронизации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csync2;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net-monitor;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corosync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pacemaker;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протокол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ISCSI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файловая система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ocfs2;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LACP;</a:t>
            </a:r>
          </a:p>
        </p:txBody>
      </p:sp>
    </p:spTree>
    <p:extLst>
      <p:ext uri="{BB962C8B-B14F-4D97-AF65-F5344CB8AC3E}">
        <p14:creationId xmlns:p14="http://schemas.microsoft.com/office/powerpoint/2010/main" val="353095301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технологий, применяемых при организации виртуализации на основе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4598" y="1412776"/>
            <a:ext cx="8234804" cy="240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2 основных типа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виртуализация – виртуализация аппаратных средств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контейнерная виртуализация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виртуализация с общим ядром операционной системы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68E414-59BF-6B0C-F4DF-84C8A804A158}"/>
              </a:ext>
            </a:extLst>
          </p:cNvPr>
          <p:cNvSpPr/>
          <p:nvPr/>
        </p:nvSpPr>
        <p:spPr>
          <a:xfrm>
            <a:off x="481030" y="4221088"/>
            <a:ext cx="8234804" cy="1893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контейнерной виртуализации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виртуализации приложений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(LXC)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виртуализации серверов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92284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D64251-9DA8-ED20-5146-0A7ED87B6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91488"/>
              </p:ext>
            </p:extLst>
          </p:nvPr>
        </p:nvGraphicFramePr>
        <p:xfrm>
          <a:off x="1180395" y="1196752"/>
          <a:ext cx="6927225" cy="459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632">
                  <a:extLst>
                    <a:ext uri="{9D8B030D-6E8A-4147-A177-3AD203B41FA5}">
                      <a16:colId xmlns:a16="http://schemas.microsoft.com/office/drawing/2014/main" val="736788079"/>
                    </a:ext>
                  </a:extLst>
                </a:gridCol>
                <a:gridCol w="2279883">
                  <a:extLst>
                    <a:ext uri="{9D8B030D-6E8A-4147-A177-3AD203B41FA5}">
                      <a16:colId xmlns:a16="http://schemas.microsoft.com/office/drawing/2014/main" val="1817712562"/>
                    </a:ext>
                  </a:extLst>
                </a:gridCol>
                <a:gridCol w="2484710">
                  <a:extLst>
                    <a:ext uri="{9D8B030D-6E8A-4147-A177-3AD203B41FA5}">
                      <a16:colId xmlns:a16="http://schemas.microsoft.com/office/drawing/2014/main" val="443344315"/>
                    </a:ext>
                  </a:extLst>
                </a:gridCol>
              </a:tblGrid>
              <a:tr h="325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Подсеть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Назначение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3320971204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192.168.10.0</a:t>
                      </a:r>
                      <a:r>
                        <a:rPr lang="en-US" sz="1600" dirty="0">
                          <a:effectLst/>
                        </a:rPr>
                        <a:t>/24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локальная сеть для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участников кластера</a:t>
                      </a:r>
                      <a:endParaRPr lang="en-US" sz="16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ceph</a:t>
                      </a:r>
                      <a:r>
                        <a:rPr lang="ru-RU" sz="1600">
                          <a:effectLst/>
                        </a:rPr>
                        <a:t> или </a:t>
                      </a:r>
                      <a:r>
                        <a:rPr lang="en-US" sz="1600">
                          <a:effectLst/>
                        </a:rPr>
                        <a:t>corosync</a:t>
                      </a:r>
                      <a:r>
                        <a:rPr lang="ru-RU" sz="1600">
                          <a:effectLst/>
                        </a:rPr>
                        <a:t> в основной части сети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1098824262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192.168.11.0/24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демилитаризованная зона в основной части сети для расположения в ней общедоступных сервисов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4179947176"/>
                  </a:ext>
                </a:extLst>
              </a:tr>
              <a:tr h="14201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192.168.200.0/24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600" dirty="0" err="1">
                          <a:effectLst/>
                        </a:rPr>
                        <a:t>keepalived</a:t>
                      </a:r>
                      <a:r>
                        <a:rPr lang="ru-RU" sz="1600" dirty="0">
                          <a:effectLst/>
                        </a:rPr>
                        <a:t> в основной части сети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67" marR="78167" marT="0" marB="0"/>
                </a:tc>
                <a:extLst>
                  <a:ext uri="{0D108BD9-81ED-4DB2-BD59-A6C34878D82A}">
                    <a16:rowId xmlns:a16="http://schemas.microsoft.com/office/drawing/2014/main" val="234914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1143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2848" cy="93610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Локальные подсети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0F75700-84A9-1714-4ED0-1EE448A3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4540"/>
              </p:ext>
            </p:extLst>
          </p:nvPr>
        </p:nvGraphicFramePr>
        <p:xfrm>
          <a:off x="1153832" y="1052736"/>
          <a:ext cx="6836336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256">
                  <a:extLst>
                    <a:ext uri="{9D8B030D-6E8A-4147-A177-3AD203B41FA5}">
                      <a16:colId xmlns:a16="http://schemas.microsoft.com/office/drawing/2014/main" val="3448265935"/>
                    </a:ext>
                  </a:extLst>
                </a:gridCol>
                <a:gridCol w="2249969">
                  <a:extLst>
                    <a:ext uri="{9D8B030D-6E8A-4147-A177-3AD203B41FA5}">
                      <a16:colId xmlns:a16="http://schemas.microsoft.com/office/drawing/2014/main" val="1384279445"/>
                    </a:ext>
                  </a:extLst>
                </a:gridCol>
                <a:gridCol w="2452111">
                  <a:extLst>
                    <a:ext uri="{9D8B030D-6E8A-4147-A177-3AD203B41FA5}">
                      <a16:colId xmlns:a16="http://schemas.microsoft.com/office/drawing/2014/main" val="3511004070"/>
                    </a:ext>
                  </a:extLst>
                </a:gridCol>
              </a:tblGrid>
              <a:tr h="3169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VLAN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Подсеть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Назначение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46694123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192.168.20.0/24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локальная сеть для участников кластера </a:t>
                      </a:r>
                      <a:r>
                        <a:rPr lang="en-US" sz="1500">
                          <a:effectLst/>
                        </a:rPr>
                        <a:t>ceph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138106847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192.168.21.0/24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демилитаризованная зона в запасной части сети для расположения в ней общедоступных сервисов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413549408"/>
                  </a:ext>
                </a:extLst>
              </a:tr>
              <a:tr h="1396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192.168.201.0/24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сеть для обмена данными между маршрутизаторами в кластере </a:t>
                      </a:r>
                      <a:r>
                        <a:rPr lang="en-US" sz="1500">
                          <a:effectLst/>
                        </a:rPr>
                        <a:t>keepalived</a:t>
                      </a:r>
                      <a:r>
                        <a:rPr lang="ru-RU" sz="1500">
                          <a:effectLst/>
                        </a:rPr>
                        <a:t> в запасной части сети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4157414247"/>
                  </a:ext>
                </a:extLst>
              </a:tr>
              <a:tr h="103691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отсутствует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10.0.5.0/30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VPN</a:t>
                      </a:r>
                      <a:r>
                        <a:rPr lang="ru-RU" sz="1500" dirty="0">
                          <a:effectLst/>
                        </a:rPr>
                        <a:t> сеть, связывающая основную и запасную части сети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42" marR="77142" marT="0" marB="0"/>
                </a:tc>
                <a:extLst>
                  <a:ext uri="{0D108BD9-81ED-4DB2-BD59-A6C34878D82A}">
                    <a16:rowId xmlns:a16="http://schemas.microsoft.com/office/drawing/2014/main" val="2628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911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6773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ЛВС ЦОДа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DA644-1A8B-CA0B-FDF9-593F7B86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38" y="506754"/>
            <a:ext cx="6460524" cy="63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4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730</Words>
  <Application>Microsoft Office PowerPoint</Application>
  <PresentationFormat>Экран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Исследование технологий, применяемых при создании отказоустойчивых решений на основе Linux</vt:lpstr>
      <vt:lpstr>Исследование технологий, применяемых при организации виртуализации на основе Linux</vt:lpstr>
      <vt:lpstr>Локальные подсети</vt:lpstr>
      <vt:lpstr>Локальные подсети (продолжение)</vt:lpstr>
      <vt:lpstr>Блок схема ЛВС ЦОДа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IVAN</cp:lastModifiedBy>
  <cp:revision>199</cp:revision>
  <dcterms:created xsi:type="dcterms:W3CDTF">2015-12-07T13:37:53Z</dcterms:created>
  <dcterms:modified xsi:type="dcterms:W3CDTF">2024-06-04T20:53:56Z</dcterms:modified>
</cp:coreProperties>
</file>