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193" r:id="rId1"/>
  </p:sldMasterIdLst>
  <p:sldIdLst>
    <p:sldId id="256" r:id="rId2"/>
    <p:sldId id="261" r:id="rId3"/>
    <p:sldId id="266" r:id="rId4"/>
    <p:sldId id="267" r:id="rId5"/>
    <p:sldId id="268" r:id="rId6"/>
    <p:sldId id="300" r:id="rId7"/>
    <p:sldId id="302" r:id="rId8"/>
    <p:sldId id="303" r:id="rId9"/>
    <p:sldId id="272" r:id="rId10"/>
    <p:sldId id="271" r:id="rId11"/>
    <p:sldId id="270" r:id="rId12"/>
    <p:sldId id="275" r:id="rId13"/>
    <p:sldId id="282" r:id="rId14"/>
    <p:sldId id="283" r:id="rId15"/>
    <p:sldId id="301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99" r:id="rId27"/>
    <p:sldId id="260" r:id="rId28"/>
    <p:sldId id="26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9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4685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28720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9058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882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1964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61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9607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547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025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9315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061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ransition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7821" y="2204864"/>
            <a:ext cx="883617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09.02.06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и системное администрирование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«Администрирование архитектуры ЛВС центра обработки данных для предприятия ЗАО МНИТИ»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Беседин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ЩАК0-01-20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И.И.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34013"/>
              </p:ext>
            </p:extLst>
          </p:nvPr>
        </p:nvGraphicFramePr>
        <p:xfrm>
          <a:off x="1907704" y="1066014"/>
          <a:ext cx="5944235" cy="1369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высшего образования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МИРЭА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Колледж программирования и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5" y="260648"/>
            <a:ext cx="895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32907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6244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359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E1A02-F2F2-791A-A449-75C81C3D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398" y="1280761"/>
            <a:ext cx="5040560" cy="546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388BB-078E-5D52-B1E9-CCC43E3CFD59}"/>
              </a:ext>
            </a:extLst>
          </p:cNvPr>
          <p:cNvSpPr txBox="1"/>
          <p:nvPr/>
        </p:nvSpPr>
        <p:spPr>
          <a:xfrm>
            <a:off x="2716780" y="767914"/>
            <a:ext cx="3710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интерфейсов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381006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47158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F8919C89-1B77-96FC-1628-61B11FE3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" y="1580828"/>
            <a:ext cx="440234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41EB64DB-83C2-C84B-D25E-3A9B658C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580828"/>
            <a:ext cx="4333153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C6F1B-E1B1-3450-5296-143D07718F5C}"/>
              </a:ext>
            </a:extLst>
          </p:cNvPr>
          <p:cNvSpPr txBox="1"/>
          <p:nvPr/>
        </p:nvSpPr>
        <p:spPr>
          <a:xfrm>
            <a:off x="2712645" y="925247"/>
            <a:ext cx="3862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469968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116632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7B48B4D9-4A6E-D483-7597-EFCEE292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5227"/>
            <a:ext cx="4248472" cy="231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465F09-6E04-5192-33E3-89A2F4B4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85" y="1285858"/>
            <a:ext cx="4510403" cy="428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EB5DD-8E6F-027E-8F7B-C0E2C4A2E332}"/>
              </a:ext>
            </a:extLst>
          </p:cNvPr>
          <p:cNvSpPr txBox="1"/>
          <p:nvPr/>
        </p:nvSpPr>
        <p:spPr>
          <a:xfrm>
            <a:off x="446316" y="1988840"/>
            <a:ext cx="3714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пакета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net-monitor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790119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маршрутизаторов</a:t>
            </a:r>
          </a:p>
        </p:txBody>
      </p:sp>
      <p:pic>
        <p:nvPicPr>
          <p:cNvPr id="10242" name="Рисунок 1">
            <a:extLst>
              <a:ext uri="{FF2B5EF4-FFF2-40B4-BE49-F238E27FC236}">
                <a16:creationId xmlns:a16="http://schemas.microsoft.com/office/drawing/2014/main" id="{5FB9BBBC-78F5-D029-2A0E-F787A249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704342"/>
            <a:ext cx="3533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B96C1D6B-3CEF-C1C1-0944-C1BC0984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4" y="4653136"/>
            <a:ext cx="75739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AEAFA3-34B2-D264-B3A3-5CC412447F89}"/>
              </a:ext>
            </a:extLst>
          </p:cNvPr>
          <p:cNvSpPr txBox="1"/>
          <p:nvPr/>
        </p:nvSpPr>
        <p:spPr>
          <a:xfrm>
            <a:off x="1790500" y="1053316"/>
            <a:ext cx="5562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механизма синхронизации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csync2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851965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хранилища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E2D42DF-FBF3-BE87-CC7E-695BEF4C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70" y="908682"/>
            <a:ext cx="5429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9FE9DF08-887D-4292-72A2-F0AE674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0" y="2857641"/>
            <a:ext cx="720153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36161D1-FE1A-B2A5-224C-639CC7DF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0" y="5287248"/>
            <a:ext cx="3355257" cy="152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C7A78-BD14-5982-9BD3-E7B01531C1A6}"/>
              </a:ext>
            </a:extLst>
          </p:cNvPr>
          <p:cNvSpPr txBox="1"/>
          <p:nvPr/>
        </p:nvSpPr>
        <p:spPr>
          <a:xfrm>
            <a:off x="971230" y="1052736"/>
            <a:ext cx="1584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хранилища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E6255-D739-6366-7D80-C02EB4422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415" y="5502436"/>
            <a:ext cx="343900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441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C3DCF46-C9BB-E524-C7B7-40805E15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17099"/>
            <a:ext cx="3672408" cy="58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299AB-35DF-2D7D-E5EC-27204DB8E14A}"/>
              </a:ext>
            </a:extLst>
          </p:cNvPr>
          <p:cNvSpPr txBox="1"/>
          <p:nvPr/>
        </p:nvSpPr>
        <p:spPr>
          <a:xfrm>
            <a:off x="949857" y="1691582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endParaRPr lang="en-US" sz="2200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E752BD58-C574-EE3A-A4E5-419FA78F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96952"/>
            <a:ext cx="4314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F81809F-93A7-E9EE-CE6A-09517972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4365104"/>
            <a:ext cx="3971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33838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E0235D9-0EA5-C3D8-BE2E-BADA2BFD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02402"/>
            <a:ext cx="494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6AF071F-E8C3-CCFD-A927-6C2495CC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503615"/>
            <a:ext cx="5600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Рисунок 1">
            <a:extLst>
              <a:ext uri="{FF2B5EF4-FFF2-40B4-BE49-F238E27FC236}">
                <a16:creationId xmlns:a16="http://schemas.microsoft.com/office/drawing/2014/main" id="{7AADDEF2-2975-1E6F-AB77-91141CF9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840829"/>
            <a:ext cx="39433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1B2AC-7473-E1A8-28D7-3D500745DEEB}"/>
              </a:ext>
            </a:extLst>
          </p:cNvPr>
          <p:cNvSpPr txBox="1"/>
          <p:nvPr/>
        </p:nvSpPr>
        <p:spPr>
          <a:xfrm>
            <a:off x="2920041" y="801251"/>
            <a:ext cx="3303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диска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694568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14D26AF-231F-D40D-7819-DE2DAE71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" y="1916832"/>
            <a:ext cx="293159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4CAB2CD4-5C10-10AE-D993-4370EA4C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56102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85152DD-71D7-9781-197D-33FAD677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17" y="4149080"/>
            <a:ext cx="2647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A86AB-9FCA-A95A-911F-FF88E8F1B24A}"/>
              </a:ext>
            </a:extLst>
          </p:cNvPr>
          <p:cNvSpPr txBox="1"/>
          <p:nvPr/>
        </p:nvSpPr>
        <p:spPr>
          <a:xfrm>
            <a:off x="1822634" y="1151522"/>
            <a:ext cx="5490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Монтирование диска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Настройка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ocfs2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161527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кластера виртуализации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CE72672-7D4C-49A4-7A29-82F51568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2" y="1431384"/>
            <a:ext cx="7866085" cy="12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B5C5F148-DF70-62F2-FBC7-ED1074D4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2780928"/>
            <a:ext cx="66987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92CB5-3ECC-252B-E067-08A53DFE72D6}"/>
              </a:ext>
            </a:extLst>
          </p:cNvPr>
          <p:cNvSpPr txBox="1"/>
          <p:nvPr/>
        </p:nvSpPr>
        <p:spPr>
          <a:xfrm>
            <a:off x="2353932" y="1000497"/>
            <a:ext cx="4563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шаблона контейнеров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875248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контейнера тестового сайта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FB62258-87EF-E5F7-CB1F-8D422D52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74" y="1544970"/>
            <a:ext cx="5568652" cy="181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F73D11C6-E7CA-F251-E046-EFEE4636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2" y="3440669"/>
            <a:ext cx="37204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2B1D8-0C1C-CF6F-0B85-E8D2D6CC0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32" y="4587575"/>
            <a:ext cx="4224732" cy="207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DA4E-4855-62F9-87E4-30D412A3D1D4}"/>
              </a:ext>
            </a:extLst>
          </p:cNvPr>
          <p:cNvSpPr txBox="1"/>
          <p:nvPr/>
        </p:nvSpPr>
        <p:spPr>
          <a:xfrm>
            <a:off x="1559020" y="1081294"/>
            <a:ext cx="602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контейнера тестового сайта компании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66554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Задание на дипломный проект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Произвести администрирование локальной вычислительной сети (далее - ЛВС) центра обработки данных.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подробную блок-схему ЛВС Центра обработки данных (далее - ЦОД), основываясь на требованиях к архитектуре ЛВС ЦОДов, отражающей локальную сеть.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виртуальные машины для серверов на основе выбранного дистрибутива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настроить их работу в соответствии с подробной блок-схемой ЛВС ЦОДа и в соответствии с выбранными технологиями для создания отказоустойчивых решений.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Проверить работоспособность сети путем вывода из строя рабочих элементов и проверки оставшейся архитектуры на отказоустойчивость.</a:t>
            </a:r>
          </a:p>
        </p:txBody>
      </p:sp>
    </p:spTree>
    <p:extLst>
      <p:ext uri="{BB962C8B-B14F-4D97-AF65-F5344CB8AC3E}">
        <p14:creationId xmlns:p14="http://schemas.microsoft.com/office/powerpoint/2010/main" val="157778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133746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8434" name="Рисунок 1">
            <a:extLst>
              <a:ext uri="{FF2B5EF4-FFF2-40B4-BE49-F238E27FC236}">
                <a16:creationId xmlns:a16="http://schemas.microsoft.com/office/drawing/2014/main" id="{7FFD8284-8C63-1971-859D-454F1164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6722"/>
            <a:ext cx="5619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999A924-5B09-AAD8-82D4-5E3982DB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523854"/>
            <a:ext cx="5572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855C6-D265-C713-2101-99D978E99468}"/>
              </a:ext>
            </a:extLst>
          </p:cNvPr>
          <p:cNvSpPr txBox="1"/>
          <p:nvPr/>
        </p:nvSpPr>
        <p:spPr>
          <a:xfrm>
            <a:off x="1043116" y="645835"/>
            <a:ext cx="7057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бэкап маршрутизатора до поломки основного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534670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AD83969-591D-9382-D57F-778E2ACC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56792"/>
            <a:ext cx="5810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51626-BCAD-37B3-2AF4-DF66099EA041}"/>
              </a:ext>
            </a:extLst>
          </p:cNvPr>
          <p:cNvSpPr txBox="1"/>
          <p:nvPr/>
        </p:nvSpPr>
        <p:spPr>
          <a:xfrm>
            <a:off x="-34712" y="927242"/>
            <a:ext cx="922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состояния бэкап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маршрутизатора после поломки основного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260163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-5659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8893045-610A-57AA-7679-DA508A12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7" y="768970"/>
            <a:ext cx="5230003" cy="43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06BD4990-6B88-C3D8-3DFE-873A1170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24" y="5455033"/>
            <a:ext cx="5131148" cy="126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04A19-4D4C-4CE6-EA75-92F9D41EBED0}"/>
              </a:ext>
            </a:extLst>
          </p:cNvPr>
          <p:cNvSpPr txBox="1"/>
          <p:nvPr/>
        </p:nvSpPr>
        <p:spPr>
          <a:xfrm>
            <a:off x="821382" y="323443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Запущенные сервисы после переключения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82AFA-6022-66D4-1F82-33E3A953BD57}"/>
              </a:ext>
            </a:extLst>
          </p:cNvPr>
          <p:cNvSpPr txBox="1"/>
          <p:nvPr/>
        </p:nvSpPr>
        <p:spPr>
          <a:xfrm>
            <a:off x="821382" y="5067900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 переключения со стороны локальной сети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684561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77A95FB-60EF-D00C-90C6-70044DF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56792"/>
            <a:ext cx="59340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Рисунок 1">
            <a:extLst>
              <a:ext uri="{FF2B5EF4-FFF2-40B4-BE49-F238E27FC236}">
                <a16:creationId xmlns:a16="http://schemas.microsoft.com/office/drawing/2014/main" id="{A3A2E1DE-C160-56F9-AE1D-D185E181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5" y="5013176"/>
            <a:ext cx="5495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F4755-D35F-5B44-68F7-9C04868D8FF2}"/>
              </a:ext>
            </a:extLst>
          </p:cNvPr>
          <p:cNvSpPr txBox="1"/>
          <p:nvPr/>
        </p:nvSpPr>
        <p:spPr>
          <a:xfrm>
            <a:off x="821381" y="894267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при поломки провайдера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DCE53-AA67-83B3-10CD-1AB923F571E4}"/>
              </a:ext>
            </a:extLst>
          </p:cNvPr>
          <p:cNvSpPr txBox="1"/>
          <p:nvPr/>
        </p:nvSpPr>
        <p:spPr>
          <a:xfrm>
            <a:off x="866781" y="458455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маршрут по умолчанию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348258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80184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650315-484E-575B-2BCB-E60CD748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9" y="803224"/>
            <a:ext cx="4200835" cy="2808892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DC1A65D4-F25D-9641-44A2-95CB889F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84" y="4012814"/>
            <a:ext cx="5236222" cy="276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0AEC-810F-C8AC-D01A-78E022B4218F}"/>
              </a:ext>
            </a:extLst>
          </p:cNvPr>
          <p:cNvSpPr txBox="1"/>
          <p:nvPr/>
        </p:nvSpPr>
        <p:spPr>
          <a:xfrm>
            <a:off x="2051720" y="3583847"/>
            <a:ext cx="54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хранилища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аварии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9AD78-6BD3-C77C-58EF-1CFEE7C113DF}"/>
              </a:ext>
            </a:extLst>
          </p:cNvPr>
          <p:cNvSpPr txBox="1"/>
          <p:nvPr/>
        </p:nvSpPr>
        <p:spPr>
          <a:xfrm>
            <a:off x="2221845" y="441242"/>
            <a:ext cx="4700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хранилища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аврии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3664027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3BE40-81D3-191D-3B8F-CE8075DA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0" y="1628800"/>
            <a:ext cx="3800475" cy="1181100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521BCEDD-CFFD-0CF9-19D5-F8F7B9B1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57" y="3413373"/>
            <a:ext cx="6522278" cy="2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32A66-BBAB-AA53-9FFD-C1C655414A9D}"/>
              </a:ext>
            </a:extLst>
          </p:cNvPr>
          <p:cNvSpPr txBox="1"/>
          <p:nvPr/>
        </p:nvSpPr>
        <p:spPr>
          <a:xfrm>
            <a:off x="821379" y="113052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диска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аварии хранилища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9F8EC-FC08-2251-B86F-CDE6750F3642}"/>
              </a:ext>
            </a:extLst>
          </p:cNvPr>
          <p:cNvSpPr txBox="1"/>
          <p:nvPr/>
        </p:nvSpPr>
        <p:spPr>
          <a:xfrm>
            <a:off x="821378" y="293883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до поломки участника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603870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357ABE0-3582-4A96-B38E-BC7D5457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772816"/>
            <a:ext cx="54483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BBF33-0EAF-7978-4AEA-0979AEFCF096}"/>
              </a:ext>
            </a:extLst>
          </p:cNvPr>
          <p:cNvSpPr txBox="1"/>
          <p:nvPr/>
        </p:nvSpPr>
        <p:spPr>
          <a:xfrm>
            <a:off x="821379" y="1130529"/>
            <a:ext cx="7693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после поломки участника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B09CD-B2F6-24C6-261A-4C0486B33415}"/>
              </a:ext>
            </a:extLst>
          </p:cNvPr>
          <p:cNvSpPr txBox="1"/>
          <p:nvPr/>
        </p:nvSpPr>
        <p:spPr>
          <a:xfrm>
            <a:off x="795830" y="4270814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сайта компании после всех аварий</a:t>
            </a:r>
            <a:endParaRPr lang="en-US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E9737-7FB7-562A-3741-F36C62C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6" y="4730229"/>
            <a:ext cx="3467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026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540"/>
            <a:ext cx="8640960" cy="59046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дипломном проекте была разработана локальная вычислительная сеть центра обработки данных компании ЗАО МНИТИ, которая реализует требования, предоставляемые уровнем Центров обработки данных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а также которая подходит для предоставления услуг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корпоративной сети компании.</a:t>
            </a:r>
          </a:p>
          <a:p>
            <a:pPr marL="0" indent="0" algn="just">
              <a:spcBef>
                <a:spcPts val="0"/>
              </a:spcBef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дипломного проекта были рассмотрены и проанализированы основные технологии, применяемые в локальных вычислительных сетях для реализации отказоустойчивости, высокой доступности и виртуализации сервисов, например механизмы контейнеризации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кластер высокой доступности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отказоустойчивый кластер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pacemaker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отказоустойчивое хранилище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рассмотренные технологии были настроены и реализованы на базе операционной системы Linux, а также было произведено тестирование локальной вычислительной сети на отказоустойчивость при авариях на важных элементах сети, которое показало высокую отказоустойчивость архитектуры, которая также была разработана с учетом возможности масштабируемости и интеграции в корпоративную сеть предприятия ЗАО МНИТИ.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8875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80928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211673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83868"/>
            <a:ext cx="8352928" cy="5904656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dirty="0"/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информационном обществе центры обработки данных играют ключевую роль в обеспечении надежности, масштабируемости и эффективности работы компьютерных систем. Центры обработки данных, являясь основой информационной инфраструктуры организации, играют важную роль в обеспечении эффективного функционирования бизнес-процессов.</a:t>
            </a:r>
          </a:p>
          <a:p>
            <a:pPr marL="0" indent="0" algn="just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Центр обработки данных – единая многокомпонентная система, которая призвана обеспечивать бесперебойную автоматизированную работу бизнес-процессов. Центры обработки данных создаются в первую очередь для увеличения производительности компаний, активно использующих в своей деятельности информационные технологии, а также для повышения качества предоставляемых услуг. ЦОДы повседневно используются компаниями различного уровня – начиная от малого бизнеса, заканчивая корпорациями.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51725350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критериев, использующихся для классификации ЦОДов и соответственно требований к ним. Из них есть 3 основных критерия, влияющих непосредственно на структуру ЛВС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надежности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Tier I, Tier II, Tier III;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ЦОДа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корпоративный,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смешанный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предоставляемых услуг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 defTabSz="914400">
              <a:lnSpc>
                <a:spcPct val="100000"/>
              </a:lnSpc>
              <a:buNone/>
              <a:tabLst>
                <a:tab pos="357188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Tier II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резервирование. Резервирование элементов по схеме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 Автоматическое переключение при авариях.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требований к архитектуре ЛВС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Центров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2690632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создании отказоустойчивых решений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365874" cy="443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способов реализовать отказоустойчивость и высокую доступность сервисов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вот основные из них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механизм синхронизации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csync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net-monitor;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pacemaker;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протокол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ISCSI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файловая система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ocfs2;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LACP;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механизмы отказоустойчивости сервисов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95301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организации виртуализации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4598" y="1412776"/>
            <a:ext cx="8234804" cy="240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2 основных типа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виртуализация – виртуализация аппаратных средств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контейнерная виртуализация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с общим ядром операционной системы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68E414-59BF-6B0C-F4DF-84C8A804A158}"/>
              </a:ext>
            </a:extLst>
          </p:cNvPr>
          <p:cNvSpPr/>
          <p:nvPr/>
        </p:nvSpPr>
        <p:spPr>
          <a:xfrm>
            <a:off x="481030" y="4221088"/>
            <a:ext cx="8234804" cy="1893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контейнерной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виртуализации приложений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(LXC)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виртуализации серверов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92284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D64251-9DA8-ED20-5146-0A7ED87B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91488"/>
              </p:ext>
            </p:extLst>
          </p:nvPr>
        </p:nvGraphicFramePr>
        <p:xfrm>
          <a:off x="1180395" y="1196752"/>
          <a:ext cx="6927225" cy="459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632">
                  <a:extLst>
                    <a:ext uri="{9D8B030D-6E8A-4147-A177-3AD203B41FA5}">
                      <a16:colId xmlns:a16="http://schemas.microsoft.com/office/drawing/2014/main" val="736788079"/>
                    </a:ext>
                  </a:extLst>
                </a:gridCol>
                <a:gridCol w="2279883">
                  <a:extLst>
                    <a:ext uri="{9D8B030D-6E8A-4147-A177-3AD203B41FA5}">
                      <a16:colId xmlns:a16="http://schemas.microsoft.com/office/drawing/2014/main" val="1817712562"/>
                    </a:ext>
                  </a:extLst>
                </a:gridCol>
                <a:gridCol w="2484710">
                  <a:extLst>
                    <a:ext uri="{9D8B030D-6E8A-4147-A177-3AD203B41FA5}">
                      <a16:colId xmlns:a16="http://schemas.microsoft.com/office/drawing/2014/main" val="443344315"/>
                    </a:ext>
                  </a:extLst>
                </a:gridCol>
              </a:tblGrid>
              <a:tr h="325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Подсеть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Назначение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3320971204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192.168.10.0</a:t>
                      </a:r>
                      <a:r>
                        <a:rPr lang="en-US" sz="1600" dirty="0">
                          <a:effectLst/>
                        </a:rPr>
                        <a:t>/24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локальная сеть для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участников кластера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ceph</a:t>
                      </a:r>
                      <a:r>
                        <a:rPr lang="ru-RU" sz="1600">
                          <a:effectLst/>
                        </a:rPr>
                        <a:t> или </a:t>
                      </a:r>
                      <a:r>
                        <a:rPr lang="en-US" sz="1600">
                          <a:effectLst/>
                        </a:rPr>
                        <a:t>corosync</a:t>
                      </a:r>
                      <a:r>
                        <a:rPr lang="ru-RU" sz="1600">
                          <a:effectLst/>
                        </a:rPr>
                        <a:t> в основной части сети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1098824262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192.168.11.0/24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демилитаризованная зона в основной части сети для расположения в ней общедоступных сервисов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4179947176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192.168.200.0/24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600" dirty="0" err="1">
                          <a:effectLst/>
                        </a:rPr>
                        <a:t>keepalived</a:t>
                      </a:r>
                      <a:r>
                        <a:rPr lang="ru-RU" sz="1600" dirty="0">
                          <a:effectLst/>
                        </a:rPr>
                        <a:t> в основной части сети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234914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1143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0F75700-84A9-1714-4ED0-1EE448A3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4540"/>
              </p:ext>
            </p:extLst>
          </p:nvPr>
        </p:nvGraphicFramePr>
        <p:xfrm>
          <a:off x="1153832" y="1052736"/>
          <a:ext cx="6836336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256">
                  <a:extLst>
                    <a:ext uri="{9D8B030D-6E8A-4147-A177-3AD203B41FA5}">
                      <a16:colId xmlns:a16="http://schemas.microsoft.com/office/drawing/2014/main" val="3448265935"/>
                    </a:ext>
                  </a:extLst>
                </a:gridCol>
                <a:gridCol w="2249969">
                  <a:extLst>
                    <a:ext uri="{9D8B030D-6E8A-4147-A177-3AD203B41FA5}">
                      <a16:colId xmlns:a16="http://schemas.microsoft.com/office/drawing/2014/main" val="1384279445"/>
                    </a:ext>
                  </a:extLst>
                </a:gridCol>
                <a:gridCol w="2452111">
                  <a:extLst>
                    <a:ext uri="{9D8B030D-6E8A-4147-A177-3AD203B41FA5}">
                      <a16:colId xmlns:a16="http://schemas.microsoft.com/office/drawing/2014/main" val="3511004070"/>
                    </a:ext>
                  </a:extLst>
                </a:gridCol>
              </a:tblGrid>
              <a:tr h="3169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VLAN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Подсеть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Назначение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46694123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192.168.20.0/24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локальная сеть для участников кластера </a:t>
                      </a:r>
                      <a:r>
                        <a:rPr lang="en-US" sz="1500">
                          <a:effectLst/>
                        </a:rPr>
                        <a:t>ceph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138106847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192.168.21.0/24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демилитаризованная зона в запасной части сети для расположения в ней общедоступных сервисов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413549408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192.168.201.0/24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500">
                          <a:effectLst/>
                        </a:rPr>
                        <a:t>keepalived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57414247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отсутствует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10.0.5.0/30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VPN</a:t>
                      </a:r>
                      <a:r>
                        <a:rPr lang="ru-RU" sz="1500" dirty="0">
                          <a:effectLst/>
                        </a:rPr>
                        <a:t> сеть, связывающая основную и запасную части сети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628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911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6773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DA644-1A8B-CA0B-FDF9-593F7B86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38" y="506754"/>
            <a:ext cx="6460524" cy="63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4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897</Words>
  <Application>Microsoft Office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Исследование технологий, применяемых при создании отказоустойчивых решений на основе Linux</vt:lpstr>
      <vt:lpstr>Исследование технологий, применяемых при организации виртуализации на основе Linux</vt:lpstr>
      <vt:lpstr>Локальные подсети</vt:lpstr>
      <vt:lpstr>Локальные подсети (продолжение)</vt:lpstr>
      <vt:lpstr>Блок схема ЛВС ЦОДа</vt:lpstr>
      <vt:lpstr>Настройка кластера маршрутизаторов</vt:lpstr>
      <vt:lpstr>Настройка кластера маршрутизаторов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IVAN</cp:lastModifiedBy>
  <cp:revision>184</cp:revision>
  <dcterms:created xsi:type="dcterms:W3CDTF">2015-12-07T13:37:53Z</dcterms:created>
  <dcterms:modified xsi:type="dcterms:W3CDTF">2024-06-04T12:56:08Z</dcterms:modified>
</cp:coreProperties>
</file>