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315" r:id="rId6"/>
    <p:sldId id="273" r:id="rId7"/>
    <p:sldId id="274" r:id="rId8"/>
    <p:sldId id="275" r:id="rId9"/>
    <p:sldId id="277" r:id="rId10"/>
    <p:sldId id="293" r:id="rId11"/>
    <p:sldId id="294" r:id="rId12"/>
    <p:sldId id="295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76" r:id="rId29"/>
    <p:sldId id="296" r:id="rId30"/>
    <p:sldId id="297" r:id="rId31"/>
    <p:sldId id="298" r:id="rId32"/>
    <p:sldId id="299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4" r:id="rId45"/>
    <p:sldId id="313" r:id="rId46"/>
    <p:sldId id="31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88"/>
    <a:srgbClr val="4CAF50"/>
    <a:srgbClr val="3F51B5"/>
    <a:srgbClr val="D50000"/>
    <a:srgbClr val="FFEB3B"/>
    <a:srgbClr val="FF5722"/>
    <a:srgbClr val="C5CAE9"/>
    <a:srgbClr val="FFFFFF"/>
    <a:srgbClr val="F4433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-456" y="-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pPr/>
              <a:t>02/11/2017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50193279"/>
      </p:ext>
    </p:extLst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pPr/>
              <a:t>02/11/2017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23834093"/>
      </p:ext>
    </p:extLst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pPr/>
              <a:t>02/11/2017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88207867"/>
      </p:ext>
    </p:extLst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pPr/>
              <a:t>02/11/2017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40942970"/>
      </p:ext>
    </p:extLst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pPr/>
              <a:t>02/11/2017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84731521"/>
      </p:ext>
    </p:extLst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pPr/>
              <a:t>02/11/2017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5360775"/>
      </p:ext>
    </p:extLst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pPr/>
              <a:t>02/11/2017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52658492"/>
      </p:ext>
    </p:extLst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pPr/>
              <a:t>02/11/2017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9571157"/>
      </p:ext>
    </p:extLst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pPr/>
              <a:t>02/11/2017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86805713"/>
      </p:ext>
    </p:extLst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pPr/>
              <a:t>02/11/2017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80767578"/>
      </p:ext>
    </p:extLst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pPr/>
              <a:t>02/11/2017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3335150"/>
      </p:ext>
    </p:extLst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46C2-E70E-41E8-B8D2-5438C7F4DB69}" type="datetimeFigureOut">
              <a:rPr lang="en-GB" smtClean="0"/>
              <a:pPr/>
              <a:t>02/11/2017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5AF59-58FE-43EB-B1D0-B07C81C980A0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3702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ftp://ftp.swfwmd.state.fl.us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32167" y="1730829"/>
            <a:ext cx="8735833" cy="3139124"/>
          </a:xfrm>
          <a:prstGeom prst="roundRect">
            <a:avLst>
              <a:gd name="adj" fmla="val 1894"/>
            </a:avLst>
          </a:prstGeom>
          <a:solidFill>
            <a:srgbClr val="009688"/>
          </a:solidFill>
          <a:ln>
            <a:noFill/>
          </a:ln>
          <a:effectLst>
            <a:outerShdw blurRad="215900" dist="635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300" y="1225730"/>
            <a:ext cx="9144000" cy="2387600"/>
          </a:xfrm>
        </p:spPr>
        <p:txBody>
          <a:bodyPr>
            <a:normAutofit/>
          </a:bodyPr>
          <a:lstStyle/>
          <a:p>
            <a:r>
              <a:rPr lang="en-GB" sz="82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FTP</a:t>
            </a:r>
            <a:endParaRPr lang="en-GB" sz="82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9900" y="3731083"/>
            <a:ext cx="9144000" cy="1510982"/>
          </a:xfrm>
        </p:spPr>
        <p:txBody>
          <a:bodyPr>
            <a:normAutofit/>
          </a:bodyPr>
          <a:lstStyle/>
          <a:p>
            <a:r>
              <a:rPr lang="en-GB" sz="22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Adrian </a:t>
            </a:r>
            <a:r>
              <a:rPr lang="en-GB" sz="22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Ivascu</a:t>
            </a:r>
            <a:r>
              <a:rPr lang="en-GB" sz="22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, Mustafa </a:t>
            </a:r>
            <a:r>
              <a:rPr lang="en-GB" sz="22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Shkelzen</a:t>
            </a:r>
            <a:r>
              <a:rPr lang="en-GB" sz="22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(aka </a:t>
            </a:r>
            <a:r>
              <a:rPr lang="en-GB" sz="22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Skelekenez</a:t>
            </a:r>
            <a:r>
              <a:rPr lang="en-GB" sz="22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), </a:t>
            </a:r>
            <a:r>
              <a:rPr lang="en-GB" sz="22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Scino</a:t>
            </a:r>
            <a:r>
              <a:rPr lang="en-GB" sz="22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Simone</a:t>
            </a:r>
            <a:endParaRPr lang="en-GB" sz="22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87775" y="3575230"/>
            <a:ext cx="48196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22692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decel="67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2" grpId="0"/>
      <p:bldP spid="2" grpId="1"/>
      <p:bldP spid="3" grpId="0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8992"/>
          </a:xfrm>
        </p:spPr>
        <p:txBody>
          <a:bodyPr>
            <a:normAutofit fontScale="90000"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I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commandi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del FTP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di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Windows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358900" y="3149600"/>
            <a:ext cx="1019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3200" dirty="0" smtClean="0"/>
              <a:t>Open [</a:t>
            </a:r>
            <a:r>
              <a:rPr lang="it-IT" sz="3200" dirty="0" err="1" smtClean="0"/>
              <a:t>indrz_server</a:t>
            </a:r>
            <a:r>
              <a:rPr lang="it-IT" sz="3200" dirty="0" smtClean="0"/>
              <a:t>]aprire </a:t>
            </a:r>
            <a:r>
              <a:rPr lang="it-IT" sz="3200" dirty="0" smtClean="0"/>
              <a:t>la connessione ad un server ftp</a:t>
            </a:r>
            <a:endParaRPr lang="it-IT" sz="32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358900" y="4000500"/>
            <a:ext cx="1018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3200" dirty="0" smtClean="0"/>
              <a:t>Bye : interrompere la connessione con il server</a:t>
            </a:r>
            <a:endParaRPr lang="it-IT" sz="3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358900" y="4838700"/>
            <a:ext cx="1023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3200" dirty="0" err="1" smtClean="0"/>
              <a:t>Get</a:t>
            </a:r>
            <a:r>
              <a:rPr lang="it-IT" sz="3200" dirty="0" smtClean="0"/>
              <a:t> [percorso_file_server] : scaricare un file</a:t>
            </a:r>
            <a:endParaRPr lang="it-IT" sz="32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333500" y="5600125"/>
            <a:ext cx="1023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3200" dirty="0" smtClean="0"/>
              <a:t>Put [percorso_file_locale] : caricare un file sul server</a:t>
            </a:r>
            <a:endParaRPr lang="it-IT" sz="3200" dirty="0"/>
          </a:p>
        </p:txBody>
      </p:sp>
      <p:sp>
        <p:nvSpPr>
          <p:cNvPr id="11" name="Oval 12"/>
          <p:cNvSpPr/>
          <p:nvPr/>
        </p:nvSpPr>
        <p:spPr>
          <a:xfrm>
            <a:off x="474628" y="3108594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0"/>
          <p:cNvSpPr/>
          <p:nvPr/>
        </p:nvSpPr>
        <p:spPr>
          <a:xfrm>
            <a:off x="711200" y="3327353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13" name="Rounded Rectangle 5"/>
          <p:cNvSpPr/>
          <p:nvPr/>
        </p:nvSpPr>
        <p:spPr>
          <a:xfrm>
            <a:off x="711200" y="3327353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2"/>
          <p:cNvSpPr/>
          <p:nvPr/>
        </p:nvSpPr>
        <p:spPr>
          <a:xfrm>
            <a:off x="487328" y="4010294"/>
            <a:ext cx="739510" cy="739510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0"/>
          <p:cNvSpPr/>
          <p:nvPr/>
        </p:nvSpPr>
        <p:spPr>
          <a:xfrm>
            <a:off x="723900" y="4229053"/>
            <a:ext cx="258320" cy="25832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16" name="Rounded Rectangle 5"/>
          <p:cNvSpPr/>
          <p:nvPr/>
        </p:nvSpPr>
        <p:spPr>
          <a:xfrm>
            <a:off x="723900" y="4229053"/>
            <a:ext cx="258320" cy="25832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/>
          <p:cNvSpPr/>
          <p:nvPr/>
        </p:nvSpPr>
        <p:spPr>
          <a:xfrm>
            <a:off x="487328" y="4823094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0"/>
          <p:cNvSpPr/>
          <p:nvPr/>
        </p:nvSpPr>
        <p:spPr>
          <a:xfrm>
            <a:off x="723900" y="5041853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19" name="Rounded Rectangle 5"/>
          <p:cNvSpPr/>
          <p:nvPr/>
        </p:nvSpPr>
        <p:spPr>
          <a:xfrm>
            <a:off x="723900" y="5041853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2"/>
          <p:cNvSpPr/>
          <p:nvPr/>
        </p:nvSpPr>
        <p:spPr>
          <a:xfrm>
            <a:off x="525428" y="5597794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10"/>
          <p:cNvSpPr/>
          <p:nvPr/>
        </p:nvSpPr>
        <p:spPr>
          <a:xfrm>
            <a:off x="762000" y="5816553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22" name="Rounded Rectangle 5"/>
          <p:cNvSpPr/>
          <p:nvPr/>
        </p:nvSpPr>
        <p:spPr>
          <a:xfrm>
            <a:off x="762000" y="5816553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asellaDiTesto 26"/>
          <p:cNvSpPr txBox="1"/>
          <p:nvPr/>
        </p:nvSpPr>
        <p:spPr>
          <a:xfrm>
            <a:off x="1270000" y="1523425"/>
            <a:ext cx="1023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3200" dirty="0" smtClean="0"/>
              <a:t>Status : ci permette di vedere lo stato attuale, cioè se siamo connessi ad un server ftp e in che modalità siamo (</a:t>
            </a:r>
            <a:r>
              <a:rPr lang="it-IT" sz="3200" dirty="0" err="1" smtClean="0"/>
              <a:t>ascii</a:t>
            </a:r>
            <a:r>
              <a:rPr lang="it-IT" sz="3200" dirty="0" smtClean="0"/>
              <a:t> per caricare file di testo oppure </a:t>
            </a:r>
            <a:r>
              <a:rPr lang="it-IT" sz="3200" dirty="0" err="1" smtClean="0"/>
              <a:t>binary</a:t>
            </a:r>
            <a:r>
              <a:rPr lang="it-IT" sz="3200" dirty="0" smtClean="0"/>
              <a:t> per caricare file binario)</a:t>
            </a:r>
            <a:endParaRPr lang="it-IT" sz="3200" dirty="0"/>
          </a:p>
        </p:txBody>
      </p:sp>
      <p:sp>
        <p:nvSpPr>
          <p:cNvPr id="28" name="Oval 12"/>
          <p:cNvSpPr/>
          <p:nvPr/>
        </p:nvSpPr>
        <p:spPr>
          <a:xfrm>
            <a:off x="449228" y="1521094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10"/>
          <p:cNvSpPr/>
          <p:nvPr/>
        </p:nvSpPr>
        <p:spPr>
          <a:xfrm>
            <a:off x="685800" y="1739853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30" name="Rounded Rectangle 5"/>
          <p:cNvSpPr/>
          <p:nvPr/>
        </p:nvSpPr>
        <p:spPr>
          <a:xfrm>
            <a:off x="685800" y="1739853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0" grpId="1" animBg="1"/>
      <p:bldP spid="21" grpId="0" animBg="1"/>
      <p:bldP spid="22" grpId="0" animBg="1"/>
      <p:bldP spid="28" grpId="0" animBg="1"/>
      <p:bldP spid="28" grpId="1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8992"/>
          </a:xfrm>
        </p:spPr>
        <p:txBody>
          <a:bodyPr>
            <a:normAutofit fontScale="90000"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I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commandi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del FTP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di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Windows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358900" y="2781300"/>
            <a:ext cx="1019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3200" dirty="0" smtClean="0"/>
              <a:t>Cd [percorso] : cambiare la directory</a:t>
            </a:r>
            <a:endParaRPr lang="it-IT" sz="32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358900" y="3632200"/>
            <a:ext cx="1018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3200" dirty="0" err="1" smtClean="0"/>
              <a:t>Pwd</a:t>
            </a:r>
            <a:r>
              <a:rPr lang="it-IT" sz="3200" dirty="0" smtClean="0"/>
              <a:t> : vedere il percorso in quale ci troviamo attualmente</a:t>
            </a:r>
            <a:endParaRPr lang="it-IT" sz="3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358900" y="4470400"/>
            <a:ext cx="1023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3200" dirty="0" err="1" smtClean="0"/>
              <a:t>Mkdir</a:t>
            </a:r>
            <a:r>
              <a:rPr lang="it-IT" sz="3200" dirty="0" smtClean="0"/>
              <a:t> / </a:t>
            </a:r>
            <a:r>
              <a:rPr lang="it-IT" sz="3200" dirty="0" err="1" smtClean="0"/>
              <a:t>Rmdir</a:t>
            </a:r>
            <a:r>
              <a:rPr lang="it-IT" sz="3200" dirty="0" smtClean="0"/>
              <a:t> : creare o cancellare una directory</a:t>
            </a:r>
            <a:endParaRPr lang="it-IT" sz="32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333500" y="5231825"/>
            <a:ext cx="1023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3200" dirty="0" err="1" smtClean="0"/>
              <a:t>Ls</a:t>
            </a:r>
            <a:r>
              <a:rPr lang="it-IT" sz="3200" dirty="0" smtClean="0"/>
              <a:t> : lista dei file presenti in questa cartella</a:t>
            </a:r>
            <a:endParaRPr lang="it-IT" sz="3200" dirty="0"/>
          </a:p>
        </p:txBody>
      </p:sp>
      <p:sp>
        <p:nvSpPr>
          <p:cNvPr id="11" name="Oval 12"/>
          <p:cNvSpPr/>
          <p:nvPr/>
        </p:nvSpPr>
        <p:spPr>
          <a:xfrm>
            <a:off x="474628" y="2740294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0"/>
          <p:cNvSpPr/>
          <p:nvPr/>
        </p:nvSpPr>
        <p:spPr>
          <a:xfrm>
            <a:off x="711200" y="2959053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13" name="Rounded Rectangle 5"/>
          <p:cNvSpPr/>
          <p:nvPr/>
        </p:nvSpPr>
        <p:spPr>
          <a:xfrm>
            <a:off x="711200" y="2959053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2"/>
          <p:cNvSpPr/>
          <p:nvPr/>
        </p:nvSpPr>
        <p:spPr>
          <a:xfrm>
            <a:off x="487328" y="3641994"/>
            <a:ext cx="739510" cy="739510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0"/>
          <p:cNvSpPr/>
          <p:nvPr/>
        </p:nvSpPr>
        <p:spPr>
          <a:xfrm>
            <a:off x="723900" y="3860753"/>
            <a:ext cx="258320" cy="25832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16" name="Rounded Rectangle 5"/>
          <p:cNvSpPr/>
          <p:nvPr/>
        </p:nvSpPr>
        <p:spPr>
          <a:xfrm>
            <a:off x="723900" y="3860753"/>
            <a:ext cx="258320" cy="25832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/>
          <p:cNvSpPr/>
          <p:nvPr/>
        </p:nvSpPr>
        <p:spPr>
          <a:xfrm>
            <a:off x="487328" y="4454794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0"/>
          <p:cNvSpPr/>
          <p:nvPr/>
        </p:nvSpPr>
        <p:spPr>
          <a:xfrm>
            <a:off x="723900" y="4673553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19" name="Rounded Rectangle 5"/>
          <p:cNvSpPr/>
          <p:nvPr/>
        </p:nvSpPr>
        <p:spPr>
          <a:xfrm>
            <a:off x="723900" y="4673553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2"/>
          <p:cNvSpPr/>
          <p:nvPr/>
        </p:nvSpPr>
        <p:spPr>
          <a:xfrm>
            <a:off x="525428" y="5229494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10"/>
          <p:cNvSpPr/>
          <p:nvPr/>
        </p:nvSpPr>
        <p:spPr>
          <a:xfrm>
            <a:off x="762000" y="5448253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22" name="Rounded Rectangle 5"/>
          <p:cNvSpPr/>
          <p:nvPr/>
        </p:nvSpPr>
        <p:spPr>
          <a:xfrm>
            <a:off x="762000" y="5448253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asellaDiTesto 26"/>
          <p:cNvSpPr txBox="1"/>
          <p:nvPr/>
        </p:nvSpPr>
        <p:spPr>
          <a:xfrm>
            <a:off x="1270000" y="1523425"/>
            <a:ext cx="1023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3200" dirty="0" err="1" smtClean="0"/>
              <a:t>Type</a:t>
            </a:r>
            <a:r>
              <a:rPr lang="it-IT" sz="3200" dirty="0" smtClean="0"/>
              <a:t> : permette di visualizzare la modalità in uso per il transfert (</a:t>
            </a:r>
            <a:r>
              <a:rPr lang="it-IT" sz="3200" dirty="0" err="1" smtClean="0"/>
              <a:t>binary</a:t>
            </a:r>
            <a:r>
              <a:rPr lang="it-IT" sz="3200" dirty="0" smtClean="0"/>
              <a:t> o ASCII)</a:t>
            </a:r>
            <a:endParaRPr lang="it-IT" sz="3200" dirty="0"/>
          </a:p>
        </p:txBody>
      </p:sp>
      <p:sp>
        <p:nvSpPr>
          <p:cNvPr id="28" name="Oval 12"/>
          <p:cNvSpPr/>
          <p:nvPr/>
        </p:nvSpPr>
        <p:spPr>
          <a:xfrm>
            <a:off x="449228" y="1521094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10"/>
          <p:cNvSpPr/>
          <p:nvPr/>
        </p:nvSpPr>
        <p:spPr>
          <a:xfrm>
            <a:off x="685800" y="1739853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30" name="Rounded Rectangle 5"/>
          <p:cNvSpPr/>
          <p:nvPr/>
        </p:nvSpPr>
        <p:spPr>
          <a:xfrm>
            <a:off x="685800" y="1739853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asellaDiTesto 23"/>
          <p:cNvSpPr txBox="1"/>
          <p:nvPr/>
        </p:nvSpPr>
        <p:spPr>
          <a:xfrm>
            <a:off x="1320800" y="6044287"/>
            <a:ext cx="1023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3200" dirty="0" err="1" smtClean="0"/>
              <a:t>Ascii</a:t>
            </a:r>
            <a:r>
              <a:rPr lang="it-IT" sz="3200" dirty="0" smtClean="0"/>
              <a:t> </a:t>
            </a:r>
            <a:r>
              <a:rPr lang="it-IT" sz="3200" dirty="0" smtClean="0"/>
              <a:t>/ </a:t>
            </a:r>
            <a:r>
              <a:rPr lang="it-IT" sz="3200" dirty="0" err="1" smtClean="0"/>
              <a:t>Binary</a:t>
            </a:r>
            <a:r>
              <a:rPr lang="it-IT" sz="3200" dirty="0" smtClean="0"/>
              <a:t>: </a:t>
            </a:r>
            <a:r>
              <a:rPr lang="it-IT" sz="3200" dirty="0" smtClean="0"/>
              <a:t>modalità </a:t>
            </a:r>
            <a:r>
              <a:rPr lang="it-IT" sz="3200" dirty="0" err="1" smtClean="0"/>
              <a:t>ascii</a:t>
            </a:r>
            <a:r>
              <a:rPr lang="it-IT" sz="3200" dirty="0" smtClean="0"/>
              <a:t> / modalità </a:t>
            </a:r>
            <a:r>
              <a:rPr lang="it-IT" sz="3200" dirty="0" err="1" smtClean="0"/>
              <a:t>binary</a:t>
            </a:r>
            <a:endParaRPr lang="it-IT" sz="3200" dirty="0"/>
          </a:p>
        </p:txBody>
      </p:sp>
      <p:sp>
        <p:nvSpPr>
          <p:cNvPr id="25" name="Oval 12"/>
          <p:cNvSpPr/>
          <p:nvPr/>
        </p:nvSpPr>
        <p:spPr>
          <a:xfrm>
            <a:off x="500028" y="6041956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10"/>
          <p:cNvSpPr/>
          <p:nvPr/>
        </p:nvSpPr>
        <p:spPr>
          <a:xfrm>
            <a:off x="736600" y="6260715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31" name="Rounded Rectangle 5"/>
          <p:cNvSpPr/>
          <p:nvPr/>
        </p:nvSpPr>
        <p:spPr>
          <a:xfrm>
            <a:off x="736600" y="6260715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3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0" grpId="1" animBg="1"/>
      <p:bldP spid="21" grpId="0" animBg="1"/>
      <p:bldP spid="22" grpId="0" animBg="1"/>
      <p:bldP spid="28" grpId="0" animBg="1"/>
      <p:bldP spid="28" grpId="1" animBg="1"/>
      <p:bldP spid="29" grpId="0" animBg="1"/>
      <p:bldP spid="30" grpId="0" animBg="1"/>
      <p:bldP spid="25" grpId="0" animBg="1"/>
      <p:bldP spid="25" grpId="1" animBg="1"/>
      <p:bldP spid="26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8992"/>
          </a:xfrm>
        </p:spPr>
        <p:txBody>
          <a:bodyPr>
            <a:normAutofit fontScale="90000"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I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commandi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del FTP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di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Windows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1270000" y="1523425"/>
            <a:ext cx="1023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3200" dirty="0" smtClean="0"/>
              <a:t>Help / ? : lista di tutti </a:t>
            </a:r>
            <a:r>
              <a:rPr lang="it-IT" sz="3200" dirty="0" smtClean="0"/>
              <a:t>gli altri </a:t>
            </a:r>
            <a:r>
              <a:rPr lang="it-IT" sz="3200" dirty="0" smtClean="0"/>
              <a:t>comandi.</a:t>
            </a:r>
            <a:endParaRPr lang="it-IT" sz="3200" dirty="0"/>
          </a:p>
        </p:txBody>
      </p:sp>
      <p:sp>
        <p:nvSpPr>
          <p:cNvPr id="28" name="Oval 12"/>
          <p:cNvSpPr/>
          <p:nvPr/>
        </p:nvSpPr>
        <p:spPr>
          <a:xfrm>
            <a:off x="449228" y="1521094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10"/>
          <p:cNvSpPr/>
          <p:nvPr/>
        </p:nvSpPr>
        <p:spPr>
          <a:xfrm>
            <a:off x="685800" y="1739853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30" name="Rounded Rectangle 5"/>
          <p:cNvSpPr/>
          <p:nvPr/>
        </p:nvSpPr>
        <p:spPr>
          <a:xfrm>
            <a:off x="685800" y="1739853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animBg="1"/>
      <p:bldP spid="28" grpId="1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FTP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di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Windows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Aprire la console di Windows (</a:t>
            </a:r>
            <a:r>
              <a:rPr lang="it-IT" sz="4000" dirty="0" err="1" smtClean="0"/>
              <a:t>cmd.exe</a:t>
            </a:r>
            <a:r>
              <a:rPr lang="it-IT" sz="4000" dirty="0" smtClean="0"/>
              <a:t>)</a:t>
            </a:r>
            <a:endParaRPr lang="it-IT" sz="4000" dirty="0"/>
          </a:p>
        </p:txBody>
      </p:sp>
      <p:pic>
        <p:nvPicPr>
          <p:cNvPr id="5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72135" y="2082482"/>
            <a:ext cx="8353414" cy="436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FTP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di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Windows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Scrivere “ftp”</a:t>
            </a:r>
            <a:endParaRPr lang="it-IT" sz="4000" dirty="0"/>
          </a:p>
        </p:txBody>
      </p:sp>
      <p:pic>
        <p:nvPicPr>
          <p:cNvPr id="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59434" y="2044382"/>
            <a:ext cx="8644791" cy="452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FTP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di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Windows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Ora siamo in modalità ftp. Per vedere una lista dei comandi si può digitare “?”.</a:t>
            </a:r>
            <a:endParaRPr lang="it-IT" sz="4000" dirty="0"/>
          </a:p>
        </p:txBody>
      </p:sp>
      <p:pic>
        <p:nvPicPr>
          <p:cNvPr id="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5635" y="2628582"/>
            <a:ext cx="7527846" cy="39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FTP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di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Windows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Connettersi ad un server ftp è molto semplice. Bisogna scrivere il comando “open” seguito dall’indirizzo del server ftp.</a:t>
            </a:r>
            <a:endParaRPr lang="it-IT" sz="4000" dirty="0"/>
          </a:p>
        </p:txBody>
      </p:sp>
      <p:pic>
        <p:nvPicPr>
          <p:cNvPr id="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3201334"/>
            <a:ext cx="6603365" cy="3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FTP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di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Windows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Dopo che ci siamo collegati, il server potrebbe chiederci un nome </a:t>
            </a:r>
            <a:r>
              <a:rPr lang="it-IT" sz="4000" dirty="0" err="1" smtClean="0"/>
              <a:t>utete</a:t>
            </a:r>
            <a:r>
              <a:rPr lang="it-IT" sz="4000" dirty="0" smtClean="0"/>
              <a:t> e una </a:t>
            </a:r>
            <a:r>
              <a:rPr lang="it-IT" sz="4000" dirty="0" smtClean="0"/>
              <a:t>password.</a:t>
            </a:r>
          </a:p>
          <a:p>
            <a:r>
              <a:rPr lang="it-IT" sz="4000" dirty="0" smtClean="0"/>
              <a:t>Io</a:t>
            </a:r>
            <a:r>
              <a:rPr lang="it-IT" sz="4000" dirty="0" smtClean="0"/>
              <a:t>, per fare la prova mi sono collegato al server “</a:t>
            </a:r>
            <a:r>
              <a:rPr lang="it-IT" sz="4000" dirty="0" err="1" smtClean="0"/>
              <a:t>test.talia.net</a:t>
            </a:r>
            <a:r>
              <a:rPr lang="it-IT" sz="4000" dirty="0" smtClean="0"/>
              <a:t>”, che è un server </a:t>
            </a:r>
            <a:r>
              <a:rPr lang="it-IT" sz="4000" dirty="0" smtClean="0"/>
              <a:t>pubblico aperto </a:t>
            </a:r>
            <a:r>
              <a:rPr lang="it-IT" sz="4000" dirty="0" smtClean="0"/>
              <a:t>a tutti che appunto permette di provare se il suo client ftp </a:t>
            </a:r>
            <a:r>
              <a:rPr lang="it-IT" sz="4000" dirty="0" err="1" smtClean="0"/>
              <a:t>fuzioni</a:t>
            </a:r>
            <a:r>
              <a:rPr lang="it-IT" sz="4000" dirty="0" smtClean="0"/>
              <a:t>.</a:t>
            </a:r>
          </a:p>
          <a:p>
            <a:r>
              <a:rPr lang="it-IT" sz="4000" dirty="0" smtClean="0"/>
              <a:t>L’username </a:t>
            </a:r>
            <a:r>
              <a:rPr lang="it-IT" sz="4000" dirty="0" smtClean="0"/>
              <a:t>è “</a:t>
            </a:r>
            <a:r>
              <a:rPr lang="it-IT" sz="4000" dirty="0" err="1" smtClean="0"/>
              <a:t>anonymous</a:t>
            </a:r>
            <a:r>
              <a:rPr lang="it-IT" sz="4000" dirty="0" smtClean="0"/>
              <a:t>” e la password </a:t>
            </a:r>
            <a:r>
              <a:rPr lang="it-IT" sz="4000" dirty="0" smtClean="0"/>
              <a:t>può essere </a:t>
            </a:r>
            <a:r>
              <a:rPr lang="it-IT" sz="4000" dirty="0" err="1" smtClean="0"/>
              <a:t>qualuncue</a:t>
            </a:r>
            <a:r>
              <a:rPr lang="it-IT" sz="4000" dirty="0" smtClean="0"/>
              <a:t>.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FTP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di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Windows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pic>
        <p:nvPicPr>
          <p:cNvPr id="5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901700" y="1223680"/>
            <a:ext cx="10312399" cy="53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FTP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di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Windows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Ora che ci siamo autentificati, possiamo ad esempio vedere quali file sono presenti nel server con il comando “</a:t>
            </a:r>
            <a:r>
              <a:rPr lang="it-IT" sz="4000" dirty="0" err="1" smtClean="0"/>
              <a:t>ls</a:t>
            </a:r>
            <a:r>
              <a:rPr lang="it-IT" sz="4000" dirty="0" smtClean="0"/>
              <a:t>”.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297238"/>
            <a:ext cx="10515600" cy="2852737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Cos’è</a:t>
            </a:r>
            <a:r>
              <a:rPr lang="en-GB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l’FTP</a:t>
            </a:r>
            <a:endParaRPr lang="en-GB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916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accel="57000" decel="4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16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277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FTP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di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Windows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pic>
        <p:nvPicPr>
          <p:cNvPr id="5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1256892"/>
            <a:ext cx="10198973" cy="533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FTP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di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Windows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Ora proviamo a scaricare il file </a:t>
            </a:r>
            <a:r>
              <a:rPr lang="it-IT" sz="4000" dirty="0" err="1" smtClean="0"/>
              <a:t>welcome.msg</a:t>
            </a:r>
            <a:endParaRPr lang="it-IT" sz="4000" dirty="0"/>
          </a:p>
        </p:txBody>
      </p:sp>
      <p:pic>
        <p:nvPicPr>
          <p:cNvPr id="5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613534" y="1980882"/>
            <a:ext cx="8960449" cy="468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FTP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di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Windows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Ora se si apre con il file </a:t>
            </a:r>
            <a:r>
              <a:rPr lang="it-IT" sz="4000" dirty="0" err="1" smtClean="0"/>
              <a:t>explorer</a:t>
            </a:r>
            <a:r>
              <a:rPr lang="it-IT" sz="4000" dirty="0" smtClean="0"/>
              <a:t> la cartella dove si trovava il </a:t>
            </a:r>
            <a:r>
              <a:rPr lang="it-IT" sz="4000" dirty="0" err="1" smtClean="0"/>
              <a:t>cmd</a:t>
            </a:r>
            <a:r>
              <a:rPr lang="it-IT" sz="4000" dirty="0" smtClean="0"/>
              <a:t> prima di entrare in modalità ftp possiamo vedere ed aprire il file.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FTP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di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Windows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pic>
        <p:nvPicPr>
          <p:cNvPr id="5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50134" y="1177209"/>
            <a:ext cx="7517765" cy="550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FTP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di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Windows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pic>
        <p:nvPicPr>
          <p:cNvPr id="5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1473200" y="1194399"/>
            <a:ext cx="9423399" cy="55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FTP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di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Windows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Ora possiamo anche provare a caricare un file</a:t>
            </a:r>
            <a:endParaRPr lang="it-IT" sz="4000" dirty="0"/>
          </a:p>
        </p:txBody>
      </p:sp>
      <p:pic>
        <p:nvPicPr>
          <p:cNvPr id="5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835" y="2007322"/>
            <a:ext cx="9079865" cy="474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FTP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di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Windows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Ovviamente, il server non c’è lo permette perché è un server pubblico aperto a tutti. Però su un server proprio privato sì.</a:t>
            </a:r>
          </a:p>
          <a:p>
            <a:r>
              <a:rPr lang="it-IT" sz="4000" dirty="0" smtClean="0"/>
              <a:t>Per chiudere la connessione basta scrivere il comando “bye”.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FTP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di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Windows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pic>
        <p:nvPicPr>
          <p:cNvPr id="5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899778" y="1244601"/>
            <a:ext cx="10392444" cy="543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297238"/>
            <a:ext cx="10515600" cy="2852737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Collegamento</a:t>
            </a:r>
            <a:r>
              <a:rPr lang="en-GB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ad un server FTP </a:t>
            </a:r>
            <a:r>
              <a:rPr lang="en-GB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tramite</a:t>
            </a:r>
            <a:r>
              <a:rPr lang="en-GB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l’ftp</a:t>
            </a:r>
            <a:r>
              <a:rPr lang="en-GB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di</a:t>
            </a:r>
            <a:r>
              <a:rPr lang="en-GB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Mozilla (</a:t>
            </a:r>
            <a:r>
              <a:rPr lang="en-GB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Filezilla</a:t>
            </a:r>
            <a:r>
              <a:rPr lang="en-GB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)</a:t>
            </a:r>
            <a:endParaRPr lang="en-GB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916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accel="57000" decel="4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16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277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/>
      <p:bldP spid="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Filezilla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Il programma FTP </a:t>
            </a:r>
            <a:r>
              <a:rPr lang="it-IT" sz="4000" dirty="0" err="1" smtClean="0"/>
              <a:t>Filezilla</a:t>
            </a:r>
            <a:r>
              <a:rPr lang="it-IT" sz="4000" dirty="0" smtClean="0"/>
              <a:t> è un programma gratis che si può scaricare da internet.</a:t>
            </a:r>
          </a:p>
          <a:p>
            <a:r>
              <a:rPr lang="it-IT" sz="4000" dirty="0" smtClean="0"/>
              <a:t>È molto facile da usare perché è a interfaccia grafica, e non a righe a comando.</a:t>
            </a:r>
          </a:p>
          <a:p>
            <a:r>
              <a:rPr lang="it-IT" sz="4000" dirty="0" smtClean="0"/>
              <a:t>Per </a:t>
            </a:r>
            <a:r>
              <a:rPr lang="it-IT" sz="4000" dirty="0" smtClean="0"/>
              <a:t>usare l’ftp di </a:t>
            </a:r>
            <a:r>
              <a:rPr lang="it-IT" sz="4000" dirty="0" err="1" smtClean="0"/>
              <a:t>mozilla</a:t>
            </a:r>
            <a:r>
              <a:rPr lang="it-IT" sz="4000" dirty="0" smtClean="0"/>
              <a:t> bisogna </a:t>
            </a:r>
            <a:r>
              <a:rPr lang="it-IT" sz="4000" dirty="0" err="1" smtClean="0"/>
              <a:t>inanzitutto</a:t>
            </a:r>
            <a:r>
              <a:rPr lang="it-IT" sz="4000" dirty="0" smtClean="0"/>
              <a:t> scaricarlo ed installarlo.</a:t>
            </a:r>
          </a:p>
          <a:p>
            <a:r>
              <a:rPr lang="it-IT" sz="4000" dirty="0" smtClean="0"/>
              <a:t>Dopo che l’abbiamo installato, bisogna aprirlo</a:t>
            </a:r>
            <a:r>
              <a:rPr lang="it-IT" sz="4000" dirty="0" smtClean="0"/>
              <a:t>.</a:t>
            </a:r>
          </a:p>
          <a:p>
            <a:r>
              <a:rPr lang="it-IT" sz="4000" dirty="0" smtClean="0"/>
              <a:t>Quando si apre, ci ritroviamo con questa </a:t>
            </a:r>
            <a:r>
              <a:rPr lang="it-IT" sz="4000" dirty="0" smtClean="0"/>
              <a:t>interfaccia :</a:t>
            </a:r>
            <a:endParaRPr lang="it-IT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8992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Cos’è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l’FTP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dirty="0" smtClean="0"/>
              <a:t>FTP, cioè File Transfer </a:t>
            </a:r>
            <a:r>
              <a:rPr lang="it-IT" sz="5000" dirty="0" err="1" smtClean="0"/>
              <a:t>Protocol</a:t>
            </a:r>
            <a:r>
              <a:rPr lang="it-IT" sz="5000" dirty="0" smtClean="0"/>
              <a:t>, è un protocollo per il per la trasmissione di dati tra </a:t>
            </a:r>
            <a:r>
              <a:rPr lang="it-IT" sz="5000" dirty="0" err="1" smtClean="0"/>
              <a:t>host</a:t>
            </a:r>
            <a:r>
              <a:rPr lang="it-IT" sz="5000" dirty="0" smtClean="0"/>
              <a:t>,</a:t>
            </a:r>
            <a:r>
              <a:rPr lang="it-IT" sz="5000" dirty="0" smtClean="0"/>
              <a:t> </a:t>
            </a:r>
            <a:r>
              <a:rPr lang="it-IT" sz="5000" dirty="0" smtClean="0"/>
              <a:t>con</a:t>
            </a:r>
          </a:p>
          <a:p>
            <a:r>
              <a:rPr lang="it-IT" sz="5000" dirty="0" smtClean="0"/>
              <a:t>architettura </a:t>
            </a:r>
            <a:r>
              <a:rPr lang="it-IT" sz="5000" dirty="0" smtClean="0"/>
              <a:t>di tipo </a:t>
            </a:r>
            <a:r>
              <a:rPr lang="it-IT" sz="5000" dirty="0" smtClean="0"/>
              <a:t>client-server.</a:t>
            </a:r>
          </a:p>
          <a:p>
            <a:r>
              <a:rPr lang="it-IT" sz="5000" dirty="0" smtClean="0"/>
              <a:t>Si basa </a:t>
            </a:r>
            <a:r>
              <a:rPr lang="it-IT" sz="5000" dirty="0" smtClean="0"/>
              <a:t>sul protocollo TCP </a:t>
            </a:r>
            <a:r>
              <a:rPr lang="it-IT" sz="5000" dirty="0" smtClean="0"/>
              <a:t>e si </a:t>
            </a:r>
            <a:r>
              <a:rPr lang="it-IT" sz="5000" dirty="0" smtClean="0"/>
              <a:t>trova sul </a:t>
            </a:r>
            <a:r>
              <a:rPr lang="it-IT" sz="5000" dirty="0" err="1" smtClean="0"/>
              <a:t>layer</a:t>
            </a:r>
            <a:r>
              <a:rPr lang="it-IT" sz="5000" dirty="0" smtClean="0"/>
              <a:t> applicazione nel modello ISO/OSI</a:t>
            </a:r>
            <a:r>
              <a:rPr lang="it-IT" sz="5000" dirty="0" smtClean="0"/>
              <a:t>.</a:t>
            </a:r>
            <a:endParaRPr lang="it-IT" sz="5000" dirty="0" smtClean="0"/>
          </a:p>
        </p:txBody>
      </p:sp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Filezilla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pic>
        <p:nvPicPr>
          <p:cNvPr id="5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552700" y="1154965"/>
            <a:ext cx="7086600" cy="56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Filezilla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 smtClean="0"/>
              <a:t>L’interfaccia è molto semplice. È divisa in più parti : la parte di sopra, quella dove c’è scritto </a:t>
            </a:r>
            <a:r>
              <a:rPr lang="it-IT" sz="3000" dirty="0" err="1" smtClean="0"/>
              <a:t>Host</a:t>
            </a:r>
            <a:r>
              <a:rPr lang="it-IT" sz="3000" dirty="0" smtClean="0"/>
              <a:t> / Username / Password / </a:t>
            </a:r>
            <a:r>
              <a:rPr lang="it-IT" sz="3000" dirty="0" err="1" smtClean="0"/>
              <a:t>Port</a:t>
            </a:r>
            <a:r>
              <a:rPr lang="it-IT" sz="3000" dirty="0" smtClean="0"/>
              <a:t> e il pulsante </a:t>
            </a:r>
            <a:r>
              <a:rPr lang="it-IT" sz="3000" dirty="0" err="1" smtClean="0"/>
              <a:t>quickconnect</a:t>
            </a:r>
            <a:r>
              <a:rPr lang="it-IT" sz="3000" dirty="0" smtClean="0"/>
              <a:t> ci permette di collegarci al server ftp in maniera veloce.</a:t>
            </a:r>
          </a:p>
          <a:p>
            <a:r>
              <a:rPr lang="it-IT" sz="3000" dirty="0" smtClean="0"/>
              <a:t>Nella parte sotto ci saranno scritti i comandi che </a:t>
            </a:r>
            <a:r>
              <a:rPr lang="it-IT" sz="3000" dirty="0" err="1" smtClean="0"/>
              <a:t>verrano</a:t>
            </a:r>
            <a:r>
              <a:rPr lang="it-IT" sz="3000" dirty="0" smtClean="0"/>
              <a:t> scambiati tra il server e il client.</a:t>
            </a:r>
          </a:p>
          <a:p>
            <a:r>
              <a:rPr lang="it-IT" sz="3000" dirty="0" smtClean="0"/>
              <a:t>Sotto ancora, è divisa in due parti (sinistra e destra) e anche queste sono divise in due parti (sopra e sotto). Le parti di sinistra </a:t>
            </a:r>
            <a:r>
              <a:rPr lang="it-IT" sz="3000" dirty="0" err="1" smtClean="0"/>
              <a:t>rappresentao</a:t>
            </a:r>
            <a:r>
              <a:rPr lang="it-IT" sz="3000" dirty="0" smtClean="0"/>
              <a:t> le cartelle (in alto) e i file (in basso) del </a:t>
            </a:r>
            <a:r>
              <a:rPr lang="it-IT" sz="3000" dirty="0" err="1" smtClean="0"/>
              <a:t>pc</a:t>
            </a:r>
            <a:r>
              <a:rPr lang="it-IT" sz="3000" dirty="0" smtClean="0"/>
              <a:t> attuale. A destra troviamo la stessa cosa, solo che per il server.</a:t>
            </a:r>
          </a:p>
          <a:p>
            <a:r>
              <a:rPr lang="it-IT" sz="3000" dirty="0" smtClean="0"/>
              <a:t>E finalmente, nell’ultima parte, verranno mostrati i file che si trovano nella coda per essere trasferiti.</a:t>
            </a: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Filezilla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Ora proviamo a collegarci al server. Questa volta ho trovato come server </a:t>
            </a:r>
            <a:r>
              <a:rPr lang="it-IT" sz="4000" u="sng" dirty="0" err="1" smtClean="0">
                <a:hlinkClick r:id="rId2"/>
              </a:rPr>
              <a:t>ftp.swfwmd.state.fl.us</a:t>
            </a:r>
            <a:r>
              <a:rPr lang="it-IT" sz="4000" dirty="0" smtClean="0"/>
              <a:t>, </a:t>
            </a:r>
            <a:r>
              <a:rPr lang="it-IT" sz="4000" dirty="0" err="1" smtClean="0"/>
              <a:t>perchè</a:t>
            </a:r>
            <a:r>
              <a:rPr lang="it-IT" sz="4000" dirty="0" smtClean="0"/>
              <a:t> l’altro server non rispondeva più. La porta da usare (per i server ftp che non usano il protocollo di sicurezza </a:t>
            </a:r>
            <a:r>
              <a:rPr lang="it-IT" sz="4000" dirty="0" err="1" smtClean="0"/>
              <a:t>tls</a:t>
            </a:r>
            <a:r>
              <a:rPr lang="it-IT" sz="4000" dirty="0" smtClean="0"/>
              <a:t>) è la porta 21.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Filezilla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52700" y="1168818"/>
            <a:ext cx="7048499" cy="557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Filezilla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Quando ci siamo collegati, possiamo vedere che le liste a destra si riempiono con i file presenti sul server.</a:t>
            </a:r>
          </a:p>
          <a:p>
            <a:r>
              <a:rPr lang="it-IT" sz="4000" dirty="0" smtClean="0"/>
              <a:t>Per scaricare un file dal server sul </a:t>
            </a:r>
            <a:r>
              <a:rPr lang="it-IT" sz="4000" dirty="0" err="1" smtClean="0"/>
              <a:t>pc</a:t>
            </a:r>
            <a:r>
              <a:rPr lang="it-IT" sz="4000" dirty="0" smtClean="0"/>
              <a:t> corrente, bisogna </a:t>
            </a:r>
            <a:r>
              <a:rPr lang="it-IT" sz="4000" dirty="0" err="1" smtClean="0"/>
              <a:t>doppio-cliccarlo</a:t>
            </a:r>
            <a:r>
              <a:rPr lang="it-IT" sz="4000" dirty="0" smtClean="0"/>
              <a:t>. Esso verrà scaricato nella cartella aperta nella parte sinistra.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Filezilla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pic>
        <p:nvPicPr>
          <p:cNvPr id="5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42281" y="1153043"/>
            <a:ext cx="7120819" cy="56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Filezilla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Il programma FTP </a:t>
            </a:r>
            <a:r>
              <a:rPr lang="it-IT" sz="4000" dirty="0" err="1" smtClean="0"/>
              <a:t>Filezilla</a:t>
            </a:r>
            <a:r>
              <a:rPr lang="it-IT" sz="4000" dirty="0" smtClean="0"/>
              <a:t> è un programma gratis che si può scaricare da internet.</a:t>
            </a:r>
          </a:p>
          <a:p>
            <a:r>
              <a:rPr lang="it-IT" sz="4000" dirty="0" smtClean="0"/>
              <a:t>È molto facile da usare perché è a interfaccia grafica, e non a righe a comando.</a:t>
            </a:r>
          </a:p>
          <a:p>
            <a:r>
              <a:rPr lang="it-IT" sz="4000" dirty="0" smtClean="0"/>
              <a:t>Per usare l’ftp di </a:t>
            </a:r>
            <a:r>
              <a:rPr lang="it-IT" sz="4000" dirty="0" err="1" smtClean="0"/>
              <a:t>mozilla</a:t>
            </a:r>
            <a:r>
              <a:rPr lang="it-IT" sz="4000" dirty="0" smtClean="0"/>
              <a:t> bisogna </a:t>
            </a:r>
            <a:r>
              <a:rPr lang="it-IT" sz="4000" dirty="0" err="1" smtClean="0"/>
              <a:t>inanzitutto</a:t>
            </a:r>
            <a:r>
              <a:rPr lang="it-IT" sz="4000" dirty="0" smtClean="0"/>
              <a:t> scaricarlo ed installarlo.</a:t>
            </a:r>
          </a:p>
          <a:p>
            <a:r>
              <a:rPr lang="it-IT" sz="4000" dirty="0" smtClean="0"/>
              <a:t>Dopo che l’abbiamo installato, bisogna aprirlo.</a:t>
            </a:r>
          </a:p>
          <a:p>
            <a:r>
              <a:rPr lang="it-IT" sz="4000" dirty="0" smtClean="0"/>
              <a:t>Quando si apre, ci ritroviamo con questa interfaccia :</a:t>
            </a:r>
            <a:endParaRPr lang="it-IT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Filezilla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Per spostarsi dentro al server, bisogna </a:t>
            </a:r>
            <a:r>
              <a:rPr lang="it-IT" sz="4000" dirty="0" err="1" smtClean="0"/>
              <a:t>doppio-cliccare</a:t>
            </a:r>
            <a:r>
              <a:rPr lang="it-IT" sz="4000" dirty="0" smtClean="0"/>
              <a:t> le cartelle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Filezilla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pic>
        <p:nvPicPr>
          <p:cNvPr id="5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53335" y="1211897"/>
            <a:ext cx="6913748" cy="546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Filezilla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Per caricare un file nel server bisogna </a:t>
            </a:r>
            <a:r>
              <a:rPr lang="it-IT" sz="4000" dirty="0" err="1" smtClean="0"/>
              <a:t>doppio-cliccare</a:t>
            </a:r>
            <a:r>
              <a:rPr lang="it-IT" sz="4000" dirty="0" smtClean="0"/>
              <a:t> il file nella parte sinistra</a:t>
            </a:r>
          </a:p>
        </p:txBody>
      </p:sp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8992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Come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funziona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l’FTP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/>
              <a:t>FTP </a:t>
            </a:r>
            <a:r>
              <a:rPr lang="it-IT" sz="3600" dirty="0" smtClean="0"/>
              <a:t>utilizza due connessioni </a:t>
            </a:r>
            <a:r>
              <a:rPr lang="it-IT" sz="3600" dirty="0" smtClean="0"/>
              <a:t>separate, una </a:t>
            </a:r>
            <a:r>
              <a:rPr lang="it-IT" sz="3600" dirty="0" smtClean="0"/>
              <a:t>per gestire </a:t>
            </a:r>
            <a:r>
              <a:rPr lang="it-IT" sz="3600" dirty="0" smtClean="0"/>
              <a:t>i comandi </a:t>
            </a:r>
            <a:r>
              <a:rPr lang="it-IT" sz="3600" dirty="0" smtClean="0"/>
              <a:t>sulla porta </a:t>
            </a:r>
            <a:r>
              <a:rPr lang="it-IT" sz="3600" dirty="0" smtClean="0"/>
              <a:t>21, e l’altra per gestire i dati.</a:t>
            </a:r>
          </a:p>
          <a:p>
            <a:r>
              <a:rPr lang="it-IT" sz="3600" dirty="0" smtClean="0"/>
              <a:t>In </a:t>
            </a:r>
            <a:r>
              <a:rPr lang="it-IT" sz="3600" dirty="0" smtClean="0"/>
              <a:t>un canale dati </a:t>
            </a:r>
            <a:r>
              <a:rPr lang="it-IT" sz="3600" dirty="0" smtClean="0"/>
              <a:t>il </a:t>
            </a:r>
            <a:r>
              <a:rPr lang="it-IT" sz="3600" dirty="0" smtClean="0"/>
              <a:t>server apre una porta solitamente casuale (superiore alla 1023</a:t>
            </a:r>
            <a:r>
              <a:rPr lang="it-IT" sz="3600" dirty="0" smtClean="0"/>
              <a:t>), e trasmette tramite il </a:t>
            </a:r>
            <a:r>
              <a:rPr lang="it-IT" sz="3600" dirty="0" smtClean="0"/>
              <a:t>canale comandi </a:t>
            </a:r>
            <a:r>
              <a:rPr lang="it-IT" sz="3600" dirty="0" smtClean="0"/>
              <a:t>il </a:t>
            </a:r>
            <a:r>
              <a:rPr lang="it-IT" sz="3600" dirty="0" smtClean="0"/>
              <a:t>numero di tale porta al client e attende che si connetta</a:t>
            </a:r>
            <a:r>
              <a:rPr lang="it-IT" sz="3600" dirty="0" smtClean="0"/>
              <a:t>.</a:t>
            </a:r>
          </a:p>
          <a:p>
            <a:r>
              <a:rPr lang="it-IT" sz="3600" dirty="0" smtClean="0"/>
              <a:t>Per ogni file trasferito, FTP </a:t>
            </a:r>
            <a:r>
              <a:rPr lang="it-IT" sz="3600" dirty="0" smtClean="0"/>
              <a:t>crea un nuovo canale dati </a:t>
            </a:r>
            <a:r>
              <a:rPr lang="it-IT" sz="3600" dirty="0" smtClean="0"/>
              <a:t>all'interno </a:t>
            </a:r>
            <a:r>
              <a:rPr lang="it-IT" sz="3600" dirty="0" smtClean="0"/>
              <a:t>della sessione utente, mentre il canale comandi rimane aperto per l'intera durata della sessione </a:t>
            </a:r>
            <a:r>
              <a:rPr lang="it-IT" sz="3600" dirty="0" smtClean="0"/>
              <a:t>utente.</a:t>
            </a:r>
          </a:p>
        </p:txBody>
      </p:sp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Filezilla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pic>
        <p:nvPicPr>
          <p:cNvPr id="5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566034" y="1159851"/>
            <a:ext cx="7124065" cy="56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Filezilla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Ovviamente, neanche su questo server non possiamo caricare i file.</a:t>
            </a:r>
          </a:p>
          <a:p>
            <a:r>
              <a:rPr lang="it-IT" sz="4000" dirty="0" smtClean="0"/>
              <a:t>Per interrompere la connessione, bisogna cliccare sul pulsante in alto con la x rossa.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Filezilla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pic>
        <p:nvPicPr>
          <p:cNvPr id="1026" name="Picture 2" descr="C:\Users\cisco\Documents\ivaskuu\Immagi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3851" y="1498601"/>
            <a:ext cx="10524300" cy="490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Filezilla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pic>
        <p:nvPicPr>
          <p:cNvPr id="5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538017" y="1130300"/>
            <a:ext cx="7115966" cy="56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297238"/>
            <a:ext cx="10515600" cy="2852737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Creazione</a:t>
            </a:r>
            <a:r>
              <a:rPr lang="en-GB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di</a:t>
            </a:r>
            <a:r>
              <a:rPr lang="en-GB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un server FTP </a:t>
            </a:r>
            <a:r>
              <a:rPr lang="en-GB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su</a:t>
            </a:r>
            <a:r>
              <a:rPr lang="en-GB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Windows Server 2008</a:t>
            </a:r>
            <a:endParaRPr lang="en-GB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916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accel="57000" decel="4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16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277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/>
      <p:bldP spid="2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297238"/>
            <a:ext cx="10515600" cy="2852737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Packet Tracer</a:t>
            </a:r>
            <a:endParaRPr lang="en-GB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916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accel="57000" decel="4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16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277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/>
      <p:bldP spid="2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Packet Tracer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pic>
        <p:nvPicPr>
          <p:cNvPr id="2050" name="Picture 2" descr="E:\Cattur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25" y="1155700"/>
            <a:ext cx="6861175" cy="545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8992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FTP-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Sicuro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/>
              <a:t>Siccome il protocollo FTP non cripta i dati trasmessi, un utente malintenzionato potrebbe “sniffare” i dati, cioè nomi </a:t>
            </a:r>
            <a:r>
              <a:rPr lang="it-IT" sz="3600" dirty="0" smtClean="0"/>
              <a:t>utenti, password, comandi, codici di risposta e file </a:t>
            </a:r>
            <a:r>
              <a:rPr lang="it-IT" sz="3600" dirty="0" smtClean="0"/>
              <a:t>trasferiti.</a:t>
            </a:r>
          </a:p>
          <a:p>
            <a:r>
              <a:rPr lang="it-IT" sz="3600" dirty="0" smtClean="0"/>
              <a:t>Il problema non è unico al protocollo FTP, ma anche al HTTP, TELNET oppure SMTP.</a:t>
            </a:r>
          </a:p>
          <a:p>
            <a:r>
              <a:rPr lang="it-IT" sz="3600" dirty="0" smtClean="0"/>
              <a:t>Per risolvere questo problema, è nato il protocollo FTPS che comprende una cifratura dei dati trasmessi attraverso il protocollo SSL oppure il più recente TLS.</a:t>
            </a:r>
          </a:p>
        </p:txBody>
      </p:sp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8992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Cosa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permette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l’FTP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Un server FTP offre svariate funzioni che permettono al client di interagire con il suo </a:t>
            </a:r>
            <a:r>
              <a:rPr lang="it-IT" sz="3200" dirty="0" err="1" smtClean="0"/>
              <a:t>filesystem</a:t>
            </a:r>
            <a:r>
              <a:rPr lang="it-IT" sz="3200" dirty="0" smtClean="0"/>
              <a:t> e i file che lo popolano, tra cui</a:t>
            </a:r>
            <a:r>
              <a:rPr lang="it-IT" sz="3200" dirty="0" smtClean="0"/>
              <a:t>:</a:t>
            </a:r>
            <a:endParaRPr lang="it-IT" sz="3200" dirty="0" smtClean="0"/>
          </a:p>
        </p:txBody>
      </p:sp>
      <p:sp>
        <p:nvSpPr>
          <p:cNvPr id="5" name="CasellaDiTesto 4"/>
          <p:cNvSpPr txBox="1"/>
          <p:nvPr/>
        </p:nvSpPr>
        <p:spPr>
          <a:xfrm>
            <a:off x="1358900" y="2540000"/>
            <a:ext cx="10198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Download/upload di </a:t>
            </a:r>
            <a:r>
              <a:rPr lang="it-IT" sz="3200" dirty="0" smtClean="0"/>
              <a:t>file e continuazione di </a:t>
            </a:r>
            <a:r>
              <a:rPr lang="it-IT" sz="3200" dirty="0" smtClean="0"/>
              <a:t>trasferimenti interrotti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384300" y="3594100"/>
            <a:ext cx="1018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Rimozione e rinomina di file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358900" y="4305300"/>
            <a:ext cx="1023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Creazione di directory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333500" y="5066725"/>
            <a:ext cx="1023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Navigazione tra directory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346200" y="5879525"/>
            <a:ext cx="1023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Rimozione e rinomina di file</a:t>
            </a:r>
          </a:p>
        </p:txBody>
      </p:sp>
      <p:sp>
        <p:nvSpPr>
          <p:cNvPr id="11" name="Oval 12"/>
          <p:cNvSpPr/>
          <p:nvPr/>
        </p:nvSpPr>
        <p:spPr>
          <a:xfrm>
            <a:off x="474628" y="2575194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0"/>
          <p:cNvSpPr/>
          <p:nvPr/>
        </p:nvSpPr>
        <p:spPr>
          <a:xfrm>
            <a:off x="711200" y="2793953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13" name="Rounded Rectangle 5"/>
          <p:cNvSpPr/>
          <p:nvPr/>
        </p:nvSpPr>
        <p:spPr>
          <a:xfrm>
            <a:off x="711200" y="2793953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2"/>
          <p:cNvSpPr/>
          <p:nvPr/>
        </p:nvSpPr>
        <p:spPr>
          <a:xfrm>
            <a:off x="487328" y="3476894"/>
            <a:ext cx="739510" cy="739510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0"/>
          <p:cNvSpPr/>
          <p:nvPr/>
        </p:nvSpPr>
        <p:spPr>
          <a:xfrm>
            <a:off x="723900" y="3695653"/>
            <a:ext cx="258320" cy="25832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16" name="Rounded Rectangle 5"/>
          <p:cNvSpPr/>
          <p:nvPr/>
        </p:nvSpPr>
        <p:spPr>
          <a:xfrm>
            <a:off x="723900" y="3695653"/>
            <a:ext cx="258320" cy="25832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/>
          <p:cNvSpPr/>
          <p:nvPr/>
        </p:nvSpPr>
        <p:spPr>
          <a:xfrm>
            <a:off x="487328" y="4289694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0"/>
          <p:cNvSpPr/>
          <p:nvPr/>
        </p:nvSpPr>
        <p:spPr>
          <a:xfrm>
            <a:off x="723900" y="4508453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19" name="Rounded Rectangle 5"/>
          <p:cNvSpPr/>
          <p:nvPr/>
        </p:nvSpPr>
        <p:spPr>
          <a:xfrm>
            <a:off x="723900" y="4508453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2"/>
          <p:cNvSpPr/>
          <p:nvPr/>
        </p:nvSpPr>
        <p:spPr>
          <a:xfrm>
            <a:off x="525428" y="5064394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10"/>
          <p:cNvSpPr/>
          <p:nvPr/>
        </p:nvSpPr>
        <p:spPr>
          <a:xfrm>
            <a:off x="762000" y="5283153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22" name="Rounded Rectangle 5"/>
          <p:cNvSpPr/>
          <p:nvPr/>
        </p:nvSpPr>
        <p:spPr>
          <a:xfrm>
            <a:off x="762000" y="5283153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12"/>
          <p:cNvSpPr/>
          <p:nvPr/>
        </p:nvSpPr>
        <p:spPr>
          <a:xfrm>
            <a:off x="525428" y="5877194"/>
            <a:ext cx="727144" cy="727144"/>
          </a:xfrm>
          <a:prstGeom prst="ellipse">
            <a:avLst/>
          </a:prstGeom>
          <a:solidFill>
            <a:srgbClr val="009688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10"/>
          <p:cNvSpPr/>
          <p:nvPr/>
        </p:nvSpPr>
        <p:spPr>
          <a:xfrm>
            <a:off x="762000" y="6095953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26" name="Rounded Rectangle 5"/>
          <p:cNvSpPr/>
          <p:nvPr/>
        </p:nvSpPr>
        <p:spPr>
          <a:xfrm>
            <a:off x="762000" y="6095953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0" grpId="1" animBg="1"/>
      <p:bldP spid="21" grpId="0" animBg="1"/>
      <p:bldP spid="22" grpId="0" animBg="1"/>
      <p:bldP spid="23" grpId="0" animBg="1"/>
      <p:bldP spid="23" grpId="1" animBg="1"/>
      <p:bldP spid="24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 fontScale="90000"/>
          </a:bodyPr>
          <a:lstStyle/>
          <a:p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Autenticazione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ad un server FTP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/>
              <a:t>FTP </a:t>
            </a:r>
            <a:r>
              <a:rPr lang="it-IT" sz="3600" dirty="0" smtClean="0"/>
              <a:t>fornisce </a:t>
            </a:r>
            <a:r>
              <a:rPr lang="it-IT" sz="3600" dirty="0" smtClean="0"/>
              <a:t>un </a:t>
            </a:r>
            <a:r>
              <a:rPr lang="it-IT" sz="3600" dirty="0" smtClean="0"/>
              <a:t>sistema di autenticazione in chiaro (non criptato) degli </a:t>
            </a:r>
            <a:r>
              <a:rPr lang="it-IT" sz="3600" dirty="0" smtClean="0"/>
              <a:t>accessi.</a:t>
            </a:r>
          </a:p>
          <a:p>
            <a:r>
              <a:rPr lang="it-IT" sz="3600" dirty="0" smtClean="0"/>
              <a:t>Il </a:t>
            </a:r>
            <a:r>
              <a:rPr lang="it-IT" sz="3600" dirty="0" smtClean="0"/>
              <a:t>client che si connette potrebbe dover fornire delle credenziali a seconda delle quali gli saranno assegnati determinati privilegi per poter operare sul </a:t>
            </a:r>
            <a:r>
              <a:rPr lang="it-IT" sz="3600" dirty="0" err="1" smtClean="0"/>
              <a:t>filesystem</a:t>
            </a:r>
            <a:r>
              <a:rPr lang="it-IT" sz="3600" dirty="0" smtClean="0"/>
              <a:t>.</a:t>
            </a:r>
          </a:p>
          <a:p>
            <a:r>
              <a:rPr lang="it-IT" sz="3600" dirty="0" smtClean="0"/>
              <a:t>L'autenticazione </a:t>
            </a:r>
            <a:r>
              <a:rPr lang="it-IT" sz="3600" dirty="0" smtClean="0"/>
              <a:t>cosiddetta "anonima" prevede che il client non specifichi nessuna password di accesso e che lo stesso abbia privilegi che sono generalmente di "sola lettura".</a:t>
            </a:r>
            <a:endParaRPr lang="it-IT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297238"/>
            <a:ext cx="10515600" cy="2852737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Collegamento</a:t>
            </a:r>
            <a:r>
              <a:rPr lang="en-GB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ad un server FTP </a:t>
            </a:r>
            <a:r>
              <a:rPr lang="en-GB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tramite</a:t>
            </a:r>
            <a:r>
              <a:rPr lang="en-GB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l’ftp</a:t>
            </a:r>
            <a:r>
              <a:rPr lang="en-GB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di</a:t>
            </a:r>
            <a:r>
              <a:rPr lang="en-GB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Windows</a:t>
            </a:r>
            <a:endParaRPr lang="en-GB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916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accel="57000" decel="4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16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277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78992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0"/>
            <a:ext cx="10579100" cy="1078992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FTP </a:t>
            </a:r>
            <a:r>
              <a:rPr lang="en-GB" sz="6000" dirty="0" err="1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di</a:t>
            </a:r>
            <a:r>
              <a:rPr lang="en-GB" sz="60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 Windows</a:t>
            </a:r>
            <a:endParaRPr lang="en-GB" sz="60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95300" y="1320800"/>
            <a:ext cx="11049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Windows contiene al suo interno un utility che permette di fare da client FTP. Questo ci consente di scaricare o caricare dei file da un server che utilizza il protocollo FTP.</a:t>
            </a:r>
          </a:p>
          <a:p>
            <a:r>
              <a:rPr lang="it-IT" sz="4000" dirty="0" smtClean="0"/>
              <a:t>Questa utility di Windows non è l'unico programma che ci consente di scaricare e caricare file, però l’FTP di Windows è gratuito ed è già disponibile in tutte le versioni del sistema operativo di Microsoft.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xmlns="" val="421421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1292</Words>
  <Application>Microsoft Office PowerPoint</Application>
  <PresentationFormat>Personalizzato</PresentationFormat>
  <Paragraphs>130</Paragraphs>
  <Slides>46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46</vt:i4>
      </vt:variant>
    </vt:vector>
  </HeadingPairs>
  <TitlesOfParts>
    <vt:vector size="47" baseType="lpstr">
      <vt:lpstr>Office Theme</vt:lpstr>
      <vt:lpstr>FTP</vt:lpstr>
      <vt:lpstr>Cos’è l’FTP</vt:lpstr>
      <vt:lpstr>Cos’è l’FTP</vt:lpstr>
      <vt:lpstr>Come funziona l’FTP</vt:lpstr>
      <vt:lpstr>FTP-Sicuro</vt:lpstr>
      <vt:lpstr>Cosa permette l’FTP</vt:lpstr>
      <vt:lpstr>Autenticazione ad un server FTP</vt:lpstr>
      <vt:lpstr>Collegamento ad un server FTP tramite l’ftp di Windows</vt:lpstr>
      <vt:lpstr>FTP di Windows</vt:lpstr>
      <vt:lpstr>I commandi del FTP di Windows</vt:lpstr>
      <vt:lpstr>I commandi del FTP di Windows</vt:lpstr>
      <vt:lpstr>I commandi del FTP di Windows</vt:lpstr>
      <vt:lpstr>FTP di Windows</vt:lpstr>
      <vt:lpstr>FTP di Windows</vt:lpstr>
      <vt:lpstr>FTP di Windows</vt:lpstr>
      <vt:lpstr>FTP di Windows</vt:lpstr>
      <vt:lpstr>FTP di Windows</vt:lpstr>
      <vt:lpstr>FTP di Windows</vt:lpstr>
      <vt:lpstr>FTP di Windows</vt:lpstr>
      <vt:lpstr>FTP di Windows</vt:lpstr>
      <vt:lpstr>FTP di Windows</vt:lpstr>
      <vt:lpstr>FTP di Windows</vt:lpstr>
      <vt:lpstr>FTP di Windows</vt:lpstr>
      <vt:lpstr>FTP di Windows</vt:lpstr>
      <vt:lpstr>FTP di Windows</vt:lpstr>
      <vt:lpstr>FTP di Windows</vt:lpstr>
      <vt:lpstr>FTP di Windows</vt:lpstr>
      <vt:lpstr>Collegamento ad un server FTP tramite l’ftp di Mozilla (Filezilla)</vt:lpstr>
      <vt:lpstr>Filezilla</vt:lpstr>
      <vt:lpstr>Filezilla</vt:lpstr>
      <vt:lpstr>Filezilla</vt:lpstr>
      <vt:lpstr>Filezilla</vt:lpstr>
      <vt:lpstr>Filezilla</vt:lpstr>
      <vt:lpstr>Filezilla</vt:lpstr>
      <vt:lpstr>Filezilla</vt:lpstr>
      <vt:lpstr>Filezilla</vt:lpstr>
      <vt:lpstr>Filezilla</vt:lpstr>
      <vt:lpstr>Filezilla</vt:lpstr>
      <vt:lpstr>Filezilla</vt:lpstr>
      <vt:lpstr>Filezilla</vt:lpstr>
      <vt:lpstr>Filezilla</vt:lpstr>
      <vt:lpstr>Filezilla</vt:lpstr>
      <vt:lpstr>Filezilla</vt:lpstr>
      <vt:lpstr>Creazione di un server FTP su Windows Server 2008</vt:lpstr>
      <vt:lpstr>Packet Tracer</vt:lpstr>
      <vt:lpstr>Packet Tracer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Theme</dc:title>
  <dc:creator>Jacob Bower</dc:creator>
  <cp:lastModifiedBy>cisco</cp:lastModifiedBy>
  <cp:revision>61</cp:revision>
  <dcterms:created xsi:type="dcterms:W3CDTF">2015-08-12T22:06:40Z</dcterms:created>
  <dcterms:modified xsi:type="dcterms:W3CDTF">2017-11-02T08:25:50Z</dcterms:modified>
</cp:coreProperties>
</file>