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FF3FF-2D71-4778-B397-FDCBC1F72E34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527EE29-B8E4-4A6A-9FDB-F21B07DC123A}">
      <dgm:prSet/>
      <dgm:spPr/>
      <dgm:t>
        <a:bodyPr/>
        <a:lstStyle/>
        <a:p>
          <a:r>
            <a:rPr lang="en-US" b="0" i="0" dirty="0"/>
            <a:t>Classifying images</a:t>
          </a:r>
          <a:endParaRPr lang="en-US" dirty="0"/>
        </a:p>
      </dgm:t>
    </dgm:pt>
    <dgm:pt modelId="{ED7D1D2B-E2A0-4A12-8CAF-4DB9FAD85373}" type="parTrans" cxnId="{102C7C38-4476-495E-98DA-EE613179C1D7}">
      <dgm:prSet/>
      <dgm:spPr/>
      <dgm:t>
        <a:bodyPr/>
        <a:lstStyle/>
        <a:p>
          <a:endParaRPr lang="en-US"/>
        </a:p>
      </dgm:t>
    </dgm:pt>
    <dgm:pt modelId="{5348B1A6-7460-4DDE-A068-87E103D6B6F1}" type="sibTrans" cxnId="{102C7C38-4476-495E-98DA-EE613179C1D7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DE2C5624-22A1-4A1B-8911-6AA7A1998D58}">
      <dgm:prSet/>
      <dgm:spPr/>
      <dgm:t>
        <a:bodyPr/>
        <a:lstStyle/>
        <a:p>
          <a:r>
            <a:rPr lang="en-US" b="0" i="0"/>
            <a:t>Cluster them by similarity</a:t>
          </a:r>
          <a:endParaRPr lang="en-US"/>
        </a:p>
      </dgm:t>
    </dgm:pt>
    <dgm:pt modelId="{A47595FA-E557-4B41-A632-4C5E5FBD24FB}" type="parTrans" cxnId="{5CB3E38C-7886-4BCF-B7B7-ABEE0B790A43}">
      <dgm:prSet/>
      <dgm:spPr/>
      <dgm:t>
        <a:bodyPr/>
        <a:lstStyle/>
        <a:p>
          <a:endParaRPr lang="en-US"/>
        </a:p>
      </dgm:t>
    </dgm:pt>
    <dgm:pt modelId="{BB5158BD-2892-4D9B-86BF-4053529EEA7B}" type="sibTrans" cxnId="{5CB3E38C-7886-4BCF-B7B7-ABEE0B790A43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7F670A8E-B7AF-4CD0-B561-D482CF971E61}">
      <dgm:prSet/>
      <dgm:spPr/>
      <dgm:t>
        <a:bodyPr/>
        <a:lstStyle/>
        <a:p>
          <a:r>
            <a:rPr lang="en-US" b="0" i="0"/>
            <a:t>Perform object recognition within scenes</a:t>
          </a:r>
          <a:endParaRPr lang="en-US"/>
        </a:p>
      </dgm:t>
    </dgm:pt>
    <dgm:pt modelId="{90EDCBC0-2B73-44A7-BEA3-8D9E424BEE47}" type="parTrans" cxnId="{786B211D-C07A-4B51-B314-D2F579D3C51F}">
      <dgm:prSet/>
      <dgm:spPr/>
      <dgm:t>
        <a:bodyPr/>
        <a:lstStyle/>
        <a:p>
          <a:endParaRPr lang="en-US"/>
        </a:p>
      </dgm:t>
    </dgm:pt>
    <dgm:pt modelId="{7D2E6855-398B-4B6D-A423-0E419C550FFB}" type="sibTrans" cxnId="{786B211D-C07A-4B51-B314-D2F579D3C51F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B48D11A-117D-4C9C-AEFF-211BC9B61A66}" type="pres">
      <dgm:prSet presAssocID="{77BFF3FF-2D71-4778-B397-FDCBC1F72E34}" presName="Name0" presStyleCnt="0">
        <dgm:presLayoutVars>
          <dgm:animLvl val="lvl"/>
          <dgm:resizeHandles val="exact"/>
        </dgm:presLayoutVars>
      </dgm:prSet>
      <dgm:spPr/>
    </dgm:pt>
    <dgm:pt modelId="{ED701CEC-DA70-48A3-B085-DA9E978E3027}" type="pres">
      <dgm:prSet presAssocID="{E527EE29-B8E4-4A6A-9FDB-F21B07DC123A}" presName="compositeNode" presStyleCnt="0">
        <dgm:presLayoutVars>
          <dgm:bulletEnabled val="1"/>
        </dgm:presLayoutVars>
      </dgm:prSet>
      <dgm:spPr/>
    </dgm:pt>
    <dgm:pt modelId="{E66F60B1-21F7-408B-A6A7-EC53A7EFEBB4}" type="pres">
      <dgm:prSet presAssocID="{E527EE29-B8E4-4A6A-9FDB-F21B07DC123A}" presName="bgRect" presStyleLbl="bgAccFollowNode1" presStyleIdx="0" presStyleCnt="3"/>
      <dgm:spPr/>
    </dgm:pt>
    <dgm:pt modelId="{343B2C68-D71E-4E6A-99A9-CFD273A86DA9}" type="pres">
      <dgm:prSet presAssocID="{5348B1A6-7460-4DDE-A068-87E103D6B6F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84EF090-4638-40AA-ACC6-B73D0195CB9E}" type="pres">
      <dgm:prSet presAssocID="{E527EE29-B8E4-4A6A-9FDB-F21B07DC123A}" presName="bottomLine" presStyleLbl="alignNode1" presStyleIdx="1" presStyleCnt="6">
        <dgm:presLayoutVars/>
      </dgm:prSet>
      <dgm:spPr/>
    </dgm:pt>
    <dgm:pt modelId="{C032D0E7-45B6-4DC3-BF42-E3FD8FDEE876}" type="pres">
      <dgm:prSet presAssocID="{E527EE29-B8E4-4A6A-9FDB-F21B07DC123A}" presName="nodeText" presStyleLbl="bgAccFollowNode1" presStyleIdx="0" presStyleCnt="3">
        <dgm:presLayoutVars>
          <dgm:bulletEnabled val="1"/>
        </dgm:presLayoutVars>
      </dgm:prSet>
      <dgm:spPr/>
    </dgm:pt>
    <dgm:pt modelId="{6379DABE-9504-4A55-B1DC-29607F0F9817}" type="pres">
      <dgm:prSet presAssocID="{5348B1A6-7460-4DDE-A068-87E103D6B6F1}" presName="sibTrans" presStyleCnt="0"/>
      <dgm:spPr/>
    </dgm:pt>
    <dgm:pt modelId="{FA12A3CC-A4C5-4478-9142-2309B97BC5BD}" type="pres">
      <dgm:prSet presAssocID="{DE2C5624-22A1-4A1B-8911-6AA7A1998D58}" presName="compositeNode" presStyleCnt="0">
        <dgm:presLayoutVars>
          <dgm:bulletEnabled val="1"/>
        </dgm:presLayoutVars>
      </dgm:prSet>
      <dgm:spPr/>
    </dgm:pt>
    <dgm:pt modelId="{F6F6A807-E213-49D6-9FAA-CA91DE689D39}" type="pres">
      <dgm:prSet presAssocID="{DE2C5624-22A1-4A1B-8911-6AA7A1998D58}" presName="bgRect" presStyleLbl="bgAccFollowNode1" presStyleIdx="1" presStyleCnt="3"/>
      <dgm:spPr/>
    </dgm:pt>
    <dgm:pt modelId="{BE4DE698-ACE5-4000-92D0-2EC9B2BF6F84}" type="pres">
      <dgm:prSet presAssocID="{BB5158BD-2892-4D9B-86BF-4053529EEA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D4FDF3C-4AF0-42A9-AE3C-1892B0DBF4F2}" type="pres">
      <dgm:prSet presAssocID="{DE2C5624-22A1-4A1B-8911-6AA7A1998D58}" presName="bottomLine" presStyleLbl="alignNode1" presStyleIdx="3" presStyleCnt="6">
        <dgm:presLayoutVars/>
      </dgm:prSet>
      <dgm:spPr/>
    </dgm:pt>
    <dgm:pt modelId="{C35964F5-44B8-4690-9127-2B004A1E132E}" type="pres">
      <dgm:prSet presAssocID="{DE2C5624-22A1-4A1B-8911-6AA7A1998D58}" presName="nodeText" presStyleLbl="bgAccFollowNode1" presStyleIdx="1" presStyleCnt="3">
        <dgm:presLayoutVars>
          <dgm:bulletEnabled val="1"/>
        </dgm:presLayoutVars>
      </dgm:prSet>
      <dgm:spPr/>
    </dgm:pt>
    <dgm:pt modelId="{3846BA47-D688-4498-819E-56F08D6354A0}" type="pres">
      <dgm:prSet presAssocID="{BB5158BD-2892-4D9B-86BF-4053529EEA7B}" presName="sibTrans" presStyleCnt="0"/>
      <dgm:spPr/>
    </dgm:pt>
    <dgm:pt modelId="{39F8558B-0946-4F09-BD52-4752CD9A558E}" type="pres">
      <dgm:prSet presAssocID="{7F670A8E-B7AF-4CD0-B561-D482CF971E61}" presName="compositeNode" presStyleCnt="0">
        <dgm:presLayoutVars>
          <dgm:bulletEnabled val="1"/>
        </dgm:presLayoutVars>
      </dgm:prSet>
      <dgm:spPr/>
    </dgm:pt>
    <dgm:pt modelId="{AA155A09-6636-410A-A071-426995B484E1}" type="pres">
      <dgm:prSet presAssocID="{7F670A8E-B7AF-4CD0-B561-D482CF971E61}" presName="bgRect" presStyleLbl="bgAccFollowNode1" presStyleIdx="2" presStyleCnt="3"/>
      <dgm:spPr/>
    </dgm:pt>
    <dgm:pt modelId="{D28C9755-CD4F-45CC-98A1-D042F50DB68F}" type="pres">
      <dgm:prSet presAssocID="{7D2E6855-398B-4B6D-A423-0E419C550FF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DA2B6ED-1632-44B0-880E-33E063B9F5E3}" type="pres">
      <dgm:prSet presAssocID="{7F670A8E-B7AF-4CD0-B561-D482CF971E61}" presName="bottomLine" presStyleLbl="alignNode1" presStyleIdx="5" presStyleCnt="6">
        <dgm:presLayoutVars/>
      </dgm:prSet>
      <dgm:spPr/>
    </dgm:pt>
    <dgm:pt modelId="{52992BB5-49F6-4203-8FFA-5E9A988E4F60}" type="pres">
      <dgm:prSet presAssocID="{7F670A8E-B7AF-4CD0-B561-D482CF971E6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35A7817-958D-46BC-B4FA-7A9F51271DA3}" type="presOf" srcId="{E527EE29-B8E4-4A6A-9FDB-F21B07DC123A}" destId="{E66F60B1-21F7-408B-A6A7-EC53A7EFEBB4}" srcOrd="0" destOrd="0" presId="urn:microsoft.com/office/officeart/2016/7/layout/BasicLinearProcessNumbered"/>
    <dgm:cxn modelId="{786B211D-C07A-4B51-B314-D2F579D3C51F}" srcId="{77BFF3FF-2D71-4778-B397-FDCBC1F72E34}" destId="{7F670A8E-B7AF-4CD0-B561-D482CF971E61}" srcOrd="2" destOrd="0" parTransId="{90EDCBC0-2B73-44A7-BEA3-8D9E424BEE47}" sibTransId="{7D2E6855-398B-4B6D-A423-0E419C550FFB}"/>
    <dgm:cxn modelId="{2479FE2F-85F1-4288-A708-E93E600DDD60}" type="presOf" srcId="{DE2C5624-22A1-4A1B-8911-6AA7A1998D58}" destId="{F6F6A807-E213-49D6-9FAA-CA91DE689D39}" srcOrd="0" destOrd="0" presId="urn:microsoft.com/office/officeart/2016/7/layout/BasicLinearProcessNumbered"/>
    <dgm:cxn modelId="{102C7C38-4476-495E-98DA-EE613179C1D7}" srcId="{77BFF3FF-2D71-4778-B397-FDCBC1F72E34}" destId="{E527EE29-B8E4-4A6A-9FDB-F21B07DC123A}" srcOrd="0" destOrd="0" parTransId="{ED7D1D2B-E2A0-4A12-8CAF-4DB9FAD85373}" sibTransId="{5348B1A6-7460-4DDE-A068-87E103D6B6F1}"/>
    <dgm:cxn modelId="{BC93823E-0A51-4B94-BD97-41019C6D02A4}" type="presOf" srcId="{E527EE29-B8E4-4A6A-9FDB-F21B07DC123A}" destId="{C032D0E7-45B6-4DC3-BF42-E3FD8FDEE876}" srcOrd="1" destOrd="0" presId="urn:microsoft.com/office/officeart/2016/7/layout/BasicLinearProcessNumbered"/>
    <dgm:cxn modelId="{EB7E3B68-0F7B-48A0-A814-41759959F9A0}" type="presOf" srcId="{BB5158BD-2892-4D9B-86BF-4053529EEA7B}" destId="{BE4DE698-ACE5-4000-92D0-2EC9B2BF6F84}" srcOrd="0" destOrd="0" presId="urn:microsoft.com/office/officeart/2016/7/layout/BasicLinearProcessNumbered"/>
    <dgm:cxn modelId="{2394167A-D201-402A-8234-6E4948383EB0}" type="presOf" srcId="{5348B1A6-7460-4DDE-A068-87E103D6B6F1}" destId="{343B2C68-D71E-4E6A-99A9-CFD273A86DA9}" srcOrd="0" destOrd="0" presId="urn:microsoft.com/office/officeart/2016/7/layout/BasicLinearProcessNumbered"/>
    <dgm:cxn modelId="{5CB3E38C-7886-4BCF-B7B7-ABEE0B790A43}" srcId="{77BFF3FF-2D71-4778-B397-FDCBC1F72E34}" destId="{DE2C5624-22A1-4A1B-8911-6AA7A1998D58}" srcOrd="1" destOrd="0" parTransId="{A47595FA-E557-4B41-A632-4C5E5FBD24FB}" sibTransId="{BB5158BD-2892-4D9B-86BF-4053529EEA7B}"/>
    <dgm:cxn modelId="{0EC6C7A9-BD15-41F0-BD6C-EA10A2724CBF}" type="presOf" srcId="{DE2C5624-22A1-4A1B-8911-6AA7A1998D58}" destId="{C35964F5-44B8-4690-9127-2B004A1E132E}" srcOrd="1" destOrd="0" presId="urn:microsoft.com/office/officeart/2016/7/layout/BasicLinearProcessNumbered"/>
    <dgm:cxn modelId="{CDBF04AC-B859-4E2A-A403-62A1778463AE}" type="presOf" srcId="{77BFF3FF-2D71-4778-B397-FDCBC1F72E34}" destId="{8B48D11A-117D-4C9C-AEFF-211BC9B61A66}" srcOrd="0" destOrd="0" presId="urn:microsoft.com/office/officeart/2016/7/layout/BasicLinearProcessNumbered"/>
    <dgm:cxn modelId="{21CB80B3-9923-4D75-A1C2-D76C5224847B}" type="presOf" srcId="{7F670A8E-B7AF-4CD0-B561-D482CF971E61}" destId="{52992BB5-49F6-4203-8FFA-5E9A988E4F60}" srcOrd="1" destOrd="0" presId="urn:microsoft.com/office/officeart/2016/7/layout/BasicLinearProcessNumbered"/>
    <dgm:cxn modelId="{FC8D8BF1-B73C-443C-95C3-D9A24136610A}" type="presOf" srcId="{7F670A8E-B7AF-4CD0-B561-D482CF971E61}" destId="{AA155A09-6636-410A-A071-426995B484E1}" srcOrd="0" destOrd="0" presId="urn:microsoft.com/office/officeart/2016/7/layout/BasicLinearProcessNumbered"/>
    <dgm:cxn modelId="{A8B6C1FB-F34D-48E0-A55E-0BFF517715F4}" type="presOf" srcId="{7D2E6855-398B-4B6D-A423-0E419C550FFB}" destId="{D28C9755-CD4F-45CC-98A1-D042F50DB68F}" srcOrd="0" destOrd="0" presId="urn:microsoft.com/office/officeart/2016/7/layout/BasicLinearProcessNumbered"/>
    <dgm:cxn modelId="{8EED8D6E-6EFF-42A4-BDBF-8E2220D6FAAA}" type="presParOf" srcId="{8B48D11A-117D-4C9C-AEFF-211BC9B61A66}" destId="{ED701CEC-DA70-48A3-B085-DA9E978E3027}" srcOrd="0" destOrd="0" presId="urn:microsoft.com/office/officeart/2016/7/layout/BasicLinearProcessNumbered"/>
    <dgm:cxn modelId="{ABBB5666-298A-4F28-ACE0-B91124571EFF}" type="presParOf" srcId="{ED701CEC-DA70-48A3-B085-DA9E978E3027}" destId="{E66F60B1-21F7-408B-A6A7-EC53A7EFEBB4}" srcOrd="0" destOrd="0" presId="urn:microsoft.com/office/officeart/2016/7/layout/BasicLinearProcessNumbered"/>
    <dgm:cxn modelId="{682B6B18-9859-4467-BED1-E1EE28E74837}" type="presParOf" srcId="{ED701CEC-DA70-48A3-B085-DA9E978E3027}" destId="{343B2C68-D71E-4E6A-99A9-CFD273A86DA9}" srcOrd="1" destOrd="0" presId="urn:microsoft.com/office/officeart/2016/7/layout/BasicLinearProcessNumbered"/>
    <dgm:cxn modelId="{D743FBC2-3F2E-4BAC-9471-E082D4B0DF3D}" type="presParOf" srcId="{ED701CEC-DA70-48A3-B085-DA9E978E3027}" destId="{084EF090-4638-40AA-ACC6-B73D0195CB9E}" srcOrd="2" destOrd="0" presId="urn:microsoft.com/office/officeart/2016/7/layout/BasicLinearProcessNumbered"/>
    <dgm:cxn modelId="{156AB8DE-C6C1-4E7E-AC6D-A8C5B5DEED6E}" type="presParOf" srcId="{ED701CEC-DA70-48A3-B085-DA9E978E3027}" destId="{C032D0E7-45B6-4DC3-BF42-E3FD8FDEE876}" srcOrd="3" destOrd="0" presId="urn:microsoft.com/office/officeart/2016/7/layout/BasicLinearProcessNumbered"/>
    <dgm:cxn modelId="{0F32AA1F-32F8-4B2B-BAB6-BD0328C150BD}" type="presParOf" srcId="{8B48D11A-117D-4C9C-AEFF-211BC9B61A66}" destId="{6379DABE-9504-4A55-B1DC-29607F0F9817}" srcOrd="1" destOrd="0" presId="urn:microsoft.com/office/officeart/2016/7/layout/BasicLinearProcessNumbered"/>
    <dgm:cxn modelId="{B91A9DBA-F781-4379-A24B-3C45333ED839}" type="presParOf" srcId="{8B48D11A-117D-4C9C-AEFF-211BC9B61A66}" destId="{FA12A3CC-A4C5-4478-9142-2309B97BC5BD}" srcOrd="2" destOrd="0" presId="urn:microsoft.com/office/officeart/2016/7/layout/BasicLinearProcessNumbered"/>
    <dgm:cxn modelId="{29289BA4-896B-46E7-8B54-2696379A570C}" type="presParOf" srcId="{FA12A3CC-A4C5-4478-9142-2309B97BC5BD}" destId="{F6F6A807-E213-49D6-9FAA-CA91DE689D39}" srcOrd="0" destOrd="0" presId="urn:microsoft.com/office/officeart/2016/7/layout/BasicLinearProcessNumbered"/>
    <dgm:cxn modelId="{7C1F1381-F7ED-4288-97E7-48457BD01E93}" type="presParOf" srcId="{FA12A3CC-A4C5-4478-9142-2309B97BC5BD}" destId="{BE4DE698-ACE5-4000-92D0-2EC9B2BF6F84}" srcOrd="1" destOrd="0" presId="urn:microsoft.com/office/officeart/2016/7/layout/BasicLinearProcessNumbered"/>
    <dgm:cxn modelId="{B0D3776F-B4C0-4049-92C4-365FBE999E2F}" type="presParOf" srcId="{FA12A3CC-A4C5-4478-9142-2309B97BC5BD}" destId="{ED4FDF3C-4AF0-42A9-AE3C-1892B0DBF4F2}" srcOrd="2" destOrd="0" presId="urn:microsoft.com/office/officeart/2016/7/layout/BasicLinearProcessNumbered"/>
    <dgm:cxn modelId="{3580F1DA-B62E-470C-9882-92AD7FB39B2C}" type="presParOf" srcId="{FA12A3CC-A4C5-4478-9142-2309B97BC5BD}" destId="{C35964F5-44B8-4690-9127-2B004A1E132E}" srcOrd="3" destOrd="0" presId="urn:microsoft.com/office/officeart/2016/7/layout/BasicLinearProcessNumbered"/>
    <dgm:cxn modelId="{0134275B-1F40-4E14-8EB0-0A09D737B9C1}" type="presParOf" srcId="{8B48D11A-117D-4C9C-AEFF-211BC9B61A66}" destId="{3846BA47-D688-4498-819E-56F08D6354A0}" srcOrd="3" destOrd="0" presId="urn:microsoft.com/office/officeart/2016/7/layout/BasicLinearProcessNumbered"/>
    <dgm:cxn modelId="{2A3DAAAB-3300-4DE0-9A09-E8ABF8DC0C77}" type="presParOf" srcId="{8B48D11A-117D-4C9C-AEFF-211BC9B61A66}" destId="{39F8558B-0946-4F09-BD52-4752CD9A558E}" srcOrd="4" destOrd="0" presId="urn:microsoft.com/office/officeart/2016/7/layout/BasicLinearProcessNumbered"/>
    <dgm:cxn modelId="{2F18A920-767E-4A14-954D-B4974B605AF3}" type="presParOf" srcId="{39F8558B-0946-4F09-BD52-4752CD9A558E}" destId="{AA155A09-6636-410A-A071-426995B484E1}" srcOrd="0" destOrd="0" presId="urn:microsoft.com/office/officeart/2016/7/layout/BasicLinearProcessNumbered"/>
    <dgm:cxn modelId="{4456DEE9-A0E9-4CC6-9C19-0A6A77EA1775}" type="presParOf" srcId="{39F8558B-0946-4F09-BD52-4752CD9A558E}" destId="{D28C9755-CD4F-45CC-98A1-D042F50DB68F}" srcOrd="1" destOrd="0" presId="urn:microsoft.com/office/officeart/2016/7/layout/BasicLinearProcessNumbered"/>
    <dgm:cxn modelId="{E8B72497-4ABE-4435-B1B1-0859C0EA761B}" type="presParOf" srcId="{39F8558B-0946-4F09-BD52-4752CD9A558E}" destId="{EDA2B6ED-1632-44B0-880E-33E063B9F5E3}" srcOrd="2" destOrd="0" presId="urn:microsoft.com/office/officeart/2016/7/layout/BasicLinearProcessNumbered"/>
    <dgm:cxn modelId="{CED96E0D-6AAB-4E99-A422-EB169B5FB234}" type="presParOf" srcId="{39F8558B-0946-4F09-BD52-4752CD9A558E}" destId="{52992BB5-49F6-4203-8FFA-5E9A988E4F6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F60B1-21F7-408B-A6A7-EC53A7EFEBB4}">
      <dsp:nvSpPr>
        <dsp:cNvPr id="0" name=""/>
        <dsp:cNvSpPr/>
      </dsp:nvSpPr>
      <dsp:spPr>
        <a:xfrm>
          <a:off x="0" y="0"/>
          <a:ext cx="2938860" cy="404670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5" tIns="330200" rIns="2291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Classifying images</a:t>
          </a:r>
          <a:endParaRPr lang="en-US" sz="2600" kern="1200" dirty="0"/>
        </a:p>
      </dsp:txBody>
      <dsp:txXfrm>
        <a:off x="0" y="1537748"/>
        <a:ext cx="2938860" cy="2428023"/>
      </dsp:txXfrm>
    </dsp:sp>
    <dsp:sp modelId="{343B2C68-D71E-4E6A-99A9-CFD273A86DA9}">
      <dsp:nvSpPr>
        <dsp:cNvPr id="0" name=""/>
        <dsp:cNvSpPr/>
      </dsp:nvSpPr>
      <dsp:spPr>
        <a:xfrm>
          <a:off x="862424" y="404670"/>
          <a:ext cx="1214011" cy="12140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649" tIns="12700" rIns="94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40212" y="582458"/>
        <a:ext cx="858435" cy="858435"/>
      </dsp:txXfrm>
    </dsp:sp>
    <dsp:sp modelId="{084EF090-4638-40AA-ACC6-B73D0195CB9E}">
      <dsp:nvSpPr>
        <dsp:cNvPr id="0" name=""/>
        <dsp:cNvSpPr/>
      </dsp:nvSpPr>
      <dsp:spPr>
        <a:xfrm>
          <a:off x="0" y="4046634"/>
          <a:ext cx="293886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F6A807-E213-49D6-9FAA-CA91DE689D39}">
      <dsp:nvSpPr>
        <dsp:cNvPr id="0" name=""/>
        <dsp:cNvSpPr/>
      </dsp:nvSpPr>
      <dsp:spPr>
        <a:xfrm>
          <a:off x="3232746" y="0"/>
          <a:ext cx="2938860" cy="404670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5" tIns="330200" rIns="2291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Cluster them by similarity</a:t>
          </a:r>
          <a:endParaRPr lang="en-US" sz="2600" kern="1200"/>
        </a:p>
      </dsp:txBody>
      <dsp:txXfrm>
        <a:off x="3232746" y="1537748"/>
        <a:ext cx="2938860" cy="2428023"/>
      </dsp:txXfrm>
    </dsp:sp>
    <dsp:sp modelId="{BE4DE698-ACE5-4000-92D0-2EC9B2BF6F84}">
      <dsp:nvSpPr>
        <dsp:cNvPr id="0" name=""/>
        <dsp:cNvSpPr/>
      </dsp:nvSpPr>
      <dsp:spPr>
        <a:xfrm>
          <a:off x="4095170" y="404670"/>
          <a:ext cx="1214011" cy="12140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649" tIns="12700" rIns="94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272958" y="582458"/>
        <a:ext cx="858435" cy="858435"/>
      </dsp:txXfrm>
    </dsp:sp>
    <dsp:sp modelId="{ED4FDF3C-4AF0-42A9-AE3C-1892B0DBF4F2}">
      <dsp:nvSpPr>
        <dsp:cNvPr id="0" name=""/>
        <dsp:cNvSpPr/>
      </dsp:nvSpPr>
      <dsp:spPr>
        <a:xfrm>
          <a:off x="3232746" y="4046634"/>
          <a:ext cx="293886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155A09-6636-410A-A071-426995B484E1}">
      <dsp:nvSpPr>
        <dsp:cNvPr id="0" name=""/>
        <dsp:cNvSpPr/>
      </dsp:nvSpPr>
      <dsp:spPr>
        <a:xfrm>
          <a:off x="6465492" y="0"/>
          <a:ext cx="2938860" cy="404670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5" tIns="330200" rIns="22912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Perform object recognition within scenes</a:t>
          </a:r>
          <a:endParaRPr lang="en-US" sz="2600" kern="1200"/>
        </a:p>
      </dsp:txBody>
      <dsp:txXfrm>
        <a:off x="6465492" y="1537748"/>
        <a:ext cx="2938860" cy="2428023"/>
      </dsp:txXfrm>
    </dsp:sp>
    <dsp:sp modelId="{D28C9755-CD4F-45CC-98A1-D042F50DB68F}">
      <dsp:nvSpPr>
        <dsp:cNvPr id="0" name=""/>
        <dsp:cNvSpPr/>
      </dsp:nvSpPr>
      <dsp:spPr>
        <a:xfrm>
          <a:off x="7327916" y="404670"/>
          <a:ext cx="1214011" cy="12140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649" tIns="12700" rIns="946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505704" y="582458"/>
        <a:ext cx="858435" cy="858435"/>
      </dsp:txXfrm>
    </dsp:sp>
    <dsp:sp modelId="{EDA2B6ED-1632-44B0-880E-33E063B9F5E3}">
      <dsp:nvSpPr>
        <dsp:cNvPr id="0" name=""/>
        <dsp:cNvSpPr/>
      </dsp:nvSpPr>
      <dsp:spPr>
        <a:xfrm>
          <a:off x="6465492" y="4046634"/>
          <a:ext cx="293886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8A4A-2E12-43C6-BAA8-82E276EB1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665010" cy="3329581"/>
          </a:xfrm>
        </p:spPr>
        <p:txBody>
          <a:bodyPr/>
          <a:lstStyle/>
          <a:p>
            <a:r>
              <a:rPr lang="en-US" dirty="0"/>
              <a:t>Convolutional Neural Networks </a:t>
            </a:r>
            <a:r>
              <a:rPr lang="en-US" sz="3200" dirty="0"/>
              <a:t>and </a:t>
            </a:r>
            <a:r>
              <a:rPr lang="en-US" sz="3200" dirty="0" err="1"/>
              <a:t>Tensorflow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80E5D-7545-4BCE-B945-3CA3FE9A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1" y="4104307"/>
            <a:ext cx="1967300" cy="21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0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DB11-7239-444B-82A4-A6DA6A3E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Classify the Simpsons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7366-DD64-41DA-B31A-987B5876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Sideshow Bob</a:t>
            </a:r>
          </a:p>
          <a:p>
            <a:r>
              <a:rPr lang="en-US" dirty="0"/>
              <a:t>Marge Simpson</a:t>
            </a:r>
          </a:p>
          <a:p>
            <a:r>
              <a:rPr lang="en-US" dirty="0"/>
              <a:t>Homer Simpson</a:t>
            </a:r>
          </a:p>
          <a:p>
            <a:r>
              <a:rPr lang="en-US" dirty="0"/>
              <a:t>Abraham Grampa Simpson</a:t>
            </a:r>
          </a:p>
          <a:p>
            <a:r>
              <a:rPr lang="en-US" dirty="0" err="1"/>
              <a:t>Krusty</a:t>
            </a:r>
            <a:r>
              <a:rPr lang="en-US" dirty="0"/>
              <a:t> the Clown</a:t>
            </a:r>
          </a:p>
          <a:p>
            <a:r>
              <a:rPr lang="en-US" dirty="0"/>
              <a:t>Principal Skinner</a:t>
            </a:r>
          </a:p>
          <a:p>
            <a:r>
              <a:rPr lang="en-US" dirty="0"/>
              <a:t>Milhouse Van </a:t>
            </a:r>
            <a:r>
              <a:rPr lang="en-US" dirty="0" err="1"/>
              <a:t>Houten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sideshow bob">
            <a:extLst>
              <a:ext uri="{FF2B5EF4-FFF2-40B4-BE49-F238E27FC236}">
                <a16:creationId xmlns:a16="http://schemas.microsoft.com/office/drawing/2014/main" id="{BD772D4E-FDCF-4BDC-9158-BEB37B4F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25" y="1052605"/>
            <a:ext cx="1575189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arge simpson">
            <a:extLst>
              <a:ext uri="{FF2B5EF4-FFF2-40B4-BE49-F238E27FC236}">
                <a16:creationId xmlns:a16="http://schemas.microsoft.com/office/drawing/2014/main" id="{2CF992FC-8143-45EE-A17E-EC3FB7C4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217" y="648118"/>
            <a:ext cx="1788575" cy="306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homer simpson">
            <a:extLst>
              <a:ext uri="{FF2B5EF4-FFF2-40B4-BE49-F238E27FC236}">
                <a16:creationId xmlns:a16="http://schemas.microsoft.com/office/drawing/2014/main" id="{3564AC24-4C82-477D-9F60-3BB7D72D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20" y="564367"/>
            <a:ext cx="1407274" cy="28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abraham simpson">
            <a:extLst>
              <a:ext uri="{FF2B5EF4-FFF2-40B4-BE49-F238E27FC236}">
                <a16:creationId xmlns:a16="http://schemas.microsoft.com/office/drawing/2014/main" id="{BA257625-2EE5-43AB-99E5-4F2943967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74" y="1417797"/>
            <a:ext cx="1683359" cy="26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krusty the clown">
            <a:extLst>
              <a:ext uri="{FF2B5EF4-FFF2-40B4-BE49-F238E27FC236}">
                <a16:creationId xmlns:a16="http://schemas.microsoft.com/office/drawing/2014/main" id="{303CAB76-519B-4E06-9F79-6D0F4139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91" y="3507142"/>
            <a:ext cx="1862667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mage result for principal skinner">
            <a:extLst>
              <a:ext uri="{FF2B5EF4-FFF2-40B4-BE49-F238E27FC236}">
                <a16:creationId xmlns:a16="http://schemas.microsoft.com/office/drawing/2014/main" id="{6525BEE5-26C1-4EB1-A1E8-9E444747B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27" y="3785905"/>
            <a:ext cx="1578421" cy="279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milhouse van houten">
            <a:extLst>
              <a:ext uri="{FF2B5EF4-FFF2-40B4-BE49-F238E27FC236}">
                <a16:creationId xmlns:a16="http://schemas.microsoft.com/office/drawing/2014/main" id="{CEB11AE3-4BF3-45A5-B2DA-4BB8CCC6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24" y="4437405"/>
            <a:ext cx="2012803" cy="21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7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5BEC-1FD6-4F8C-B313-40D8C544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Used for</a:t>
            </a:r>
          </a:p>
        </p:txBody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5784F688-0FE0-400D-A6FA-E6F945995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223897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62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02CE-7157-42CA-BB83-46C2D805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/>
              <a:t>Convolution?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0293-AB5B-441A-A076-2E99C16DE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5616216" cy="203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Convolution is measuring how much two function overlap as one passes over the other (mixing two functions by multiplying them)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green curve shows the convolution of the blue and red curves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With image analysis, the green static function is the input image being analyzed, and the second, mobile function is known as the filter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BE0AA-4578-49F7-862D-17D520AF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2129925"/>
            <a:ext cx="3980139" cy="259814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57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8DBD6-E657-4324-9D0B-56A7E8ED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Convolutional nets in images</a:t>
            </a:r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5C9F-8EFB-4D8C-8BBB-285CFCF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Many filters are applied over a single image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Convolutional networks take those filters, slices of the image’s feature space, and map them one by one; ie they create a map of each place that feature occurs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For example, in early layers… an image will most likely pass through a horizontal line filter, a vertical line filter, and a diagonal line filter to create a map of the edges in the image</a:t>
            </a:r>
          </a:p>
        </p:txBody>
      </p:sp>
      <p:pic>
        <p:nvPicPr>
          <p:cNvPr id="2050" name="Picture 2" descr="https://cdn-images-1.medium.com/max/1000/1*ZCjPUFrB6eHPRi4eyP6aaA.gif">
            <a:extLst>
              <a:ext uri="{FF2B5EF4-FFF2-40B4-BE49-F238E27FC236}">
                <a16:creationId xmlns:a16="http://schemas.microsoft.com/office/drawing/2014/main" id="{DA23EC51-A7F4-410B-A616-47FE6807C2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29" y="2548281"/>
            <a:ext cx="5016201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2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7105-562F-4C08-8B00-FE30C74F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Some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2E71-7630-4A8D-864E-FAE156FD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/>
              <a:t>Stride is the size of the step. A larger stride leads to fewer steps, which means a smaller activation map. (less time to compute!!)</a:t>
            </a:r>
          </a:p>
          <a:p>
            <a:endParaRPr lang="en-US" dirty="0"/>
          </a:p>
          <a:p>
            <a:r>
              <a:rPr lang="en-US" dirty="0"/>
              <a:t>Padding is adding 0’s around the layers. This allows us to preserve as much information about the original input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2DFB7-5186-4D49-B5A6-99BDF443A4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8E46F046-D267-4952-A9CF-D2E73187A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cdn-images-1.medium.com/max/1000/1*ZCjPUFrB6eHPRi4eyP6aaA.gif">
            <a:extLst>
              <a:ext uri="{FF2B5EF4-FFF2-40B4-BE49-F238E27FC236}">
                <a16:creationId xmlns:a16="http://schemas.microsoft.com/office/drawing/2014/main" id="{D515A69A-D594-4869-9F95-F42F319ADB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89" y="1834290"/>
            <a:ext cx="4163991" cy="30398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BCBBE0-549F-4678-BF52-43A69367C9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630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FDF-1BD7-4C93-B725-D992529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Max Pooling with CNN’s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A8C2-C0C3-4FD5-B0FE-3BD80AF9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/>
              <a:t>A layer in a convolutional network</a:t>
            </a:r>
          </a:p>
          <a:p>
            <a:r>
              <a:rPr lang="en-US" dirty="0"/>
              <a:t>Takes the output layers and applies down sampling</a:t>
            </a:r>
          </a:p>
          <a:p>
            <a:r>
              <a:rPr lang="en-US" dirty="0"/>
              <a:t>In this example, only the locations on the image that showed the strongest correlation to each feature are preserved</a:t>
            </a:r>
          </a:p>
          <a:p>
            <a:r>
              <a:rPr lang="en-US" dirty="0"/>
              <a:t>Allows lesser values to be lost, decreasing the amount of storage and processing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1C2DFB7-5186-4D49-B5A6-99BDF443A4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8E46F046-D267-4952-A9CF-D2E73187A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x pooling">
            <a:extLst>
              <a:ext uri="{FF2B5EF4-FFF2-40B4-BE49-F238E27FC236}">
                <a16:creationId xmlns:a16="http://schemas.microsoft.com/office/drawing/2014/main" id="{B963B401-A483-4BCB-B368-3688C352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89" y="2349663"/>
            <a:ext cx="4163991" cy="20091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B0BCBBE0-549F-4678-BF52-43A69367C9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74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A7A0-D3AA-4C42-9AE5-446818ED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CNN</a:t>
            </a:r>
          </a:p>
        </p:txBody>
      </p:sp>
      <p:pic>
        <p:nvPicPr>
          <p:cNvPr id="5122" name="Picture 2" descr="https://cs231n.github.io/assets/cnn/convnet.jpeg">
            <a:extLst>
              <a:ext uri="{FF2B5EF4-FFF2-40B4-BE49-F238E27FC236}">
                <a16:creationId xmlns:a16="http://schemas.microsoft.com/office/drawing/2014/main" id="{8FE2454C-DFD6-4A89-ACE3-061C76EC1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02" y="1853248"/>
            <a:ext cx="87615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9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BB4E-0027-41C8-80F9-D4450C0C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148" name="Picture 4" descr="Related image">
            <a:extLst>
              <a:ext uri="{FF2B5EF4-FFF2-40B4-BE49-F238E27FC236}">
                <a16:creationId xmlns:a16="http://schemas.microsoft.com/office/drawing/2014/main" id="{E35E0086-52CC-4D0F-9C05-89D84E2B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42" y="715720"/>
            <a:ext cx="3980139" cy="25472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CE97-82EA-48F7-B19F-B3E46A2C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is an open-source software library for dataflow programming across a range of tasks… very used in machine learning applications</a:t>
            </a:r>
          </a:p>
          <a:p>
            <a:r>
              <a:rPr lang="en-US" dirty="0" err="1"/>
              <a:t>Keras</a:t>
            </a:r>
            <a:r>
              <a:rPr lang="en-US" dirty="0"/>
              <a:t> is an open source neural network library written in Python. It runs on top of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6146" name="Picture 2" descr="Image result for keras machine learning">
            <a:extLst>
              <a:ext uri="{FF2B5EF4-FFF2-40B4-BE49-F238E27FC236}">
                <a16:creationId xmlns:a16="http://schemas.microsoft.com/office/drawing/2014/main" id="{0C6AEC16-F87A-4600-A998-BA0915F6D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98" y="3526971"/>
            <a:ext cx="2721427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6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3C2B-8911-442D-92B9-6BE80718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The Simpsons CNN!</a:t>
            </a:r>
          </a:p>
        </p:txBody>
      </p:sp>
      <p:pic>
        <p:nvPicPr>
          <p:cNvPr id="7172" name="Picture 4" descr="Image result for the simpsons">
            <a:extLst>
              <a:ext uri="{FF2B5EF4-FFF2-40B4-BE49-F238E27FC236}">
                <a16:creationId xmlns:a16="http://schemas.microsoft.com/office/drawing/2014/main" id="{0BF1BC16-A8C1-41FA-A920-EAA35256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5" y="2078177"/>
            <a:ext cx="8489393" cy="36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2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771</TotalTime>
  <Words>341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Convolutional Neural Networks and Tensorflow</vt:lpstr>
      <vt:lpstr>Used for</vt:lpstr>
      <vt:lpstr>Convolution?</vt:lpstr>
      <vt:lpstr>Convolutional nets in images</vt:lpstr>
      <vt:lpstr>Some terms</vt:lpstr>
      <vt:lpstr>Max Pooling with CNN’s</vt:lpstr>
      <vt:lpstr>A typical CNN</vt:lpstr>
      <vt:lpstr>TensorFlow and Keras</vt:lpstr>
      <vt:lpstr>The Simpsons CNN!</vt:lpstr>
      <vt:lpstr>Goal: Classify the Simpsons 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and Tensorflow</dc:title>
  <dc:creator>Ivaylo Asenov</dc:creator>
  <cp:lastModifiedBy>Ivaylo Asenov</cp:lastModifiedBy>
  <cp:revision>14</cp:revision>
  <dcterms:created xsi:type="dcterms:W3CDTF">2018-07-12T14:33:29Z</dcterms:created>
  <dcterms:modified xsi:type="dcterms:W3CDTF">2018-07-13T20:40:00Z</dcterms:modified>
</cp:coreProperties>
</file>