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Old Standard TT"/>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ldStandardT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italic.fntdata"/><Relationship Id="rId12" Type="http://schemas.openxmlformats.org/officeDocument/2006/relationships/slide" Target="slides/slide7.xml"/><Relationship Id="rId34" Type="http://schemas.openxmlformats.org/officeDocument/2006/relationships/font" Target="fonts/OldStandardTT-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5662fc15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5662fc15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5662fc15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5662fc15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5662fc15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5662fc15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5662fc15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5662fc15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5662fc15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5662fc15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5662fc15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5662fc15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5662fc15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5662fc15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5662fc15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5662fc15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5662fc15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5662fc15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5662fc15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5662fc15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5662fc15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5662fc15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5662fc15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5662fc15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5662fc15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5662fc15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5662fc15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5662fc15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5662fc15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5662fc15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5662fc157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5662fc157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5662fc15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5662fc15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55662fc15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55662fc15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55662fc15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55662fc15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5662fc15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5662fc15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5662fc15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5662fc15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5662fc15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5662fc15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5662fc15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5662fc15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5662fc15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5662fc15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5662fc15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5662fc15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5662fc15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5662fc15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science interview task</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555600"/>
            <a:ext cx="4879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Feature manipulation</a:t>
            </a:r>
            <a:endParaRPr sz="2700"/>
          </a:p>
        </p:txBody>
      </p:sp>
      <p:sp>
        <p:nvSpPr>
          <p:cNvPr id="120" name="Google Shape;120;p22"/>
          <p:cNvSpPr txBox="1"/>
          <p:nvPr>
            <p:ph idx="1" type="body"/>
          </p:nvPr>
        </p:nvSpPr>
        <p:spPr>
          <a:xfrm>
            <a:off x="311700" y="1389600"/>
            <a:ext cx="4609200" cy="3179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I encoded the remaining categorical variables using target encoding with 10-fold cross-validation </a:t>
            </a:r>
            <a:endParaRPr sz="1400"/>
          </a:p>
        </p:txBody>
      </p:sp>
      <p:pic>
        <p:nvPicPr>
          <p:cNvPr id="121" name="Google Shape;121;p22"/>
          <p:cNvPicPr preferRelativeResize="0"/>
          <p:nvPr/>
        </p:nvPicPr>
        <p:blipFill>
          <a:blip r:embed="rId3">
            <a:alphaModFix/>
          </a:blip>
          <a:stretch>
            <a:fillRect/>
          </a:stretch>
        </p:blipFill>
        <p:spPr>
          <a:xfrm>
            <a:off x="1558102" y="2890600"/>
            <a:ext cx="6145051" cy="113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manipulation</a:t>
            </a:r>
            <a:endParaRPr/>
          </a:p>
        </p:txBody>
      </p:sp>
      <p:sp>
        <p:nvSpPr>
          <p:cNvPr id="127" name="Google Shape;127;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Considerations and things to be improved:</a:t>
            </a:r>
            <a:endParaRPr/>
          </a:p>
          <a:p>
            <a:pPr indent="-317500" lvl="1" marL="914400" rtl="0" algn="l">
              <a:spcBef>
                <a:spcPts val="0"/>
              </a:spcBef>
              <a:spcAft>
                <a:spcPts val="0"/>
              </a:spcAft>
              <a:buSzPts val="1400"/>
              <a:buChar char="○"/>
            </a:pPr>
            <a:r>
              <a:rPr lang="en"/>
              <a:t>Although</a:t>
            </a:r>
            <a:r>
              <a:rPr lang="en"/>
              <a:t> the way I chose to encode the dates from [‘ARCHIVE_DATE’, ‘JOB_CREATION_DATE’, ‘INVENTORY_DAY_BUCKET’] does preserve the uniqueness of each date, it still suffers from the garbled order stemming from improper input. Therefore, the order is not as well preserved, which could diminish the potential impact it could have on the model. This type of encoding is akin to label encoding, which is not the best fit for serialised data.</a:t>
            </a:r>
            <a:endParaRPr/>
          </a:p>
          <a:p>
            <a:pPr indent="-317500" lvl="1" marL="914400" rtl="0" algn="l">
              <a:spcBef>
                <a:spcPts val="0"/>
              </a:spcBef>
              <a:spcAft>
                <a:spcPts val="0"/>
              </a:spcAft>
              <a:buSzPts val="1400"/>
              <a:buChar char="○"/>
            </a:pPr>
            <a:r>
              <a:rPr lang="en"/>
              <a:t>I was on the edge of dropping ‘SCHEDULED-START’, ‘SCHEDULED-EPQ’ and ‘SEPQ’ because in the case of the former two those differences were already standardised as percentages in the columns to their right, while ‘SEPQ’ simply repeats ‘</a:t>
            </a:r>
            <a:r>
              <a:rPr lang="en"/>
              <a:t>SCHEDULED-EPQ’ but as absolute change instead, but I ultimately decided against, as I inferred that in certain cases absolute differences might have a higher impact on the final outcome than relative ones.</a:t>
            </a:r>
            <a:endParaRPr/>
          </a:p>
          <a:p>
            <a:pPr indent="-317500" lvl="1" marL="914400" rtl="0" algn="l">
              <a:spcBef>
                <a:spcPts val="0"/>
              </a:spcBef>
              <a:spcAft>
                <a:spcPts val="0"/>
              </a:spcAft>
              <a:buSzPts val="1400"/>
              <a:buChar char="○"/>
            </a:pPr>
            <a:r>
              <a:rPr lang="en"/>
              <a:t>I want to reimplement the imputation and encoding steps into a full-fledged pipeline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265500" y="1905150"/>
            <a:ext cx="4045200" cy="133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Classification</a:t>
            </a:r>
            <a:endParaRPr/>
          </a:p>
        </p:txBody>
      </p:sp>
      <p:sp>
        <p:nvSpPr>
          <p:cNvPr id="133" name="Google Shape;133;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134" name="Google Shape;134;p24"/>
          <p:cNvSpPr txBox="1"/>
          <p:nvPr>
            <p:ph idx="1" type="subTitle"/>
          </p:nvPr>
        </p:nvSpPr>
        <p:spPr>
          <a:xfrm>
            <a:off x="265500" y="3304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555600"/>
            <a:ext cx="3075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Feature selection</a:t>
            </a:r>
            <a:endParaRPr sz="2700"/>
          </a:p>
        </p:txBody>
      </p:sp>
      <p:sp>
        <p:nvSpPr>
          <p:cNvPr id="140" name="Google Shape;140;p25"/>
          <p:cNvSpPr txBox="1"/>
          <p:nvPr>
            <p:ph idx="1" type="body"/>
          </p:nvPr>
        </p:nvSpPr>
        <p:spPr>
          <a:xfrm>
            <a:off x="311700" y="1389600"/>
            <a:ext cx="4122000" cy="34893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a:t>For feature selection, I opted for XGBoost or  LightGBM classifiers (XGBoost in the final version) and used the SHAP explainer and RFECV from Scikit-learn to rank the features based on their contribution to the model</a:t>
            </a:r>
            <a:endParaRPr/>
          </a:p>
          <a:p>
            <a:pPr indent="-304800" lvl="0" marL="457200" rtl="0" algn="l">
              <a:spcBef>
                <a:spcPts val="0"/>
              </a:spcBef>
              <a:spcAft>
                <a:spcPts val="0"/>
              </a:spcAft>
              <a:buSzPts val="1200"/>
              <a:buChar char="●"/>
            </a:pPr>
            <a:r>
              <a:rPr lang="en"/>
              <a:t>The hyperparameters were optimised using Optuna</a:t>
            </a:r>
            <a:endParaRPr/>
          </a:p>
          <a:p>
            <a:pPr indent="-304800" lvl="0" marL="457200" rtl="0" algn="l">
              <a:spcBef>
                <a:spcPts val="0"/>
              </a:spcBef>
              <a:spcAft>
                <a:spcPts val="0"/>
              </a:spcAft>
              <a:buSzPts val="1200"/>
              <a:buChar char="●"/>
            </a:pPr>
            <a:r>
              <a:rPr lang="en"/>
              <a:t>As can be noted from the plot to the right generated from the SHAP explainer values, only the topmost 4 to 6 columns contribute heavily to the model</a:t>
            </a:r>
            <a:endParaRPr/>
          </a:p>
          <a:p>
            <a:pPr indent="-304800" lvl="0" marL="457200" rtl="0" algn="l">
              <a:spcBef>
                <a:spcPts val="0"/>
              </a:spcBef>
              <a:spcAft>
                <a:spcPts val="0"/>
              </a:spcAft>
              <a:buSzPts val="1200"/>
              <a:buChar char="●"/>
            </a:pPr>
            <a:r>
              <a:rPr lang="en"/>
              <a:t>The features outputted by RFECV </a:t>
            </a:r>
            <a:r>
              <a:rPr lang="en"/>
              <a:t>generally</a:t>
            </a:r>
            <a:r>
              <a:rPr lang="en"/>
              <a:t> coincided with the first 5 or 6 from SHAP through most runs, and I experimented with combining the top n RFECV and SHAP features to no improvement, so I simply chose to isolate the top 5 SHAP features instead and reduce the dataset to them, which led to excellent results</a:t>
            </a:r>
            <a:endParaRPr/>
          </a:p>
        </p:txBody>
      </p:sp>
      <p:pic>
        <p:nvPicPr>
          <p:cNvPr id="141" name="Google Shape;141;p25" title="Figure_1.png"/>
          <p:cNvPicPr preferRelativeResize="0"/>
          <p:nvPr/>
        </p:nvPicPr>
        <p:blipFill>
          <a:blip r:embed="rId3">
            <a:alphaModFix/>
          </a:blip>
          <a:stretch>
            <a:fillRect/>
          </a:stretch>
        </p:blipFill>
        <p:spPr>
          <a:xfrm>
            <a:off x="4862825" y="236625"/>
            <a:ext cx="3706576" cy="4401549"/>
          </a:xfrm>
          <a:prstGeom prst="rect">
            <a:avLst/>
          </a:prstGeom>
          <a:noFill/>
          <a:ln>
            <a:noFill/>
          </a:ln>
        </p:spPr>
      </p:pic>
      <p:sp>
        <p:nvSpPr>
          <p:cNvPr id="142" name="Google Shape;142;p25"/>
          <p:cNvSpPr txBox="1"/>
          <p:nvPr/>
        </p:nvSpPr>
        <p:spPr>
          <a:xfrm>
            <a:off x="4862825" y="4716400"/>
            <a:ext cx="36096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Old Standard TT"/>
                <a:ea typeface="Old Standard TT"/>
                <a:cs typeface="Old Standard TT"/>
                <a:sym typeface="Old Standard TT"/>
              </a:rPr>
              <a:t>Top 20 features generated by SHAP.Explainer </a:t>
            </a:r>
            <a:r>
              <a:rPr lang="en" sz="800">
                <a:solidFill>
                  <a:schemeClr val="dk1"/>
                </a:solidFill>
                <a:latin typeface="Old Standard TT"/>
                <a:ea typeface="Old Standard TT"/>
                <a:cs typeface="Old Standard TT"/>
                <a:sym typeface="Old Standard TT"/>
              </a:rPr>
              <a:t>using LightGBM</a:t>
            </a:r>
            <a:endParaRPr sz="800">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Feature selection</a:t>
            </a:r>
            <a:endParaRPr sz="2700"/>
          </a:p>
        </p:txBody>
      </p:sp>
      <p:sp>
        <p:nvSpPr>
          <p:cNvPr id="148" name="Google Shape;148;p26"/>
          <p:cNvSpPr txBox="1"/>
          <p:nvPr>
            <p:ph idx="1" type="body"/>
          </p:nvPr>
        </p:nvSpPr>
        <p:spPr>
          <a:xfrm>
            <a:off x="311700" y="1389600"/>
            <a:ext cx="38694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Generally, the top five or six RFECV and SHAP features were chosen from the top seven features in the plot to right, with ‘D_SCH_ST’, ‘Cases per Pallet’, ‘SCHEDULED_PRODUCTION_QUANTITY’ and ‘QUANTITY_START’ being invariably present</a:t>
            </a:r>
            <a:endParaRPr/>
          </a:p>
        </p:txBody>
      </p:sp>
      <p:sp>
        <p:nvSpPr>
          <p:cNvPr id="149" name="Google Shape;149;p26"/>
          <p:cNvSpPr txBox="1"/>
          <p:nvPr/>
        </p:nvSpPr>
        <p:spPr>
          <a:xfrm>
            <a:off x="5444300" y="45690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800">
                <a:latin typeface="Old Standard TT"/>
                <a:ea typeface="Old Standard TT"/>
                <a:cs typeface="Old Standard TT"/>
                <a:sym typeface="Old Standard TT"/>
              </a:rPr>
              <a:t>Top 20 features generated by SHAP.Explainer using LightGBM</a:t>
            </a:r>
            <a:endParaRPr sz="800">
              <a:latin typeface="Old Standard TT"/>
              <a:ea typeface="Old Standard TT"/>
              <a:cs typeface="Old Standard TT"/>
              <a:sym typeface="Old Standard TT"/>
            </a:endParaRPr>
          </a:p>
        </p:txBody>
      </p:sp>
      <p:pic>
        <p:nvPicPr>
          <p:cNvPr id="150" name="Google Shape;150;p26" title="Figure_1.png"/>
          <p:cNvPicPr preferRelativeResize="0"/>
          <p:nvPr/>
        </p:nvPicPr>
        <p:blipFill>
          <a:blip r:embed="rId3">
            <a:alphaModFix/>
          </a:blip>
          <a:stretch>
            <a:fillRect/>
          </a:stretch>
        </p:blipFill>
        <p:spPr>
          <a:xfrm>
            <a:off x="5091013" y="370975"/>
            <a:ext cx="3706576" cy="4401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555600"/>
            <a:ext cx="3165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Classification</a:t>
            </a:r>
            <a:endParaRPr sz="2700"/>
          </a:p>
        </p:txBody>
      </p:sp>
      <p:sp>
        <p:nvSpPr>
          <p:cNvPr id="156" name="Google Shape;156;p27"/>
          <p:cNvSpPr txBox="1"/>
          <p:nvPr>
            <p:ph idx="1" type="body"/>
          </p:nvPr>
        </p:nvSpPr>
        <p:spPr>
          <a:xfrm>
            <a:off x="311700" y="1389600"/>
            <a:ext cx="8567700" cy="3179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lang="en"/>
              <a:t>For classification, I went with two approaches - logistic regression, mainly as a baseline, and four decision tree-based algorithms - simple decision trees, random forests, gradient-boosted decision trees, XGBoost and LightGBM</a:t>
            </a:r>
            <a:endParaRPr/>
          </a:p>
          <a:p>
            <a:pPr indent="-304800" lvl="0" marL="457200" rtl="0" algn="l">
              <a:lnSpc>
                <a:spcPct val="150000"/>
              </a:lnSpc>
              <a:spcBef>
                <a:spcPts val="0"/>
              </a:spcBef>
              <a:spcAft>
                <a:spcPts val="0"/>
              </a:spcAft>
              <a:buSzPts val="1200"/>
              <a:buChar char="●"/>
            </a:pPr>
            <a:r>
              <a:rPr lang="en"/>
              <a:t>I also intended to run a Gaussian process classifier, but I couldn’t manage to do so on any machine without it exploding RAM usage</a:t>
            </a:r>
            <a:endParaRPr/>
          </a:p>
          <a:p>
            <a:pPr indent="-304800" lvl="0" marL="457200" rtl="0" algn="l">
              <a:lnSpc>
                <a:spcPct val="150000"/>
              </a:lnSpc>
              <a:spcBef>
                <a:spcPts val="0"/>
              </a:spcBef>
              <a:spcAft>
                <a:spcPts val="0"/>
              </a:spcAft>
              <a:buSzPts val="1200"/>
              <a:buChar char="●"/>
            </a:pPr>
            <a:r>
              <a:rPr lang="en"/>
              <a:t>The columns I included in the reduced dataset used for the results presented here are [‘D_SCH_ST’, ‘Cases per Pallet’, ‘SCHEDULED_PRODUCTION_QUANTITY’, ‘QUANTITY_START, ‘Scheduled-Start_%’]</a:t>
            </a:r>
            <a:endParaRPr/>
          </a:p>
          <a:p>
            <a:pPr indent="-304800" lvl="0" marL="457200" rtl="0" algn="l">
              <a:lnSpc>
                <a:spcPct val="150000"/>
              </a:lnSpc>
              <a:spcBef>
                <a:spcPts val="0"/>
              </a:spcBef>
              <a:spcAft>
                <a:spcPts val="0"/>
              </a:spcAft>
              <a:buSzPts val="1200"/>
              <a:buChar char="●"/>
            </a:pPr>
            <a:r>
              <a:rPr lang="en"/>
              <a:t>As with feature selection, I optimised the hyperparameters using Optuna </a:t>
            </a:r>
            <a:endParaRPr/>
          </a:p>
          <a:p>
            <a:pPr indent="-304800" lvl="0" marL="457200" rtl="0" algn="l">
              <a:lnSpc>
                <a:spcPct val="150000"/>
              </a:lnSpc>
              <a:spcBef>
                <a:spcPts val="0"/>
              </a:spcBef>
              <a:spcAft>
                <a:spcPts val="0"/>
              </a:spcAft>
              <a:buSzPts val="1200"/>
              <a:buChar char="●"/>
            </a:pPr>
            <a:r>
              <a:rPr lang="en"/>
              <a:t>The results are presented on </a:t>
            </a:r>
            <a:r>
              <a:rPr lang="en"/>
              <a:t>the next slides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Classification - Logistic regression</a:t>
            </a:r>
            <a:endParaRPr/>
          </a:p>
        </p:txBody>
      </p:sp>
      <p:pic>
        <p:nvPicPr>
          <p:cNvPr id="162" name="Google Shape;162;p28" title="Figure_2.png"/>
          <p:cNvPicPr preferRelativeResize="0"/>
          <p:nvPr/>
        </p:nvPicPr>
        <p:blipFill>
          <a:blip r:embed="rId3">
            <a:alphaModFix/>
          </a:blip>
          <a:stretch>
            <a:fillRect/>
          </a:stretch>
        </p:blipFill>
        <p:spPr>
          <a:xfrm>
            <a:off x="152400" y="152400"/>
            <a:ext cx="3925775" cy="3925775"/>
          </a:xfrm>
          <a:prstGeom prst="rect">
            <a:avLst/>
          </a:prstGeom>
          <a:noFill/>
          <a:ln>
            <a:noFill/>
          </a:ln>
        </p:spPr>
      </p:pic>
      <p:pic>
        <p:nvPicPr>
          <p:cNvPr id="163" name="Google Shape;163;p28" title="results-logistic.png"/>
          <p:cNvPicPr preferRelativeResize="0"/>
          <p:nvPr/>
        </p:nvPicPr>
        <p:blipFill>
          <a:blip r:embed="rId4">
            <a:alphaModFix/>
          </a:blip>
          <a:stretch>
            <a:fillRect/>
          </a:stretch>
        </p:blipFill>
        <p:spPr>
          <a:xfrm>
            <a:off x="4230575" y="152400"/>
            <a:ext cx="4734022" cy="392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Classification - Decision trees</a:t>
            </a:r>
            <a:endParaRPr/>
          </a:p>
        </p:txBody>
      </p:sp>
      <p:pic>
        <p:nvPicPr>
          <p:cNvPr id="169" name="Google Shape;169;p29" title="Figure_5.png"/>
          <p:cNvPicPr preferRelativeResize="0"/>
          <p:nvPr/>
        </p:nvPicPr>
        <p:blipFill>
          <a:blip r:embed="rId3">
            <a:alphaModFix/>
          </a:blip>
          <a:stretch>
            <a:fillRect/>
          </a:stretch>
        </p:blipFill>
        <p:spPr>
          <a:xfrm>
            <a:off x="152400" y="152400"/>
            <a:ext cx="3925775" cy="3925775"/>
          </a:xfrm>
          <a:prstGeom prst="rect">
            <a:avLst/>
          </a:prstGeom>
          <a:noFill/>
          <a:ln>
            <a:noFill/>
          </a:ln>
        </p:spPr>
      </p:pic>
      <p:pic>
        <p:nvPicPr>
          <p:cNvPr id="170" name="Google Shape;170;p29" title="results-decision-tree.png"/>
          <p:cNvPicPr preferRelativeResize="0"/>
          <p:nvPr/>
        </p:nvPicPr>
        <p:blipFill>
          <a:blip r:embed="rId4">
            <a:alphaModFix/>
          </a:blip>
          <a:stretch>
            <a:fillRect/>
          </a:stretch>
        </p:blipFill>
        <p:spPr>
          <a:xfrm>
            <a:off x="4230574" y="152400"/>
            <a:ext cx="4472922" cy="3925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Classification - Random forests</a:t>
            </a:r>
            <a:endParaRPr/>
          </a:p>
        </p:txBody>
      </p:sp>
      <p:pic>
        <p:nvPicPr>
          <p:cNvPr id="176" name="Google Shape;176;p30" title="Figure_3.png"/>
          <p:cNvPicPr preferRelativeResize="0"/>
          <p:nvPr/>
        </p:nvPicPr>
        <p:blipFill>
          <a:blip r:embed="rId3">
            <a:alphaModFix/>
          </a:blip>
          <a:stretch>
            <a:fillRect/>
          </a:stretch>
        </p:blipFill>
        <p:spPr>
          <a:xfrm>
            <a:off x="152400" y="152400"/>
            <a:ext cx="3925775" cy="3925775"/>
          </a:xfrm>
          <a:prstGeom prst="rect">
            <a:avLst/>
          </a:prstGeom>
          <a:noFill/>
          <a:ln>
            <a:noFill/>
          </a:ln>
        </p:spPr>
      </p:pic>
      <p:pic>
        <p:nvPicPr>
          <p:cNvPr id="177" name="Google Shape;177;p30" title="results-random-forest.png"/>
          <p:cNvPicPr preferRelativeResize="0"/>
          <p:nvPr/>
        </p:nvPicPr>
        <p:blipFill>
          <a:blip r:embed="rId4">
            <a:alphaModFix/>
          </a:blip>
          <a:stretch>
            <a:fillRect/>
          </a:stretch>
        </p:blipFill>
        <p:spPr>
          <a:xfrm>
            <a:off x="4230574" y="152400"/>
            <a:ext cx="4082056" cy="39257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Classification - Gradient boosting</a:t>
            </a:r>
            <a:endParaRPr/>
          </a:p>
        </p:txBody>
      </p:sp>
      <p:pic>
        <p:nvPicPr>
          <p:cNvPr id="183" name="Google Shape;183;p31" title="Figure_4.png"/>
          <p:cNvPicPr preferRelativeResize="0"/>
          <p:nvPr/>
        </p:nvPicPr>
        <p:blipFill>
          <a:blip r:embed="rId3">
            <a:alphaModFix/>
          </a:blip>
          <a:stretch>
            <a:fillRect/>
          </a:stretch>
        </p:blipFill>
        <p:spPr>
          <a:xfrm>
            <a:off x="152400" y="152400"/>
            <a:ext cx="3925775" cy="3925775"/>
          </a:xfrm>
          <a:prstGeom prst="rect">
            <a:avLst/>
          </a:prstGeom>
          <a:noFill/>
          <a:ln>
            <a:noFill/>
          </a:ln>
        </p:spPr>
      </p:pic>
      <p:pic>
        <p:nvPicPr>
          <p:cNvPr id="184" name="Google Shape;184;p31" title="results-gradient-boosting.png"/>
          <p:cNvPicPr preferRelativeResize="0"/>
          <p:nvPr/>
        </p:nvPicPr>
        <p:blipFill>
          <a:blip r:embed="rId4">
            <a:alphaModFix/>
          </a:blip>
          <a:stretch>
            <a:fillRect/>
          </a:stretch>
        </p:blipFill>
        <p:spPr>
          <a:xfrm>
            <a:off x="4230574" y="152400"/>
            <a:ext cx="4082056" cy="3925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Preprocessing</a:t>
            </a:r>
            <a:endParaRPr/>
          </a:p>
        </p:txBody>
      </p:sp>
      <p:sp>
        <p:nvSpPr>
          <p:cNvPr id="66" name="Google Shape;66;p14"/>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See </a:t>
            </a:r>
            <a:r>
              <a:rPr lang="en"/>
              <a:t>exploration.ipynb</a:t>
            </a:r>
            <a:r>
              <a:rPr lang="en"/>
              <a:t> and </a:t>
            </a:r>
            <a:r>
              <a:rPr lang="en"/>
              <a:t>visualisation.ipynb</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Classification - XGBoost</a:t>
            </a:r>
            <a:endParaRPr/>
          </a:p>
        </p:txBody>
      </p:sp>
      <p:pic>
        <p:nvPicPr>
          <p:cNvPr id="190" name="Google Shape;190;p32" title="Figure_6.png"/>
          <p:cNvPicPr preferRelativeResize="0"/>
          <p:nvPr/>
        </p:nvPicPr>
        <p:blipFill>
          <a:blip r:embed="rId3">
            <a:alphaModFix/>
          </a:blip>
          <a:stretch>
            <a:fillRect/>
          </a:stretch>
        </p:blipFill>
        <p:spPr>
          <a:xfrm>
            <a:off x="152400" y="152400"/>
            <a:ext cx="3925775" cy="3925775"/>
          </a:xfrm>
          <a:prstGeom prst="rect">
            <a:avLst/>
          </a:prstGeom>
          <a:noFill/>
          <a:ln>
            <a:noFill/>
          </a:ln>
        </p:spPr>
      </p:pic>
      <p:pic>
        <p:nvPicPr>
          <p:cNvPr id="191" name="Google Shape;191;p32" title="results-xgboost.png"/>
          <p:cNvPicPr preferRelativeResize="0"/>
          <p:nvPr/>
        </p:nvPicPr>
        <p:blipFill>
          <a:blip r:embed="rId4">
            <a:alphaModFix/>
          </a:blip>
          <a:stretch>
            <a:fillRect/>
          </a:stretch>
        </p:blipFill>
        <p:spPr>
          <a:xfrm>
            <a:off x="4230575" y="152400"/>
            <a:ext cx="3752833" cy="39257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Classification - LightGBM</a:t>
            </a:r>
            <a:endParaRPr/>
          </a:p>
        </p:txBody>
      </p:sp>
      <p:pic>
        <p:nvPicPr>
          <p:cNvPr id="197" name="Google Shape;197;p33" title="Figure_7.png"/>
          <p:cNvPicPr preferRelativeResize="0"/>
          <p:nvPr/>
        </p:nvPicPr>
        <p:blipFill>
          <a:blip r:embed="rId3">
            <a:alphaModFix/>
          </a:blip>
          <a:stretch>
            <a:fillRect/>
          </a:stretch>
        </p:blipFill>
        <p:spPr>
          <a:xfrm>
            <a:off x="152400" y="152400"/>
            <a:ext cx="3925775" cy="3925775"/>
          </a:xfrm>
          <a:prstGeom prst="rect">
            <a:avLst/>
          </a:prstGeom>
          <a:noFill/>
          <a:ln>
            <a:noFill/>
          </a:ln>
        </p:spPr>
      </p:pic>
      <p:pic>
        <p:nvPicPr>
          <p:cNvPr id="198" name="Google Shape;198;p33" title="results-lightgbm.png"/>
          <p:cNvPicPr preferRelativeResize="0"/>
          <p:nvPr/>
        </p:nvPicPr>
        <p:blipFill>
          <a:blip r:embed="rId4">
            <a:alphaModFix/>
          </a:blip>
          <a:stretch>
            <a:fillRect/>
          </a:stretch>
        </p:blipFill>
        <p:spPr>
          <a:xfrm>
            <a:off x="4230574" y="152400"/>
            <a:ext cx="3673404" cy="3925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As can be seen from the results, all tree-based algorithms outperformed logistic regression significantly</a:t>
            </a:r>
            <a:endParaRPr sz="1500"/>
          </a:p>
          <a:p>
            <a:pPr indent="-323850" lvl="0" marL="457200" rtl="0" algn="l">
              <a:spcBef>
                <a:spcPts val="0"/>
              </a:spcBef>
              <a:spcAft>
                <a:spcPts val="0"/>
              </a:spcAft>
              <a:buSzPts val="1500"/>
              <a:buChar char="●"/>
            </a:pPr>
            <a:r>
              <a:rPr lang="en" sz="1500"/>
              <a:t>For the specific run I included here, gradient-boosted decision trees performed best, although the differences between them, random forests, XGBoost and LightGBM are negligible</a:t>
            </a:r>
            <a:endParaRPr sz="1500"/>
          </a:p>
          <a:p>
            <a:pPr indent="-323850" lvl="0" marL="457200" rtl="0" algn="l">
              <a:spcBef>
                <a:spcPts val="0"/>
              </a:spcBef>
              <a:spcAft>
                <a:spcPts val="0"/>
              </a:spcAft>
              <a:buSzPts val="1500"/>
              <a:buChar char="●"/>
            </a:pPr>
            <a:r>
              <a:rPr lang="en" sz="1500"/>
              <a:t>The best performing model may change between gradient boosting, LightGBM and XGBoost from run to run depending on which features were selected and the number of optimisation trials, but nevertheless, all three provide excellent accuracy, with XGBoost and LightGBM being significantly faster than gradient boosting</a:t>
            </a:r>
            <a:endParaRPr sz="1500"/>
          </a:p>
        </p:txBody>
      </p:sp>
      <p:sp>
        <p:nvSpPr>
          <p:cNvPr id="204" name="Google Shape;204;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265500" y="190515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Architecture &amp; Deployment</a:t>
            </a:r>
            <a:endParaRPr/>
          </a:p>
        </p:txBody>
      </p:sp>
      <p:sp>
        <p:nvSpPr>
          <p:cNvPr id="210" name="Google Shape;210;p3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211" name="Google Shape;211;p35"/>
          <p:cNvSpPr txBox="1"/>
          <p:nvPr>
            <p:ph idx="1" type="subTitle"/>
          </p:nvPr>
        </p:nvSpPr>
        <p:spPr>
          <a:xfrm>
            <a:off x="265500" y="3324600"/>
            <a:ext cx="4045200" cy="109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Organisation </a:t>
            </a:r>
            <a:endParaRPr/>
          </a:p>
        </p:txBody>
      </p:sp>
      <p:sp>
        <p:nvSpPr>
          <p:cNvPr id="217" name="Google Shape;217;p3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code</a:t>
            </a:r>
            <a:r>
              <a:rPr lang="en"/>
              <a: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None/>
            </a:pPr>
            <a:r>
              <a:rPr lang="en"/>
              <a:t>├── main.py/</a:t>
            </a:r>
            <a:endParaRPr/>
          </a:p>
          <a:p>
            <a:pPr indent="0" lvl="0" marL="0" rtl="0" algn="l">
              <a:spcBef>
                <a:spcPts val="1200"/>
              </a:spcBef>
              <a:spcAft>
                <a:spcPts val="0"/>
              </a:spcAft>
              <a:buClr>
                <a:schemeClr val="dk1"/>
              </a:buClr>
              <a:buSzPct val="61111"/>
              <a:buFont typeface="Arial"/>
              <a:buNone/>
            </a:pPr>
            <a:r>
              <a:rPr lang="en"/>
              <a:t>├── preprocessing.py/</a:t>
            </a:r>
            <a:endParaRPr/>
          </a:p>
          <a:p>
            <a:pPr indent="0" lvl="0" marL="0" rtl="0" algn="l">
              <a:spcBef>
                <a:spcPts val="1200"/>
              </a:spcBef>
              <a:spcAft>
                <a:spcPts val="0"/>
              </a:spcAft>
              <a:buNone/>
            </a:pPr>
            <a:r>
              <a:rPr lang="en"/>
              <a:t>├── classification.py/</a:t>
            </a:r>
            <a:endParaRPr/>
          </a:p>
          <a:p>
            <a:pPr indent="0" lvl="0" marL="0" rtl="0" algn="l">
              <a:spcBef>
                <a:spcPts val="1200"/>
              </a:spcBef>
              <a:spcAft>
                <a:spcPts val="0"/>
              </a:spcAft>
              <a:buNone/>
            </a:pPr>
            <a:r>
              <a:rPr lang="en"/>
              <a:t>├── requirements.txt/</a:t>
            </a:r>
            <a:endParaRPr/>
          </a:p>
          <a:p>
            <a:pPr indent="0" lvl="0" marL="0" rtl="0" algn="l">
              <a:spcBef>
                <a:spcPts val="1200"/>
              </a:spcBef>
              <a:spcAft>
                <a:spcPts val="0"/>
              </a:spcAft>
              <a:buClr>
                <a:schemeClr val="dk1"/>
              </a:buClr>
              <a:buSzPct val="61111"/>
              <a:buFont typeface="Arial"/>
              <a:buNone/>
            </a:pPr>
            <a:r>
              <a:rPr lang="en"/>
              <a:t>├── config/</a:t>
            </a:r>
            <a:endParaRPr/>
          </a:p>
          <a:p>
            <a:pPr indent="0" lvl="0" marL="0" rtl="0" algn="l">
              <a:spcBef>
                <a:spcPts val="1200"/>
              </a:spcBef>
              <a:spcAft>
                <a:spcPts val="0"/>
              </a:spcAft>
              <a:buNone/>
            </a:pPr>
            <a:r>
              <a:rPr lang="en"/>
              <a:t>│   └── best_params_logistic.pkl  # etc.</a:t>
            </a:r>
            <a:endParaRPr/>
          </a:p>
          <a:p>
            <a:pPr indent="0" lvl="0" marL="0" rtl="0" algn="l">
              <a:spcBef>
                <a:spcPts val="1200"/>
              </a:spcBef>
              <a:spcAft>
                <a:spcPts val="0"/>
              </a:spcAft>
              <a:buClr>
                <a:schemeClr val="dk1"/>
              </a:buClr>
              <a:buSzPct val="61111"/>
              <a:buFont typeface="Arial"/>
              <a:buNone/>
            </a:pPr>
            <a:r>
              <a:rPr lang="en"/>
              <a:t>├── …misc files (mostly for deployment)</a:t>
            </a:r>
            <a:endParaRPr/>
          </a:p>
          <a:p>
            <a:pPr indent="0" lvl="0" marL="0" rtl="0" algn="l">
              <a:spcBef>
                <a:spcPts val="1200"/>
              </a:spcBef>
              <a:spcAft>
                <a:spcPts val="1200"/>
              </a:spcAft>
              <a:buNone/>
            </a:pPr>
            <a:r>
              <a:rPr lang="en"/>
              <a:t>└── README.md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 decided to save the best parameters for each model as .pkl files</a:t>
            </a:r>
            <a:endParaRPr/>
          </a:p>
          <a:p>
            <a:pPr indent="-317500" lvl="1" marL="914400" rtl="0" algn="l">
              <a:spcBef>
                <a:spcPts val="0"/>
              </a:spcBef>
              <a:spcAft>
                <a:spcPts val="0"/>
              </a:spcAft>
              <a:buSzPts val="1400"/>
              <a:buChar char="○"/>
            </a:pPr>
            <a:r>
              <a:rPr lang="en"/>
              <a:t>I justify this decision due to them being simple dictionaries which do not warrant more complex formats, as opposed to, for example, neural network models</a:t>
            </a:r>
            <a:endParaRPr/>
          </a:p>
          <a:p>
            <a:pPr indent="-317500" lvl="1" marL="914400" rtl="0" algn="l">
              <a:spcBef>
                <a:spcPts val="0"/>
              </a:spcBef>
              <a:spcAft>
                <a:spcPts val="0"/>
              </a:spcAft>
              <a:buSzPts val="1400"/>
              <a:buChar char="○"/>
            </a:pPr>
            <a:r>
              <a:rPr lang="en"/>
              <a:t>The models can be retrained fairly quickly whenever need arises, e.g. whenever there are major changes in logistics, </a:t>
            </a:r>
            <a:r>
              <a:rPr lang="en"/>
              <a:t>supply or </a:t>
            </a:r>
            <a:r>
              <a:rPr lang="en"/>
              <a:t>demand</a:t>
            </a:r>
            <a:endParaRPr/>
          </a:p>
          <a:p>
            <a:pPr indent="-317500" lvl="1" marL="914400" rtl="0" algn="l">
              <a:spcBef>
                <a:spcPts val="0"/>
              </a:spcBef>
              <a:spcAft>
                <a:spcPts val="0"/>
              </a:spcAft>
              <a:buSzPts val="1400"/>
              <a:buChar char="○"/>
            </a:pPr>
            <a:r>
              <a:rPr lang="en"/>
              <a:t>From this point onwards, I assume that a good scheme for packaging and deployment would involve:</a:t>
            </a:r>
            <a:endParaRPr/>
          </a:p>
          <a:p>
            <a:pPr indent="-317500" lvl="2" marL="1371600" rtl="0" algn="l">
              <a:spcBef>
                <a:spcPts val="0"/>
              </a:spcBef>
              <a:spcAft>
                <a:spcPts val="0"/>
              </a:spcAft>
              <a:buSzPts val="1400"/>
              <a:buChar char="■"/>
            </a:pPr>
            <a:r>
              <a:rPr lang="en"/>
              <a:t>Poetry or Setuptools for packaging the code</a:t>
            </a:r>
            <a:endParaRPr/>
          </a:p>
          <a:p>
            <a:pPr indent="-317500" lvl="2" marL="1371600" rtl="0" algn="l">
              <a:spcBef>
                <a:spcPts val="0"/>
              </a:spcBef>
              <a:spcAft>
                <a:spcPts val="0"/>
              </a:spcAft>
              <a:buSzPts val="1400"/>
              <a:buChar char="■"/>
            </a:pPr>
            <a:r>
              <a:rPr lang="en"/>
              <a:t>Docker for containerisation</a:t>
            </a:r>
            <a:endParaRPr/>
          </a:p>
          <a:p>
            <a:pPr indent="-317500" lvl="2" marL="1371600" rtl="0" algn="l">
              <a:spcBef>
                <a:spcPts val="0"/>
              </a:spcBef>
              <a:spcAft>
                <a:spcPts val="0"/>
              </a:spcAft>
              <a:buSzPts val="1400"/>
              <a:buChar char="■"/>
            </a:pPr>
            <a:r>
              <a:rPr lang="en"/>
              <a:t>FastAPI for deployment</a:t>
            </a:r>
            <a:endParaRPr/>
          </a:p>
          <a:p>
            <a:pPr indent="-317500" lvl="2" marL="1371600" rtl="0" algn="l">
              <a:spcBef>
                <a:spcPts val="0"/>
              </a:spcBef>
              <a:spcAft>
                <a:spcPts val="0"/>
              </a:spcAft>
              <a:buSzPts val="1400"/>
              <a:buChar char="■"/>
            </a:pPr>
            <a:r>
              <a:rPr lang="en"/>
              <a:t>Cron or Prefect for automatisation and scheduling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23" name="Google Shape;223;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&amp; Deployment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Architecture &amp; Deployment - Concerns</a:t>
            </a:r>
            <a:endParaRPr/>
          </a:p>
          <a:p>
            <a:pPr indent="0" lvl="0" marL="0" rtl="0" algn="l">
              <a:spcBef>
                <a:spcPts val="0"/>
              </a:spcBef>
              <a:spcAft>
                <a:spcPts val="0"/>
              </a:spcAft>
              <a:buNone/>
            </a:pPr>
            <a:r>
              <a:t/>
            </a:r>
            <a:endParaRPr/>
          </a:p>
        </p:txBody>
      </p:sp>
      <p:sp>
        <p:nvSpPr>
          <p:cNvPr id="229" name="Google Shape;229;p3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However, I had no prior experience at all using the tools listed on the previous slide, so I had to rely on generous help from AI assistants to guide me through selecting and implementing the most suitable tools for my use case. As you may notice in the code directory, the code is not ready for production at all and the dockerfile, app.py (for FastAPI) and pyproject.toml (generated by Poetry) might contain various errors. I need to read up on the strategies and tools used for deploying data science projects.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Final thoughts</a:t>
            </a:r>
            <a:endParaRPr sz="2900"/>
          </a:p>
        </p:txBody>
      </p:sp>
      <p:sp>
        <p:nvSpPr>
          <p:cNvPr id="235" name="Google Shape;235;p3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To sum up, there is definitely room for improvement as far as this project is concerned. The most urgent issues in my opinion currently are:</a:t>
            </a:r>
            <a:endParaRPr sz="1900"/>
          </a:p>
          <a:p>
            <a:pPr indent="-323850" lvl="1" marL="914400" rtl="0" algn="l">
              <a:spcBef>
                <a:spcPts val="0"/>
              </a:spcBef>
              <a:spcAft>
                <a:spcPts val="0"/>
              </a:spcAft>
              <a:buSzPts val="1500"/>
              <a:buChar char="○"/>
            </a:pPr>
            <a:r>
              <a:rPr lang="en" sz="1500"/>
              <a:t>Dealing with incorrectly entered dates the proper way</a:t>
            </a:r>
            <a:endParaRPr sz="1500"/>
          </a:p>
          <a:p>
            <a:pPr indent="-323850" lvl="1" marL="914400" rtl="0" algn="l">
              <a:spcBef>
                <a:spcPts val="0"/>
              </a:spcBef>
              <a:spcAft>
                <a:spcPts val="0"/>
              </a:spcAft>
              <a:buSzPts val="1500"/>
              <a:buChar char="○"/>
            </a:pPr>
            <a:r>
              <a:rPr lang="en" sz="1500"/>
              <a:t>Integrating the imputation and encoding steps into a pipeline</a:t>
            </a:r>
            <a:endParaRPr sz="1500"/>
          </a:p>
          <a:p>
            <a:pPr indent="-323850" lvl="1" marL="914400" rtl="0" algn="l">
              <a:spcBef>
                <a:spcPts val="0"/>
              </a:spcBef>
              <a:spcAft>
                <a:spcPts val="0"/>
              </a:spcAft>
              <a:buSzPts val="1500"/>
              <a:buChar char="○"/>
            </a:pPr>
            <a:r>
              <a:rPr lang="en" sz="1500"/>
              <a:t>(maybe) testing additional models</a:t>
            </a:r>
            <a:endParaRPr sz="1500"/>
          </a:p>
          <a:p>
            <a:pPr indent="-336550" lvl="1" marL="914400" rtl="0" algn="l">
              <a:spcBef>
                <a:spcPts val="0"/>
              </a:spcBef>
              <a:spcAft>
                <a:spcPts val="0"/>
              </a:spcAft>
              <a:buSzPts val="1700"/>
              <a:buChar char="○"/>
            </a:pPr>
            <a:r>
              <a:rPr b="1" lang="en" sz="1700"/>
              <a:t>And most importantly, reading up on how to properly package and deploy data science projects into production </a:t>
            </a:r>
            <a:endParaRPr b="1"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manipulation</a:t>
            </a:r>
            <a:endParaRPr/>
          </a:p>
        </p:txBody>
      </p:sp>
      <p:sp>
        <p:nvSpPr>
          <p:cNvPr id="73" name="Google Shape;73;p15"/>
          <p:cNvSpPr txBox="1"/>
          <p:nvPr>
            <p:ph idx="1" type="body"/>
          </p:nvPr>
        </p:nvSpPr>
        <p:spPr>
          <a:xfrm>
            <a:off x="311700" y="1171675"/>
            <a:ext cx="4206000" cy="3397200"/>
          </a:xfrm>
          <a:prstGeom prst="rect">
            <a:avLst/>
          </a:prstGeom>
        </p:spPr>
        <p:txBody>
          <a:bodyPr anchorCtr="0" anchor="t" bIns="91425" lIns="91425" spcFirstLastPara="1" rIns="91425" wrap="square" tIns="91425">
            <a:normAutofit/>
          </a:bodyPr>
          <a:lstStyle/>
          <a:p>
            <a:pPr indent="-311150" lvl="0" marL="457200" rtl="0" algn="l">
              <a:lnSpc>
                <a:spcPct val="95000"/>
              </a:lnSpc>
              <a:spcBef>
                <a:spcPts val="0"/>
              </a:spcBef>
              <a:spcAft>
                <a:spcPts val="0"/>
              </a:spcAft>
              <a:buSzPts val="1300"/>
              <a:buChar char="●"/>
            </a:pPr>
            <a:r>
              <a:rPr lang="en" sz="1300"/>
              <a:t>I began preprocessing the dataset by examining the number of observations and unique variables in each column</a:t>
            </a:r>
            <a:endParaRPr sz="1300"/>
          </a:p>
          <a:p>
            <a:pPr indent="-311150" lvl="0" marL="457200" rtl="0" algn="l">
              <a:lnSpc>
                <a:spcPct val="95000"/>
              </a:lnSpc>
              <a:spcBef>
                <a:spcPts val="0"/>
              </a:spcBef>
              <a:spcAft>
                <a:spcPts val="0"/>
              </a:spcAft>
              <a:buSzPts val="1300"/>
              <a:buChar char="●"/>
            </a:pPr>
            <a:r>
              <a:rPr lang="en" sz="1300"/>
              <a:t>I dropped 7 columns from the dataset due to their non-informative nature</a:t>
            </a:r>
            <a:endParaRPr sz="1300"/>
          </a:p>
          <a:p>
            <a:pPr indent="-298450" lvl="1" marL="914400" rtl="0" algn="l">
              <a:lnSpc>
                <a:spcPct val="95000"/>
              </a:lnSpc>
              <a:spcBef>
                <a:spcPts val="0"/>
              </a:spcBef>
              <a:spcAft>
                <a:spcPts val="0"/>
              </a:spcAft>
              <a:buSzPts val="1100"/>
              <a:buChar char="○"/>
            </a:pPr>
            <a:r>
              <a:rPr lang="en" sz="1300"/>
              <a:t>'EBS_JOB_NUMBER' and 'ID' possessed the same number of unique variables as they did observations</a:t>
            </a:r>
            <a:endParaRPr sz="1300"/>
          </a:p>
          <a:p>
            <a:pPr indent="-311150" lvl="1" marL="914400" rtl="0" algn="l">
              <a:lnSpc>
                <a:spcPct val="95000"/>
              </a:lnSpc>
              <a:spcBef>
                <a:spcPts val="0"/>
              </a:spcBef>
              <a:spcAft>
                <a:spcPts val="0"/>
              </a:spcAft>
              <a:buSzPts val="1300"/>
              <a:buChar char="○"/>
            </a:pPr>
            <a:r>
              <a:rPr lang="en" sz="1300"/>
              <a:t>'SNAPSHOT_NUMBER' and 'RM_INVENTORY' only had one unique variable each</a:t>
            </a:r>
            <a:endParaRPr sz="1300"/>
          </a:p>
          <a:p>
            <a:pPr indent="-311150" lvl="1" marL="914400" rtl="0" algn="l">
              <a:lnSpc>
                <a:spcPct val="95000"/>
              </a:lnSpc>
              <a:spcBef>
                <a:spcPts val="0"/>
              </a:spcBef>
              <a:spcAft>
                <a:spcPts val="0"/>
              </a:spcAft>
              <a:buSzPts val="1300"/>
              <a:buChar char="○"/>
            </a:pPr>
            <a:r>
              <a:rPr lang="en" sz="1300"/>
              <a:t>'PLANT' was a duplicate of 'Plant'</a:t>
            </a:r>
            <a:endParaRPr sz="1300"/>
          </a:p>
          <a:p>
            <a:pPr indent="-311150" lvl="1" marL="914400" rtl="0" algn="l">
              <a:lnSpc>
                <a:spcPct val="95000"/>
              </a:lnSpc>
              <a:spcBef>
                <a:spcPts val="0"/>
              </a:spcBef>
              <a:spcAft>
                <a:spcPts val="0"/>
              </a:spcAft>
              <a:buSzPts val="1300"/>
              <a:buChar char="○"/>
            </a:pPr>
            <a:r>
              <a:rPr lang="en" sz="1300"/>
              <a:t>'Job Coverage' and 'LMS' were already present in one-hot encoded form</a:t>
            </a:r>
            <a:endParaRPr sz="1300"/>
          </a:p>
        </p:txBody>
      </p:sp>
      <p:sp>
        <p:nvSpPr>
          <p:cNvPr id="74" name="Google Shape;74;p15"/>
          <p:cNvSpPr txBox="1"/>
          <p:nvPr>
            <p:ph idx="2" type="body"/>
          </p:nvPr>
        </p:nvSpPr>
        <p:spPr>
          <a:xfrm>
            <a:off x="4572000" y="1171675"/>
            <a:ext cx="42603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 data.drop(columns=['EBS_JOB_NUMBER', 'ID', 'SNAPSHOT_NUMBER', 'RM_INVENTORY', 'PLANT', 'Job Coverage', 'LMS'])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Visualisation</a:t>
            </a:r>
            <a:endParaRPr sz="2700"/>
          </a:p>
        </p:txBody>
      </p:sp>
      <p:sp>
        <p:nvSpPr>
          <p:cNvPr id="80" name="Google Shape;80;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I did not rely on visualisation as my primary method of analysing the data, although I did plot histograms for most numerical continuous features and some scatterplots</a:t>
            </a:r>
            <a:endParaRPr/>
          </a:p>
          <a:p>
            <a:pPr indent="-304800" lvl="0" marL="457200" rtl="0" algn="l">
              <a:spcBef>
                <a:spcPts val="0"/>
              </a:spcBef>
              <a:spcAft>
                <a:spcPts val="0"/>
              </a:spcAft>
              <a:buSzPts val="1200"/>
              <a:buChar char="●"/>
            </a:pPr>
            <a:r>
              <a:rPr lang="en"/>
              <a:t>From the categorical variables I used to colour the scatterplots, only LMS seemed to provide valuable categorisation information, so I only included those plots here in the slides</a:t>
            </a:r>
            <a:endParaRPr/>
          </a:p>
        </p:txBody>
      </p:sp>
      <p:pic>
        <p:nvPicPr>
          <p:cNvPr id="81" name="Google Shape;81;p16" title="frequencies.png"/>
          <p:cNvPicPr preferRelativeResize="0"/>
          <p:nvPr/>
        </p:nvPicPr>
        <p:blipFill>
          <a:blip r:embed="rId3">
            <a:alphaModFix/>
          </a:blip>
          <a:stretch>
            <a:fillRect/>
          </a:stretch>
        </p:blipFill>
        <p:spPr>
          <a:xfrm>
            <a:off x="3278125" y="531663"/>
            <a:ext cx="5719501" cy="40801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title="EPQ_LMS.png"/>
          <p:cNvPicPr preferRelativeResize="0"/>
          <p:nvPr/>
        </p:nvPicPr>
        <p:blipFill>
          <a:blip r:embed="rId3">
            <a:alphaModFix/>
          </a:blip>
          <a:stretch>
            <a:fillRect/>
          </a:stretch>
        </p:blipFill>
        <p:spPr>
          <a:xfrm>
            <a:off x="1674838" y="2770600"/>
            <a:ext cx="5794324" cy="2024850"/>
          </a:xfrm>
          <a:prstGeom prst="rect">
            <a:avLst/>
          </a:prstGeom>
          <a:noFill/>
          <a:ln>
            <a:noFill/>
          </a:ln>
        </p:spPr>
      </p:pic>
      <p:pic>
        <p:nvPicPr>
          <p:cNvPr id="87" name="Google Shape;87;p17" title="quantities_LMS.png"/>
          <p:cNvPicPr preferRelativeResize="0"/>
          <p:nvPr/>
        </p:nvPicPr>
        <p:blipFill>
          <a:blip r:embed="rId4">
            <a:alphaModFix/>
          </a:blip>
          <a:stretch>
            <a:fillRect/>
          </a:stretch>
        </p:blipFill>
        <p:spPr>
          <a:xfrm>
            <a:off x="1674850" y="445025"/>
            <a:ext cx="5794298" cy="20207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statistics</a:t>
            </a:r>
            <a:endParaRPr/>
          </a:p>
        </p:txBody>
      </p:sp>
      <p:sp>
        <p:nvSpPr>
          <p:cNvPr id="93" name="Google Shape;93;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examined the distribution of the variables in the dataset using common statistical measure - mean, median, standard deviation, etc., as well as checking the value counts and the number of unique variables when dealing with categorical columns</a:t>
            </a:r>
            <a:endParaRPr/>
          </a:p>
          <a:p>
            <a:pPr indent="-342900" lvl="0" marL="457200" rtl="0" algn="l">
              <a:spcBef>
                <a:spcPts val="0"/>
              </a:spcBef>
              <a:spcAft>
                <a:spcPts val="0"/>
              </a:spcAft>
              <a:buSzPts val="1800"/>
              <a:buChar char="●"/>
            </a:pPr>
            <a:r>
              <a:rPr lang="en"/>
              <a:t>I used them to choose the most appropriate imputation strategy, in order to ensure that the original distribution would be preserved as faithfully to the original as possible post-imputation</a:t>
            </a:r>
            <a:endParaRPr/>
          </a:p>
          <a:p>
            <a:pPr indent="-342900" lvl="0" marL="457200" rtl="0" algn="l">
              <a:spcBef>
                <a:spcPts val="0"/>
              </a:spcBef>
              <a:spcAft>
                <a:spcPts val="0"/>
              </a:spcAft>
              <a:buSzPts val="1800"/>
              <a:buChar char="●"/>
            </a:pPr>
            <a:r>
              <a:rPr lang="en"/>
              <a:t>I have not included the descriptive statistics in the slides, but they can be found in exploration.ipynb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555600"/>
            <a:ext cx="6359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Feature manipulation</a:t>
            </a:r>
            <a:endParaRPr sz="2700"/>
          </a:p>
        </p:txBody>
      </p:sp>
      <p:sp>
        <p:nvSpPr>
          <p:cNvPr id="99" name="Google Shape;99;p19"/>
          <p:cNvSpPr txBox="1"/>
          <p:nvPr>
            <p:ph idx="1" type="body"/>
          </p:nvPr>
        </p:nvSpPr>
        <p:spPr>
          <a:xfrm>
            <a:off x="311700" y="1389600"/>
            <a:ext cx="3363900" cy="3501300"/>
          </a:xfrm>
          <a:prstGeom prst="rect">
            <a:avLst/>
          </a:prstGeom>
        </p:spPr>
        <p:txBody>
          <a:bodyPr anchorCtr="0" anchor="t" bIns="91425" lIns="91425" spcFirstLastPara="1" rIns="91425" wrap="square" tIns="91425">
            <a:normAutofit fontScale="92500"/>
          </a:bodyPr>
          <a:lstStyle/>
          <a:p>
            <a:pPr indent="-299085" lvl="0" marL="457200" rtl="0" algn="l">
              <a:spcBef>
                <a:spcPts val="0"/>
              </a:spcBef>
              <a:spcAft>
                <a:spcPts val="0"/>
              </a:spcAft>
              <a:buSzPct val="100000"/>
              <a:buChar char="●"/>
            </a:pPr>
            <a:r>
              <a:rPr lang="en"/>
              <a:t>Then, I converted the date columns into a proper datetime format and sought out to extract the most relevant information from each</a:t>
            </a:r>
            <a:endParaRPr/>
          </a:p>
          <a:p>
            <a:pPr indent="-299085" lvl="0" marL="457200" rtl="0" algn="l">
              <a:spcBef>
                <a:spcPts val="0"/>
              </a:spcBef>
              <a:spcAft>
                <a:spcPts val="0"/>
              </a:spcAft>
              <a:buSzPct val="100000"/>
              <a:buChar char="●"/>
            </a:pPr>
            <a:r>
              <a:rPr lang="en"/>
              <a:t>Due to the mismatch between the date formatting - some were entered as simple strings in the yyyy/mm/dd format, others as datetime objects in the yyyy-dd-mm format, pd.to_datetime() struggled to convert all of them to a singular format and some tinkering was </a:t>
            </a:r>
            <a:r>
              <a:rPr lang="en"/>
              <a:t>necessary</a:t>
            </a:r>
            <a:endParaRPr/>
          </a:p>
          <a:p>
            <a:pPr indent="-299085" lvl="0" marL="457200" rtl="0" algn="l">
              <a:spcBef>
                <a:spcPts val="0"/>
              </a:spcBef>
              <a:spcAft>
                <a:spcPts val="0"/>
              </a:spcAft>
              <a:buSzPct val="100000"/>
              <a:buChar char="●"/>
            </a:pPr>
            <a:r>
              <a:rPr lang="en"/>
              <a:t>Next, I extracted the unique information from each datetime column - date or hour (the week column already covered the week numbers from ‘ARCHIVE_DATE’ and ‘SCHEDULED_DATE’ and I decided against adding any further week columns)</a:t>
            </a:r>
            <a:endParaRPr/>
          </a:p>
        </p:txBody>
      </p:sp>
      <p:pic>
        <p:nvPicPr>
          <p:cNvPr id="100" name="Google Shape;100;p19"/>
          <p:cNvPicPr preferRelativeResize="0"/>
          <p:nvPr/>
        </p:nvPicPr>
        <p:blipFill>
          <a:blip r:embed="rId3">
            <a:alphaModFix/>
          </a:blip>
          <a:stretch>
            <a:fillRect/>
          </a:stretch>
        </p:blipFill>
        <p:spPr>
          <a:xfrm>
            <a:off x="3842900" y="1389600"/>
            <a:ext cx="5065625" cy="90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555600"/>
            <a:ext cx="7328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Feature manipulation</a:t>
            </a:r>
            <a:endParaRPr sz="2700"/>
          </a:p>
        </p:txBody>
      </p:sp>
      <p:sp>
        <p:nvSpPr>
          <p:cNvPr id="106" name="Google Shape;106;p20"/>
          <p:cNvSpPr txBox="1"/>
          <p:nvPr>
            <p:ph idx="1" type="body"/>
          </p:nvPr>
        </p:nvSpPr>
        <p:spPr>
          <a:xfrm>
            <a:off x="311700" y="1389600"/>
            <a:ext cx="32979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After dealing with the dates, I one-hot encoded the categorical </a:t>
            </a:r>
            <a:r>
              <a:rPr lang="en"/>
              <a:t>columns with few unique variables and made sure that the rest of the categorical columns contained only strings in order to work with TargetEncoder</a:t>
            </a:r>
            <a:endParaRPr/>
          </a:p>
          <a:p>
            <a:pPr indent="-304800" lvl="0" marL="457200" rtl="0" algn="l">
              <a:spcBef>
                <a:spcPts val="0"/>
              </a:spcBef>
              <a:spcAft>
                <a:spcPts val="0"/>
              </a:spcAft>
              <a:buSzPts val="1200"/>
              <a:buChar char="●"/>
            </a:pPr>
            <a:r>
              <a:rPr lang="en"/>
              <a:t>Then, I split the data into training and testing datasets with a 4:1 train:test ratio</a:t>
            </a:r>
            <a:endParaRPr/>
          </a:p>
        </p:txBody>
      </p:sp>
      <p:sp>
        <p:nvSpPr>
          <p:cNvPr id="107" name="Google Shape;107;p20"/>
          <p:cNvSpPr txBox="1"/>
          <p:nvPr/>
        </p:nvSpPr>
        <p:spPr>
          <a:xfrm>
            <a:off x="3958400" y="1389600"/>
            <a:ext cx="432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df = pd.get_dummies(df, columns=['JOB_STATUS', 'JOB_CREATION_FLAG', 'RM Item Coverage'], dtype='int64')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555600"/>
            <a:ext cx="5559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Feature manipulation</a:t>
            </a:r>
            <a:endParaRPr sz="2700"/>
          </a:p>
        </p:txBody>
      </p:sp>
      <p:sp>
        <p:nvSpPr>
          <p:cNvPr id="113" name="Google Shape;113;p21"/>
          <p:cNvSpPr txBox="1"/>
          <p:nvPr>
            <p:ph idx="1" type="body"/>
          </p:nvPr>
        </p:nvSpPr>
        <p:spPr>
          <a:xfrm>
            <a:off x="311700" y="1389600"/>
            <a:ext cx="5030400" cy="3681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Next, I checked the number of missing observations in each column</a:t>
            </a:r>
            <a:endParaRPr/>
          </a:p>
          <a:p>
            <a:pPr indent="-304800" lvl="0" marL="457200" rtl="0" algn="l">
              <a:spcBef>
                <a:spcPts val="0"/>
              </a:spcBef>
              <a:spcAft>
                <a:spcPts val="0"/>
              </a:spcAft>
              <a:buSzPts val="1200"/>
              <a:buChar char="●"/>
            </a:pPr>
            <a:r>
              <a:rPr lang="en"/>
              <a:t>I used a simple proportional imputation strategy for ‘Low’, ‘Medium’ and ‘High’, as the </a:t>
            </a:r>
            <a:r>
              <a:rPr lang="en"/>
              <a:t>percentage of missing observations was low enough to not warrant more complex imputation</a:t>
            </a:r>
            <a:endParaRPr/>
          </a:p>
          <a:p>
            <a:pPr indent="-304800" lvl="0" marL="457200" rtl="0" algn="l">
              <a:spcBef>
                <a:spcPts val="0"/>
              </a:spcBef>
              <a:spcAft>
                <a:spcPts val="0"/>
              </a:spcAft>
              <a:buSzPts val="1200"/>
              <a:buChar char="●"/>
            </a:pPr>
            <a:r>
              <a:rPr lang="en"/>
              <a:t>I intended to implement a ProportionalImputer (see commented code in preprocessing.py) class for usage in a pipeline alongside IterativeImputer and TargetEncoder, but the unnecessary complexity in preserving the column order after using ColumnTransformer made me decide against it. Nevertheless, such a preprocessing pipeline may be implemented later if need arises. </a:t>
            </a:r>
            <a:endParaRPr/>
          </a:p>
          <a:p>
            <a:pPr indent="-304800" lvl="0" marL="457200" rtl="0" algn="l">
              <a:spcBef>
                <a:spcPts val="0"/>
              </a:spcBef>
              <a:spcAft>
                <a:spcPts val="0"/>
              </a:spcAft>
              <a:buSzPts val="1200"/>
              <a:buChar char="●"/>
            </a:pPr>
            <a:r>
              <a:rPr lang="en"/>
              <a:t>The numerical columns were imputed using IterativeImputer after evaluating how well it, KNNImputer (k={3, 5, 10}) and different simple imputing strategies preserved the original distribution</a:t>
            </a:r>
            <a:endParaRPr/>
          </a:p>
        </p:txBody>
      </p:sp>
      <p:pic>
        <p:nvPicPr>
          <p:cNvPr id="114" name="Google Shape;114;p21"/>
          <p:cNvPicPr preferRelativeResize="0"/>
          <p:nvPr/>
        </p:nvPicPr>
        <p:blipFill>
          <a:blip r:embed="rId3">
            <a:alphaModFix/>
          </a:blip>
          <a:stretch>
            <a:fillRect/>
          </a:stretch>
        </p:blipFill>
        <p:spPr>
          <a:xfrm>
            <a:off x="5518175" y="1389600"/>
            <a:ext cx="3048300" cy="203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