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AFF1D-71C6-4F53-9E22-7DC36C433204}" type="datetimeFigureOut">
              <a:rPr lang="bg-BG" smtClean="0"/>
              <a:t>29.9.2014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DD563-9DB2-4502-81D8-ABB32387A1B0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8"/>
            <a:ext cx="7772400" cy="798509"/>
          </a:xfrm>
        </p:spPr>
        <p:txBody>
          <a:bodyPr/>
          <a:lstStyle/>
          <a:p>
            <a:r>
              <a:rPr lang="bg-BG" dirty="0" smtClean="0"/>
              <a:t>Етапи на програмирането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28" y="1285860"/>
            <a:ext cx="6400800" cy="4572032"/>
          </a:xfrm>
        </p:spPr>
        <p:txBody>
          <a:bodyPr>
            <a:normAutofit/>
          </a:bodyPr>
          <a:lstStyle/>
          <a:p>
            <a:pPr marL="514350" indent="-514350" algn="l">
              <a:buAutoNum type="arabicPeriod"/>
            </a:pPr>
            <a:r>
              <a:rPr lang="bg-BG" dirty="0" smtClean="0"/>
              <a:t>Анализ на проблема / задачата</a:t>
            </a:r>
          </a:p>
          <a:p>
            <a:pPr marL="514350" indent="-514350" algn="l">
              <a:buAutoNum type="arabicPeriod"/>
            </a:pPr>
            <a:r>
              <a:rPr lang="bg-BG" dirty="0" smtClean="0"/>
              <a:t>Изграждане на алгоритъм</a:t>
            </a:r>
          </a:p>
          <a:p>
            <a:pPr marL="514350" indent="-514350" algn="l">
              <a:buAutoNum type="arabicPeriod"/>
            </a:pPr>
            <a:r>
              <a:rPr lang="bg-BG" dirty="0" smtClean="0"/>
              <a:t>Описване на алгоритъма със съответния програмен език</a:t>
            </a:r>
          </a:p>
          <a:p>
            <a:pPr marL="514350" indent="-514350" algn="l">
              <a:buAutoNum type="arabicPeriod"/>
            </a:pPr>
            <a:r>
              <a:rPr lang="bg-BG" dirty="0" smtClean="0"/>
              <a:t>Изпълнение и тестване</a:t>
            </a:r>
          </a:p>
          <a:p>
            <a:pPr marL="514350" indent="-514350" algn="l">
              <a:buAutoNum type="arabicPeriod"/>
            </a:pPr>
            <a:r>
              <a:rPr lang="bg-BG" dirty="0" smtClean="0"/>
              <a:t>Анализ на резултатите</a:t>
            </a:r>
            <a:endParaRPr lang="bg-BG" dirty="0"/>
          </a:p>
        </p:txBody>
      </p:sp>
      <p:cxnSp>
        <p:nvCxnSpPr>
          <p:cNvPr id="15" name="Elbow Connector 14"/>
          <p:cNvCxnSpPr/>
          <p:nvPr/>
        </p:nvCxnSpPr>
        <p:spPr>
          <a:xfrm>
            <a:off x="6286512" y="4429132"/>
            <a:ext cx="1214446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 flipH="1" flipV="1">
            <a:off x="6393669" y="3321843"/>
            <a:ext cx="2214578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715140" y="2214554"/>
            <a:ext cx="785818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алгоритми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000395"/>
          </a:xfrm>
        </p:spPr>
        <p:txBody>
          <a:bodyPr>
            <a:normAutofit/>
          </a:bodyPr>
          <a:lstStyle/>
          <a:p>
            <a:r>
              <a:rPr lang="bg-BG" dirty="0" smtClean="0"/>
              <a:t>Линейни /елементарни/</a:t>
            </a:r>
          </a:p>
          <a:p>
            <a:r>
              <a:rPr lang="bg-BG" dirty="0" smtClean="0"/>
              <a:t>Разклонени /с няколко решения/</a:t>
            </a:r>
          </a:p>
          <a:p>
            <a:r>
              <a:rPr lang="bg-BG" dirty="0" smtClean="0"/>
              <a:t>Циклични /повтораемост на алгоритъма/</a:t>
            </a:r>
          </a:p>
          <a:p>
            <a:r>
              <a:rPr lang="bg-BG" dirty="0" smtClean="0"/>
              <a:t>Индиректни /</a:t>
            </a:r>
            <a:r>
              <a:rPr lang="en-US" dirty="0" smtClean="0"/>
              <a:t>Windows </a:t>
            </a:r>
            <a:r>
              <a:rPr lang="bg-BG" dirty="0" smtClean="0"/>
              <a:t>приложения/</a:t>
            </a:r>
          </a:p>
          <a:p>
            <a:r>
              <a:rPr lang="bg-BG" dirty="0" smtClean="0"/>
              <a:t>Смесени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785786" y="1285860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Определение</a:t>
            </a:r>
            <a:r>
              <a:rPr lang="bg-BG" dirty="0" smtClean="0"/>
              <a:t>: Алгоритъмът е последователност от стъпки за решаване на конкретен проблем.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Техники за представяне на алгоритми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bg-BG" b="1" dirty="0" smtClean="0"/>
              <a:t>Блок-схеми</a:t>
            </a:r>
            <a:r>
              <a:rPr lang="bg-BG" dirty="0" smtClean="0"/>
              <a:t>, графично представяне</a:t>
            </a:r>
          </a:p>
          <a:p>
            <a:pPr marL="514350" indent="-514350">
              <a:buAutoNum type="arabicPeriod"/>
            </a:pPr>
            <a:r>
              <a:rPr lang="bg-BG" b="1" dirty="0" smtClean="0"/>
              <a:t>Псевдокод</a:t>
            </a:r>
            <a:r>
              <a:rPr lang="bg-BG" dirty="0" smtClean="0"/>
              <a:t> - съчетание на езикови конструкции на езиците за програмиране и естесвените езици. 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PDL</a:t>
            </a:r>
            <a:r>
              <a:rPr lang="bg-BG" dirty="0" smtClean="0"/>
              <a:t> </a:t>
            </a:r>
            <a:r>
              <a:rPr lang="en-US" dirty="0" smtClean="0"/>
              <a:t>/Program Design Language/ </a:t>
            </a:r>
            <a:r>
              <a:rPr lang="bg-BG" dirty="0" smtClean="0"/>
              <a:t>език за проектиране на програми</a:t>
            </a:r>
          </a:p>
          <a:p>
            <a:pPr marL="514350" indent="-514350">
              <a:buAutoNum type="arabicPeriod"/>
            </a:pPr>
            <a:r>
              <a:rPr lang="bg-BG" b="1" dirty="0" smtClean="0"/>
              <a:t>Структурни диаграми </a:t>
            </a:r>
            <a:r>
              <a:rPr lang="bg-BG" dirty="0" smtClean="0"/>
              <a:t>– диаграми на </a:t>
            </a:r>
            <a:r>
              <a:rPr lang="en-US" b="1" dirty="0" err="1" smtClean="0"/>
              <a:t>Nassi–Shneiderman</a:t>
            </a:r>
            <a:endParaRPr lang="bg-BG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b="1" dirty="0" smtClean="0"/>
              <a:t>Блок-схеми</a:t>
            </a:r>
            <a:r>
              <a:rPr lang="bg-BG" dirty="0" smtClean="0"/>
              <a:t>, графично представяне</a:t>
            </a:r>
            <a:endParaRPr lang="bg-BG" dirty="0"/>
          </a:p>
        </p:txBody>
      </p:sp>
      <p:sp>
        <p:nvSpPr>
          <p:cNvPr id="4" name="Rectangle 3"/>
          <p:cNvSpPr/>
          <p:nvPr/>
        </p:nvSpPr>
        <p:spPr>
          <a:xfrm>
            <a:off x="1142976" y="1928802"/>
            <a:ext cx="1857388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Действие</a:t>
            </a:r>
            <a:endParaRPr lang="bg-BG" dirty="0"/>
          </a:p>
        </p:txBody>
      </p:sp>
      <p:sp>
        <p:nvSpPr>
          <p:cNvPr id="5" name="Oval 4"/>
          <p:cNvSpPr/>
          <p:nvPr/>
        </p:nvSpPr>
        <p:spPr>
          <a:xfrm>
            <a:off x="3643306" y="1928802"/>
            <a:ext cx="207170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Начало</a:t>
            </a:r>
            <a:endParaRPr lang="bg-BG" dirty="0"/>
          </a:p>
        </p:txBody>
      </p:sp>
      <p:sp>
        <p:nvSpPr>
          <p:cNvPr id="6" name="Oval 5"/>
          <p:cNvSpPr/>
          <p:nvPr/>
        </p:nvSpPr>
        <p:spPr>
          <a:xfrm>
            <a:off x="6215074" y="1857364"/>
            <a:ext cx="2071702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Край</a:t>
            </a:r>
            <a:endParaRPr lang="bg-BG" dirty="0"/>
          </a:p>
        </p:txBody>
      </p:sp>
      <p:sp>
        <p:nvSpPr>
          <p:cNvPr id="7" name="Rectangle 6"/>
          <p:cNvSpPr/>
          <p:nvPr/>
        </p:nvSpPr>
        <p:spPr>
          <a:xfrm rot="2700000">
            <a:off x="1428728" y="3071810"/>
            <a:ext cx="1285884" cy="128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964513" y="2678901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00364" y="3714752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821637" y="489347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71604" y="3500438"/>
            <a:ext cx="981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Условие</a:t>
            </a:r>
            <a:endParaRPr lang="bg-BG" dirty="0"/>
          </a:p>
        </p:txBody>
      </p:sp>
      <p:sp>
        <p:nvSpPr>
          <p:cNvPr id="17" name="TextBox 16"/>
          <p:cNvSpPr txBox="1"/>
          <p:nvPr/>
        </p:nvSpPr>
        <p:spPr>
          <a:xfrm>
            <a:off x="3143240" y="3286124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Да</a:t>
            </a:r>
            <a:endParaRPr lang="bg-BG" dirty="0"/>
          </a:p>
        </p:txBody>
      </p:sp>
      <p:sp>
        <p:nvSpPr>
          <p:cNvPr id="18" name="TextBox 17"/>
          <p:cNvSpPr txBox="1"/>
          <p:nvPr/>
        </p:nvSpPr>
        <p:spPr>
          <a:xfrm>
            <a:off x="2071670" y="46434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Н</a:t>
            </a:r>
            <a:r>
              <a:rPr lang="bg-BG" dirty="0" smtClean="0"/>
              <a:t>е</a:t>
            </a:r>
            <a:endParaRPr lang="bg-BG" dirty="0"/>
          </a:p>
        </p:txBody>
      </p:sp>
      <p:sp>
        <p:nvSpPr>
          <p:cNvPr id="20" name="Parallelogram 19"/>
          <p:cNvSpPr/>
          <p:nvPr/>
        </p:nvSpPr>
        <p:spPr>
          <a:xfrm>
            <a:off x="4214810" y="3000372"/>
            <a:ext cx="1714512" cy="857256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Вход / Изход</a:t>
            </a:r>
            <a:endParaRPr lang="bg-BG" dirty="0"/>
          </a:p>
        </p:txBody>
      </p:sp>
      <p:sp>
        <p:nvSpPr>
          <p:cNvPr id="21" name="Flowchart: Predefined Process 20"/>
          <p:cNvSpPr/>
          <p:nvPr/>
        </p:nvSpPr>
        <p:spPr>
          <a:xfrm>
            <a:off x="6429388" y="3000372"/>
            <a:ext cx="2214578" cy="10001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Извикване на подпрограма</a:t>
            </a:r>
            <a:endParaRPr lang="bg-BG" dirty="0"/>
          </a:p>
        </p:txBody>
      </p:sp>
      <p:sp>
        <p:nvSpPr>
          <p:cNvPr id="22" name="Flowchart: Off-page Connector 21"/>
          <p:cNvSpPr/>
          <p:nvPr/>
        </p:nvSpPr>
        <p:spPr>
          <a:xfrm>
            <a:off x="3643306" y="4500570"/>
            <a:ext cx="785818" cy="571504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А</a:t>
            </a:r>
            <a:endParaRPr lang="bg-BG" dirty="0"/>
          </a:p>
        </p:txBody>
      </p:sp>
      <p:sp>
        <p:nvSpPr>
          <p:cNvPr id="23" name="Flowchart: Connector 22"/>
          <p:cNvSpPr/>
          <p:nvPr/>
        </p:nvSpPr>
        <p:spPr>
          <a:xfrm>
            <a:off x="5143504" y="4500570"/>
            <a:ext cx="714380" cy="57150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А</a:t>
            </a:r>
            <a:endParaRPr lang="bg-BG" dirty="0"/>
          </a:p>
        </p:txBody>
      </p:sp>
      <p:sp>
        <p:nvSpPr>
          <p:cNvPr id="24" name="TextBox 23"/>
          <p:cNvSpPr txBox="1"/>
          <p:nvPr/>
        </p:nvSpPr>
        <p:spPr>
          <a:xfrm>
            <a:off x="6143636" y="457200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Пренасяне </a:t>
            </a:r>
            <a:endParaRPr lang="bg-BG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71604" y="6072206"/>
            <a:ext cx="18573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643306" y="585789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Връзка</a:t>
            </a:r>
            <a:endParaRPr lang="bg-B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Примерна блок схема за сумиране на две числа</a:t>
            </a:r>
            <a:endParaRPr lang="bg-BG" dirty="0"/>
          </a:p>
        </p:txBody>
      </p:sp>
      <p:sp>
        <p:nvSpPr>
          <p:cNvPr id="4" name="Flowchart: Terminator 3"/>
          <p:cNvSpPr/>
          <p:nvPr/>
        </p:nvSpPr>
        <p:spPr>
          <a:xfrm>
            <a:off x="357158" y="1714488"/>
            <a:ext cx="2000264" cy="428628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Начало</a:t>
            </a:r>
            <a:endParaRPr lang="bg-BG" dirty="0"/>
          </a:p>
        </p:txBody>
      </p:sp>
      <p:sp>
        <p:nvSpPr>
          <p:cNvPr id="5" name="Flowchart: Data 4"/>
          <p:cNvSpPr/>
          <p:nvPr/>
        </p:nvSpPr>
        <p:spPr>
          <a:xfrm>
            <a:off x="428596" y="2428868"/>
            <a:ext cx="1928826" cy="64294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/>
              <a:t>B</a:t>
            </a:r>
            <a:endParaRPr lang="bg-BG" dirty="0"/>
          </a:p>
        </p:txBody>
      </p:sp>
      <p:sp>
        <p:nvSpPr>
          <p:cNvPr id="6" name="Flowchart: Process 5"/>
          <p:cNvSpPr/>
          <p:nvPr/>
        </p:nvSpPr>
        <p:spPr>
          <a:xfrm>
            <a:off x="428596" y="3357562"/>
            <a:ext cx="1857388" cy="78581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C=A+B</a:t>
            </a:r>
            <a:endParaRPr lang="bg-BG" dirty="0"/>
          </a:p>
        </p:txBody>
      </p:sp>
      <p:sp>
        <p:nvSpPr>
          <p:cNvPr id="7" name="Flowchart: Data 6"/>
          <p:cNvSpPr/>
          <p:nvPr/>
        </p:nvSpPr>
        <p:spPr>
          <a:xfrm>
            <a:off x="500034" y="4429132"/>
            <a:ext cx="1643074" cy="714380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bg-BG" dirty="0"/>
          </a:p>
        </p:txBody>
      </p:sp>
      <p:sp>
        <p:nvSpPr>
          <p:cNvPr id="9" name="Flowchart: Terminator 8"/>
          <p:cNvSpPr/>
          <p:nvPr/>
        </p:nvSpPr>
        <p:spPr>
          <a:xfrm>
            <a:off x="285720" y="5357826"/>
            <a:ext cx="2071702" cy="5000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 smtClean="0"/>
              <a:t>Край</a:t>
            </a:r>
            <a:endParaRPr lang="bg-BG" dirty="0"/>
          </a:p>
        </p:txBody>
      </p:sp>
      <p:cxnSp>
        <p:nvCxnSpPr>
          <p:cNvPr id="11" name="Straight Arrow Connector 10"/>
          <p:cNvCxnSpPr>
            <a:stCxn id="4" idx="2"/>
            <a:endCxn id="5" idx="1"/>
          </p:cNvCxnSpPr>
          <p:nvPr/>
        </p:nvCxnSpPr>
        <p:spPr>
          <a:xfrm rot="16200000" flipH="1">
            <a:off x="1232273" y="2268132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 rot="5400000">
            <a:off x="1232274" y="319682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2"/>
            <a:endCxn id="7" idx="1"/>
          </p:cNvCxnSpPr>
          <p:nvPr/>
        </p:nvCxnSpPr>
        <p:spPr>
          <a:xfrm rot="5400000">
            <a:off x="1196555" y="4268397"/>
            <a:ext cx="28575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4"/>
            <a:endCxn id="9" idx="0"/>
          </p:cNvCxnSpPr>
          <p:nvPr/>
        </p:nvCxnSpPr>
        <p:spPr>
          <a:xfrm rot="5400000">
            <a:off x="1214414" y="525066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357422" y="2500306"/>
            <a:ext cx="2286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Въвеждат се стойности за </a:t>
            </a:r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endParaRPr lang="bg-BG" dirty="0"/>
          </a:p>
        </p:txBody>
      </p:sp>
      <p:sp>
        <p:nvSpPr>
          <p:cNvPr id="30" name="TextBox 29"/>
          <p:cNvSpPr txBox="1"/>
          <p:nvPr/>
        </p:nvSpPr>
        <p:spPr>
          <a:xfrm>
            <a:off x="2428860" y="3429000"/>
            <a:ext cx="2143140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Сумират се двете числа от </a:t>
            </a:r>
            <a:r>
              <a:rPr lang="en-US" dirty="0" smtClean="0"/>
              <a:t>A </a:t>
            </a:r>
            <a:r>
              <a:rPr lang="bg-BG" dirty="0" smtClean="0"/>
              <a:t>и </a:t>
            </a:r>
            <a:r>
              <a:rPr lang="en-US" dirty="0" smtClean="0"/>
              <a:t>B</a:t>
            </a:r>
            <a:endParaRPr lang="bg-BG" dirty="0"/>
          </a:p>
        </p:txBody>
      </p:sp>
      <p:sp>
        <p:nvSpPr>
          <p:cNvPr id="31" name="TextBox 30"/>
          <p:cNvSpPr txBox="1"/>
          <p:nvPr/>
        </p:nvSpPr>
        <p:spPr>
          <a:xfrm>
            <a:off x="2500298" y="4429132"/>
            <a:ext cx="1785950" cy="642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Извежда се резултатът</a:t>
            </a:r>
            <a:endParaRPr lang="bg-BG" dirty="0"/>
          </a:p>
        </p:txBody>
      </p:sp>
      <p:pic>
        <p:nvPicPr>
          <p:cNvPr id="32" name="Picture 31" descr="img15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71612"/>
            <a:ext cx="3857620" cy="46161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Псевдокод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50072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1) за всеки елемент х в а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отпечатай х;</a:t>
            </a: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r>
              <a:rPr lang="ru-RU" dirty="0" smtClean="0"/>
              <a:t>2) </a:t>
            </a:r>
            <a:r>
              <a:rPr lang="bg-BG" dirty="0" smtClean="0"/>
              <a:t>Нека </a:t>
            </a:r>
            <a:r>
              <a:rPr lang="en-US" dirty="0" smtClean="0"/>
              <a:t>L </a:t>
            </a:r>
            <a:r>
              <a:rPr lang="bg-BG" dirty="0" smtClean="0"/>
              <a:t>е празен списък, който ще съдържа сортираните върхове 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Нека </a:t>
            </a:r>
            <a:r>
              <a:rPr lang="en-US" dirty="0" smtClean="0"/>
              <a:t>S </a:t>
            </a:r>
            <a:r>
              <a:rPr lang="bg-BG" dirty="0" smtClean="0"/>
              <a:t>е списък, който съдържа върховете, които нямат входящи ребра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докато </a:t>
            </a:r>
            <a:r>
              <a:rPr lang="en-US" dirty="0" smtClean="0"/>
              <a:t>S </a:t>
            </a:r>
            <a:r>
              <a:rPr lang="bg-BG" dirty="0" smtClean="0"/>
              <a:t>не е празен списък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махаме първият връх </a:t>
            </a:r>
            <a:r>
              <a:rPr lang="en-US" dirty="0" smtClean="0"/>
              <a:t>n </a:t>
            </a:r>
            <a:r>
              <a:rPr lang="bg-BG" dirty="0" smtClean="0"/>
              <a:t>от </a:t>
            </a:r>
            <a:r>
              <a:rPr lang="en-US" dirty="0" smtClean="0"/>
              <a:t>S;</a:t>
            </a:r>
            <a:endParaRPr lang="bg-BG" dirty="0" smtClean="0"/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пъхаме </a:t>
            </a:r>
            <a:r>
              <a:rPr lang="en-US" dirty="0" smtClean="0"/>
              <a:t>n </a:t>
            </a:r>
            <a:r>
              <a:rPr lang="bg-BG" dirty="0" smtClean="0"/>
              <a:t>в </a:t>
            </a:r>
            <a:r>
              <a:rPr lang="en-US" dirty="0" smtClean="0"/>
              <a:t>L;</a:t>
            </a:r>
            <a:endParaRPr lang="bg-BG" dirty="0" smtClean="0"/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за всеки връх </a:t>
            </a:r>
            <a:r>
              <a:rPr lang="en-US" dirty="0" smtClean="0"/>
              <a:t>m, </a:t>
            </a:r>
            <a:r>
              <a:rPr lang="bg-BG" dirty="0" smtClean="0"/>
              <a:t>с ребро </a:t>
            </a:r>
            <a:r>
              <a:rPr lang="en-US" dirty="0" smtClean="0"/>
              <a:t>e: </a:t>
            </a:r>
            <a:r>
              <a:rPr lang="bg-BG" dirty="0" smtClean="0"/>
              <a:t>от </a:t>
            </a:r>
            <a:r>
              <a:rPr lang="en-US" dirty="0" smtClean="0"/>
              <a:t>n do m</a:t>
            </a:r>
            <a:endParaRPr lang="bg-BG" dirty="0" smtClean="0"/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	махаме </a:t>
            </a:r>
            <a:r>
              <a:rPr lang="en-US" dirty="0" smtClean="0"/>
              <a:t>e </a:t>
            </a:r>
            <a:r>
              <a:rPr lang="bg-BG" dirty="0" smtClean="0"/>
              <a:t>от графа;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	ако </a:t>
            </a:r>
            <a:r>
              <a:rPr lang="en-US" dirty="0" smtClean="0"/>
              <a:t>m </a:t>
            </a:r>
            <a:r>
              <a:rPr lang="bg-BG" dirty="0" smtClean="0"/>
              <a:t>няма други входящи ребра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		пъхаме </a:t>
            </a:r>
            <a:r>
              <a:rPr lang="en-US" dirty="0" smtClean="0"/>
              <a:t>m </a:t>
            </a:r>
            <a:r>
              <a:rPr lang="bg-BG" dirty="0" smtClean="0"/>
              <a:t>в </a:t>
            </a:r>
            <a:r>
              <a:rPr lang="en-US" dirty="0" smtClean="0"/>
              <a:t>S;</a:t>
            </a:r>
            <a:endParaRPr lang="bg-BG" dirty="0" smtClean="0"/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ако графът има още ребра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	отпечатай "Грешка: Графът има поне един цикъл“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иначе</a:t>
            </a:r>
          </a:p>
          <a:p>
            <a:pPr>
              <a:buNone/>
            </a:pPr>
            <a:r>
              <a:rPr lang="bg-BG" dirty="0"/>
              <a:t>	</a:t>
            </a:r>
            <a:r>
              <a:rPr lang="bg-BG" dirty="0" smtClean="0"/>
              <a:t>	отпечатай "Топологичното сортиране на върховете в графа е: " </a:t>
            </a:r>
            <a:r>
              <a:rPr lang="en-US" dirty="0" smtClean="0"/>
              <a:t>L</a:t>
            </a:r>
            <a:endParaRPr lang="bg-B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PDL</a:t>
            </a:r>
            <a:r>
              <a:rPr lang="bg-BG" dirty="0" smtClean="0"/>
              <a:t> </a:t>
            </a:r>
            <a:r>
              <a:rPr lang="en-US" dirty="0" smtClean="0"/>
              <a:t>/Program Design Language/</a:t>
            </a:r>
            <a:endParaRPr lang="bg-BG" dirty="0"/>
          </a:p>
        </p:txBody>
      </p:sp>
      <p:pic>
        <p:nvPicPr>
          <p:cNvPr id="4" name="Picture 5" descr="D:\UniStaff\SoftEng\Slides\code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85927"/>
            <a:ext cx="8413748" cy="3603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000132"/>
          </a:xfrm>
        </p:spPr>
        <p:txBody>
          <a:bodyPr>
            <a:normAutofit fontScale="90000"/>
          </a:bodyPr>
          <a:lstStyle/>
          <a:p>
            <a:r>
              <a:rPr lang="bg-BG" b="1" dirty="0" smtClean="0"/>
              <a:t>Структурни диаграми </a:t>
            </a:r>
            <a:r>
              <a:rPr lang="bg-BG" dirty="0" smtClean="0"/>
              <a:t>– диаграми на </a:t>
            </a:r>
            <a:r>
              <a:rPr lang="en-US" b="1" dirty="0" err="1" smtClean="0"/>
              <a:t>Nassi–Shneiderman</a:t>
            </a:r>
            <a:r>
              <a:rPr lang="bg-BG" dirty="0" smtClean="0"/>
              <a:t/>
            </a:r>
            <a:br>
              <a:rPr lang="bg-BG" dirty="0" smtClean="0"/>
            </a:br>
            <a:endParaRPr lang="bg-BG" dirty="0"/>
          </a:p>
        </p:txBody>
      </p:sp>
      <p:pic>
        <p:nvPicPr>
          <p:cNvPr id="4" name="Picture 3" descr="651px-Multiple_Branching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66" y="1928802"/>
            <a:ext cx="6200775" cy="36480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175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Етапи на програмирането</vt:lpstr>
      <vt:lpstr>Видове алгоритми</vt:lpstr>
      <vt:lpstr>Техники за представяне на алгоритми</vt:lpstr>
      <vt:lpstr>Блок-схеми, графично представяне</vt:lpstr>
      <vt:lpstr>Примерна блок схема за сумиране на две числа</vt:lpstr>
      <vt:lpstr>Псевдокод</vt:lpstr>
      <vt:lpstr>PDL /Program Design Language/</vt:lpstr>
      <vt:lpstr>Структурни диаграми – диаграми на Nassi–Shneiderman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Етапи на програмирането</dc:title>
  <dc:creator>CTOEB</dc:creator>
  <cp:lastModifiedBy>CTOEB</cp:lastModifiedBy>
  <cp:revision>10</cp:revision>
  <dcterms:created xsi:type="dcterms:W3CDTF">2014-09-29T08:49:55Z</dcterms:created>
  <dcterms:modified xsi:type="dcterms:W3CDTF">2014-09-29T09:46:58Z</dcterms:modified>
</cp:coreProperties>
</file>