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FC73-19D9-42A3-994F-00B52ECDC92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84E8-E41C-43C8-A3DB-2723FA230A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"/>
            <a:ext cx="7772400" cy="1071546"/>
          </a:xfrm>
        </p:spPr>
        <p:txBody>
          <a:bodyPr/>
          <a:lstStyle/>
          <a:p>
            <a:r>
              <a:rPr lang="bg-BG" dirty="0" smtClean="0"/>
              <a:t>Основни типове данни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571876"/>
            <a:ext cx="6400800" cy="2500330"/>
          </a:xfrm>
        </p:spPr>
        <p:txBody>
          <a:bodyPr>
            <a:normAutofit fontScale="92500" lnSpcReduction="20000"/>
          </a:bodyPr>
          <a:lstStyle/>
          <a:p>
            <a:pPr marL="514350" indent="-514350" algn="l"/>
            <a:r>
              <a:rPr lang="bg-BG" b="1" dirty="0" smtClean="0"/>
              <a:t>Видове:</a:t>
            </a:r>
          </a:p>
          <a:p>
            <a:pPr marL="514350" indent="-514350" algn="l">
              <a:buAutoNum type="arabicParenR"/>
            </a:pPr>
            <a:r>
              <a:rPr lang="bg-BG" b="1" dirty="0" smtClean="0"/>
              <a:t>Целочислени</a:t>
            </a:r>
          </a:p>
          <a:p>
            <a:pPr marL="514350" indent="-514350" algn="l">
              <a:buAutoNum type="arabicParenR"/>
            </a:pPr>
            <a:r>
              <a:rPr lang="bg-BG" b="1" dirty="0" smtClean="0"/>
              <a:t>С плаваща запетая (дробни)</a:t>
            </a:r>
          </a:p>
          <a:p>
            <a:pPr marL="514350" indent="-514350" algn="l">
              <a:buAutoNum type="arabicParenR"/>
            </a:pPr>
            <a:r>
              <a:rPr lang="bg-BG" b="1" dirty="0" smtClean="0"/>
              <a:t>Други</a:t>
            </a:r>
          </a:p>
          <a:p>
            <a:pPr marL="514350" indent="-514350" algn="l">
              <a:buAutoNum type="arabicParenR"/>
            </a:pPr>
            <a:r>
              <a:rPr lang="bg-BG" b="1" dirty="0" smtClean="0"/>
              <a:t>Обекти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928670"/>
            <a:ext cx="733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Типовете  данни  представляват  множества  (диапазони)  от  стойности, </a:t>
            </a:r>
          </a:p>
          <a:p>
            <a:r>
              <a:rPr lang="ru-RU" dirty="0" smtClean="0"/>
              <a:t>които  имат  еднакви  характеристики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857364"/>
            <a:ext cx="657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Характеристики</a:t>
            </a:r>
          </a:p>
          <a:p>
            <a:r>
              <a:rPr lang="ru-RU" dirty="0" smtClean="0"/>
              <a:t>Типовете данни се характеризират с:</a:t>
            </a:r>
          </a:p>
          <a:p>
            <a:r>
              <a:rPr lang="ru-RU" dirty="0" smtClean="0"/>
              <a:t>-  Име – например int;</a:t>
            </a:r>
          </a:p>
          <a:p>
            <a:r>
              <a:rPr lang="ru-RU" dirty="0" smtClean="0"/>
              <a:t>-  Размер (колко памет заемат) – например 4 байта;</a:t>
            </a:r>
          </a:p>
          <a:p>
            <a:r>
              <a:rPr lang="ru-RU" dirty="0" smtClean="0"/>
              <a:t>-  Стойност по подразбиране (default value) – например 0.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Вход и изход при конзолни 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Console.Read</a:t>
            </a:r>
            <a:r>
              <a:rPr lang="en-US" dirty="0" smtClean="0"/>
              <a:t>()		</a:t>
            </a:r>
            <a:r>
              <a:rPr lang="bg-BG" dirty="0" smtClean="0"/>
              <a:t>клавиатура</a:t>
            </a:r>
          </a:p>
          <a:p>
            <a:r>
              <a:rPr lang="en-US" dirty="0" err="1" smtClean="0"/>
              <a:t>Console.ReadLine</a:t>
            </a:r>
            <a:r>
              <a:rPr lang="en-US" dirty="0" smtClean="0"/>
              <a:t>()		</a:t>
            </a:r>
            <a:r>
              <a:rPr lang="bg-BG" dirty="0" smtClean="0"/>
              <a:t>клавиатура</a:t>
            </a:r>
            <a:endParaRPr lang="en-US" dirty="0" smtClean="0"/>
          </a:p>
          <a:p>
            <a:r>
              <a:rPr lang="en-US" dirty="0" err="1" smtClean="0"/>
              <a:t>Console.Write</a:t>
            </a:r>
            <a:r>
              <a:rPr lang="en-US" dirty="0" smtClean="0"/>
              <a:t>()</a:t>
            </a:r>
            <a:r>
              <a:rPr lang="bg-BG" dirty="0" smtClean="0"/>
              <a:t>		екран</a:t>
            </a:r>
            <a:endParaRPr lang="en-US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()</a:t>
            </a:r>
            <a:r>
              <a:rPr lang="bg-BG" dirty="0" smtClean="0"/>
              <a:t>		екран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Начини за използване на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</a:t>
            </a:r>
            <a:r>
              <a:rPr lang="bg-BG" dirty="0" smtClean="0"/>
              <a:t>и </a:t>
            </a:r>
            <a:r>
              <a:rPr lang="en-US" dirty="0" err="1" smtClean="0"/>
              <a:t>WriteLine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000" dirty="0" smtClean="0"/>
              <a:t>Извеждане на константа</a:t>
            </a:r>
          </a:p>
          <a:p>
            <a:pPr>
              <a:buNone/>
            </a:pPr>
            <a:r>
              <a:rPr lang="en-US" sz="2000" dirty="0" err="1" smtClean="0"/>
              <a:t>Console.Write</a:t>
            </a:r>
            <a:r>
              <a:rPr lang="en-US" sz="2000" dirty="0" smtClean="0"/>
              <a:t>(“Hello</a:t>
            </a:r>
            <a:r>
              <a:rPr lang="en-US" sz="2000" dirty="0" smtClean="0">
                <a:sym typeface="Wingdings" pitchFamily="2" charset="2"/>
              </a:rPr>
              <a:t>”);</a:t>
            </a:r>
          </a:p>
          <a:p>
            <a:pPr>
              <a:buNone/>
            </a:pPr>
            <a:r>
              <a:rPr lang="en-US" sz="2000" dirty="0" err="1" smtClean="0"/>
              <a:t>Console.Write</a:t>
            </a:r>
            <a:r>
              <a:rPr lang="en-US" sz="2000" dirty="0" smtClean="0"/>
              <a:t>(405</a:t>
            </a:r>
            <a:r>
              <a:rPr lang="en-US" sz="2000" dirty="0" smtClean="0">
                <a:sym typeface="Wingdings" pitchFamily="2" charset="2"/>
              </a:rPr>
              <a:t>);</a:t>
            </a:r>
            <a:endParaRPr lang="bg-BG" sz="2000" dirty="0" smtClean="0"/>
          </a:p>
          <a:p>
            <a:r>
              <a:rPr lang="bg-BG" sz="2000" dirty="0" smtClean="0"/>
              <a:t>Извеждане на променлива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Console.Write</a:t>
            </a:r>
            <a:r>
              <a:rPr lang="en-US" sz="2000" dirty="0" smtClean="0"/>
              <a:t>(a</a:t>
            </a:r>
            <a:r>
              <a:rPr lang="en-US" sz="2000" dirty="0" smtClean="0">
                <a:sym typeface="Wingdings" pitchFamily="2" charset="2"/>
              </a:rPr>
              <a:t>);</a:t>
            </a:r>
            <a:endParaRPr lang="bg-BG" sz="2000" dirty="0" smtClean="0"/>
          </a:p>
          <a:p>
            <a:r>
              <a:rPr lang="bg-BG" sz="2000" dirty="0" smtClean="0"/>
              <a:t>Извеждане на няколко данни</a:t>
            </a:r>
            <a:r>
              <a:rPr lang="en-US" sz="2000" dirty="0" smtClean="0"/>
              <a:t>, </a:t>
            </a:r>
            <a:r>
              <a:rPr lang="bg-BG" sz="2000" dirty="0" smtClean="0"/>
              <a:t>ако а=2 и </a:t>
            </a:r>
            <a:r>
              <a:rPr lang="en-US" sz="2000" dirty="0" smtClean="0"/>
              <a:t>b=3</a:t>
            </a:r>
          </a:p>
          <a:p>
            <a:pPr>
              <a:buNone/>
            </a:pPr>
            <a:r>
              <a:rPr lang="en-US" sz="2000" dirty="0" err="1" smtClean="0"/>
              <a:t>Console.Write</a:t>
            </a:r>
            <a:r>
              <a:rPr lang="en-US" sz="2000" dirty="0" smtClean="0"/>
              <a:t>(“a=</a:t>
            </a:r>
            <a:r>
              <a:rPr lang="en-US" sz="2000" dirty="0" smtClean="0">
                <a:sym typeface="Wingdings" pitchFamily="2" charset="2"/>
              </a:rPr>
              <a:t>”+a+”</a:t>
            </a:r>
            <a:r>
              <a:rPr lang="bg-BG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b=“+b</a:t>
            </a:r>
            <a:r>
              <a:rPr lang="en-US" sz="2000" dirty="0" smtClean="0">
                <a:sym typeface="Wingdings" pitchFamily="2" charset="2"/>
              </a:rPr>
              <a:t>);</a:t>
            </a:r>
            <a:r>
              <a:rPr lang="bg-BG" sz="2000" dirty="0" smtClean="0">
                <a:sym typeface="Wingdings" pitchFamily="2" charset="2"/>
              </a:rPr>
              <a:t>		// а=2 </a:t>
            </a:r>
            <a:r>
              <a:rPr lang="en-US" sz="2000" dirty="0" smtClean="0">
                <a:sym typeface="Wingdings" pitchFamily="2" charset="2"/>
              </a:rPr>
              <a:t>b=3</a:t>
            </a:r>
          </a:p>
          <a:p>
            <a:pPr>
              <a:buNone/>
            </a:pPr>
            <a:r>
              <a:rPr lang="en-US" sz="2000" dirty="0" err="1" smtClean="0"/>
              <a:t>Console.Write</a:t>
            </a:r>
            <a:r>
              <a:rPr lang="en-US" sz="2000" dirty="0" smtClean="0"/>
              <a:t>(“a={0} b={1}</a:t>
            </a:r>
            <a:r>
              <a:rPr lang="en-US" sz="2000" dirty="0" smtClean="0">
                <a:sym typeface="Wingdings" pitchFamily="2" charset="2"/>
              </a:rPr>
              <a:t>”,</a:t>
            </a:r>
            <a:r>
              <a:rPr lang="en-US" sz="2000" dirty="0" err="1" smtClean="0">
                <a:sym typeface="Wingdings" pitchFamily="2" charset="2"/>
              </a:rPr>
              <a:t>a,b</a:t>
            </a:r>
            <a:r>
              <a:rPr lang="en-US" sz="2000" dirty="0" smtClean="0">
                <a:sym typeface="Wingdings" pitchFamily="2" charset="2"/>
              </a:rPr>
              <a:t>);		</a:t>
            </a:r>
            <a:r>
              <a:rPr lang="bg-BG" sz="2000" dirty="0" smtClean="0">
                <a:sym typeface="Wingdings" pitchFamily="2" charset="2"/>
              </a:rPr>
              <a:t>// а=2 </a:t>
            </a:r>
            <a:r>
              <a:rPr lang="en-US" sz="2000" dirty="0" smtClean="0">
                <a:sym typeface="Wingdings" pitchFamily="2" charset="2"/>
              </a:rPr>
              <a:t>b=3</a:t>
            </a:r>
          </a:p>
          <a:p>
            <a:pPr>
              <a:buNone/>
            </a:pPr>
            <a:r>
              <a:rPr lang="en-US" sz="2000" dirty="0" err="1" smtClean="0"/>
              <a:t>Console.Write</a:t>
            </a:r>
            <a:r>
              <a:rPr lang="en-US" sz="2000" dirty="0" smtClean="0"/>
              <a:t>(</a:t>
            </a:r>
            <a:r>
              <a:rPr lang="en-US" sz="2000" dirty="0" err="1" smtClean="0">
                <a:sym typeface="Wingdings" pitchFamily="2" charset="2"/>
              </a:rPr>
              <a:t>a+b</a:t>
            </a:r>
            <a:r>
              <a:rPr lang="en-US" sz="2000" dirty="0" smtClean="0">
                <a:sym typeface="Wingdings" pitchFamily="2" charset="2"/>
              </a:rPr>
              <a:t>);			//5</a:t>
            </a:r>
            <a:endParaRPr lang="bg-BG" sz="2000" dirty="0" smtClean="0"/>
          </a:p>
          <a:p>
            <a:r>
              <a:rPr lang="bg-BG" sz="2000" dirty="0" smtClean="0"/>
              <a:t>Извеждане на форматирани данни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{index[,alignment][:</a:t>
            </a:r>
            <a:r>
              <a:rPr lang="en-US" sz="2000" dirty="0" err="1" smtClean="0"/>
              <a:t>formatString</a:t>
            </a:r>
            <a:r>
              <a:rPr lang="en-US" sz="2000" dirty="0" smtClean="0"/>
              <a:t>]}</a:t>
            </a:r>
          </a:p>
          <a:p>
            <a:pPr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a=20;</a:t>
            </a:r>
          </a:p>
          <a:p>
            <a:pPr>
              <a:buNone/>
            </a:pPr>
            <a:r>
              <a:rPr lang="en-US" sz="2000" dirty="0" err="1" smtClean="0"/>
              <a:t>Console.WriteLine</a:t>
            </a:r>
            <a:r>
              <a:rPr lang="en-US" sz="2000" dirty="0" smtClean="0"/>
              <a:t>(“a={0,5}</a:t>
            </a:r>
            <a:r>
              <a:rPr lang="en-US" sz="2000" dirty="0" smtClean="0">
                <a:sym typeface="Wingdings" pitchFamily="2" charset="2"/>
              </a:rPr>
              <a:t>”,a);		//    20</a:t>
            </a:r>
          </a:p>
          <a:p>
            <a:pPr>
              <a:buNone/>
            </a:pPr>
            <a:r>
              <a:rPr lang="en-US" sz="2000" dirty="0" err="1" smtClean="0"/>
              <a:t>Console.WriteLine</a:t>
            </a:r>
            <a:r>
              <a:rPr lang="en-US" sz="2000" dirty="0" smtClean="0"/>
              <a:t>(“a={0:c2}”,a</a:t>
            </a:r>
            <a:r>
              <a:rPr lang="en-US" sz="2000" dirty="0" smtClean="0">
                <a:sym typeface="Wingdings" pitchFamily="2" charset="2"/>
              </a:rPr>
              <a:t>);		//20.00</a:t>
            </a:r>
            <a:r>
              <a:rPr lang="bg-BG" sz="2000" dirty="0" smtClean="0">
                <a:sym typeface="Wingdings" pitchFamily="2" charset="2"/>
              </a:rPr>
              <a:t> лв.</a:t>
            </a: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bg-BG" dirty="0" smtClean="0"/>
              <a:t>Целочислени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1397000"/>
          <a:ext cx="7929616" cy="326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442"/>
                <a:gridCol w="1716729"/>
                <a:gridCol w="1594105"/>
                <a:gridCol w="1594105"/>
                <a:gridCol w="1226235"/>
              </a:tblGrid>
              <a:tr h="653521">
                <a:tc>
                  <a:txBody>
                    <a:bodyPr/>
                    <a:lstStyle/>
                    <a:p>
                      <a:r>
                        <a:rPr lang="bg-BG" dirty="0" smtClean="0"/>
                        <a:t>1 байт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</a:t>
                      </a:r>
                      <a:r>
                        <a:rPr lang="bg-BG" baseline="0" dirty="0" smtClean="0"/>
                        <a:t>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4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8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знак</a:t>
                      </a:r>
                      <a:endParaRPr lang="en-US" dirty="0"/>
                    </a:p>
                  </a:txBody>
                  <a:tcPr/>
                </a:tc>
              </a:tr>
              <a:tr h="6535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има</a:t>
                      </a:r>
                      <a:endParaRPr lang="en-US" dirty="0"/>
                    </a:p>
                  </a:txBody>
                  <a:tcPr/>
                </a:tc>
              </a:tr>
              <a:tr h="653521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uint</a:t>
                      </a:r>
                      <a:r>
                        <a:rPr lang="en-US" dirty="0" smtClean="0"/>
                        <a:t>, uint32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няма</a:t>
                      </a:r>
                      <a:endParaRPr lang="en-US" dirty="0"/>
                    </a:p>
                  </a:txBody>
                  <a:tcPr/>
                </a:tc>
              </a:tr>
              <a:tr h="6535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има</a:t>
                      </a:r>
                      <a:endParaRPr lang="en-US" dirty="0"/>
                    </a:p>
                  </a:txBody>
                  <a:tcPr/>
                </a:tc>
              </a:tr>
              <a:tr h="6535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няма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4786322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ЧИСЛОВИ ГРАНИЦИ</a:t>
            </a:r>
          </a:p>
          <a:p>
            <a:r>
              <a:rPr lang="bg-BG" dirty="0"/>
              <a:t>	</a:t>
            </a:r>
            <a:r>
              <a:rPr lang="bg-BG" dirty="0" smtClean="0"/>
              <a:t>	без знак		със знак</a:t>
            </a:r>
          </a:p>
          <a:p>
            <a:r>
              <a:rPr lang="bg-BG" dirty="0" smtClean="0"/>
              <a:t>1 байт		255		-128 до 127</a:t>
            </a:r>
          </a:p>
          <a:p>
            <a:r>
              <a:rPr lang="bg-BG" dirty="0" smtClean="0"/>
              <a:t>2 байта		65535		 -32768  до 32767</a:t>
            </a:r>
          </a:p>
          <a:p>
            <a:r>
              <a:rPr lang="bg-BG" dirty="0" smtClean="0"/>
              <a:t>4 байта		 4294967295	 -2147483648 до 2147483647</a:t>
            </a:r>
          </a:p>
          <a:p>
            <a:r>
              <a:rPr lang="bg-BG" dirty="0" smtClean="0"/>
              <a:t>8 байта		10</a:t>
            </a:r>
            <a:r>
              <a:rPr lang="bg-BG" baseline="30000" dirty="0" smtClean="0"/>
              <a:t>20		</a:t>
            </a:r>
            <a:r>
              <a:rPr lang="bg-BG" dirty="0" smtClean="0"/>
              <a:t>-10</a:t>
            </a:r>
            <a:r>
              <a:rPr lang="bg-BG" baseline="30000" dirty="0" smtClean="0"/>
              <a:t>19</a:t>
            </a:r>
            <a:r>
              <a:rPr lang="bg-BG" dirty="0" smtClean="0"/>
              <a:t> до 10</a:t>
            </a:r>
            <a:r>
              <a:rPr lang="bg-BG" baseline="30000" dirty="0" smtClean="0"/>
              <a:t>19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 плаваща запетая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float - с единична точност, 8 байта, ±1.5×10</a:t>
            </a:r>
            <a:r>
              <a:rPr lang="ru-RU" sz="2800" baseline="30000" dirty="0" smtClean="0"/>
              <a:t>-45</a:t>
            </a:r>
          </a:p>
          <a:p>
            <a:r>
              <a:rPr lang="ru-RU" sz="2800" dirty="0" smtClean="0"/>
              <a:t>double - с двойна точност, 16 байта, ±5.0×10</a:t>
            </a:r>
            <a:r>
              <a:rPr lang="ru-RU" sz="2800" baseline="30000" dirty="0" smtClean="0"/>
              <a:t>-324</a:t>
            </a:r>
          </a:p>
          <a:p>
            <a:r>
              <a:rPr lang="ru-RU" sz="2800" dirty="0" smtClean="0"/>
              <a:t>decimal – изключителна прецизност с 28 значещи цифри, 32 байта, ±1.0×10</a:t>
            </a:r>
            <a:r>
              <a:rPr lang="ru-RU" sz="2800" baseline="30000" dirty="0" smtClean="0"/>
              <a:t>-28</a:t>
            </a:r>
            <a:endParaRPr lang="en-US" sz="2800" baseline="30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r>
              <a:rPr lang="en-US" dirty="0" smtClean="0"/>
              <a:t> - </a:t>
            </a:r>
            <a:r>
              <a:rPr lang="bg-BG" dirty="0" smtClean="0"/>
              <a:t>логически тип, </a:t>
            </a:r>
            <a:r>
              <a:rPr lang="en-US" dirty="0" smtClean="0"/>
              <a:t>true </a:t>
            </a:r>
            <a:r>
              <a:rPr lang="bg-BG" dirty="0" smtClean="0"/>
              <a:t>или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char - Unicode </a:t>
            </a:r>
            <a:r>
              <a:rPr lang="bg-BG" dirty="0" smtClean="0"/>
              <a:t>буква</a:t>
            </a:r>
          </a:p>
          <a:p>
            <a:r>
              <a:rPr lang="en-US" dirty="0" smtClean="0"/>
              <a:t>string - Unicode </a:t>
            </a:r>
            <a:r>
              <a:rPr lang="bg-BG" dirty="0" smtClean="0"/>
              <a:t>стринг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Важни свойства на типовете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MinValue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sbyte.MinValue</a:t>
            </a:r>
            <a:r>
              <a:rPr lang="en-US" dirty="0" smtClean="0"/>
              <a:t> -&gt; -128</a:t>
            </a:r>
          </a:p>
          <a:p>
            <a:r>
              <a:rPr lang="en-US" dirty="0" err="1" smtClean="0"/>
              <a:t>MaxValue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sbyte.MaxValue</a:t>
            </a:r>
            <a:r>
              <a:rPr lang="en-US" dirty="0" smtClean="0"/>
              <a:t> -&gt;127</a:t>
            </a:r>
          </a:p>
          <a:p>
            <a:r>
              <a:rPr lang="en-US" dirty="0" smtClean="0"/>
              <a:t>Parse</a:t>
            </a:r>
          </a:p>
          <a:p>
            <a:pPr>
              <a:buNone/>
            </a:pPr>
            <a:r>
              <a:rPr lang="en-US" dirty="0" err="1" smtClean="0"/>
              <a:t>Int.Parse</a:t>
            </a:r>
            <a:r>
              <a:rPr lang="en-US" dirty="0" smtClean="0"/>
              <a:t>(“234”) -&gt; 234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bg-BG" dirty="0" smtClean="0"/>
              <a:t>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r>
              <a:rPr lang="bg-BG" dirty="0" smtClean="0"/>
              <a:t>				присвояване</a:t>
            </a:r>
            <a:endParaRPr lang="en-US" dirty="0" smtClean="0"/>
          </a:p>
          <a:p>
            <a:r>
              <a:rPr lang="en-US" dirty="0" smtClean="0"/>
              <a:t>+ - * / %</a:t>
            </a:r>
            <a:r>
              <a:rPr lang="bg-BG" dirty="0" smtClean="0"/>
              <a:t>			аритметични операции</a:t>
            </a:r>
            <a:endParaRPr lang="en-US" dirty="0" smtClean="0"/>
          </a:p>
          <a:p>
            <a:r>
              <a:rPr lang="en-US" dirty="0" smtClean="0"/>
              <a:t>+= -= *= /=</a:t>
            </a:r>
            <a:r>
              <a:rPr lang="bg-BG" dirty="0" smtClean="0"/>
              <a:t>		кратък формат</a:t>
            </a:r>
            <a:endParaRPr lang="en-US" dirty="0" smtClean="0"/>
          </a:p>
          <a:p>
            <a:r>
              <a:rPr lang="en-US" dirty="0" smtClean="0"/>
              <a:t>== != &gt; &lt; &gt;= &lt;=</a:t>
            </a:r>
            <a:r>
              <a:rPr lang="bg-BG" dirty="0" smtClean="0"/>
              <a:t>	сравнение</a:t>
            </a:r>
            <a:endParaRPr lang="en-US" dirty="0" smtClean="0"/>
          </a:p>
          <a:p>
            <a:r>
              <a:rPr lang="en-US" dirty="0" smtClean="0"/>
              <a:t>! &amp;&amp; &amp; || |</a:t>
            </a:r>
            <a:r>
              <a:rPr lang="bg-BG" dirty="0" smtClean="0"/>
              <a:t>		логически операции</a:t>
            </a:r>
            <a:endParaRPr lang="en-US" dirty="0" smtClean="0"/>
          </a:p>
          <a:p>
            <a:r>
              <a:rPr lang="en-US" dirty="0" smtClean="0"/>
              <a:t>min = a &lt; b ? a : b</a:t>
            </a:r>
            <a:r>
              <a:rPr lang="bg-BG" dirty="0" smtClean="0"/>
              <a:t>;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Имената на променливите се образуват от буквите  a-z,  A-Z, цифрите 0-9, както и символа '_'.</a:t>
            </a:r>
          </a:p>
          <a:p>
            <a:r>
              <a:rPr lang="ru-RU" sz="2800" dirty="0" smtClean="0"/>
              <a:t>Имената на променливите не може да започват с цифра, тоест </a:t>
            </a:r>
            <a:r>
              <a:rPr lang="ru-RU" sz="2800" dirty="0" smtClean="0"/>
              <a:t>задължително започват с буква или _</a:t>
            </a:r>
            <a:endParaRPr lang="ru-RU" sz="2800" dirty="0" smtClean="0"/>
          </a:p>
          <a:p>
            <a:r>
              <a:rPr lang="ru-RU" sz="2800" dirty="0" smtClean="0"/>
              <a:t>Имената на променливите не могат да съвпадат със служебна дума от езика C#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Коментари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// коментира един ред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a=4;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bg-BG" dirty="0" smtClean="0">
                <a:solidFill>
                  <a:srgbClr val="00B050"/>
                </a:solidFill>
              </a:rPr>
              <a:t>задаваме стойност на а</a:t>
            </a:r>
          </a:p>
          <a:p>
            <a:r>
              <a:rPr lang="bg-BG" dirty="0" smtClean="0"/>
              <a:t>/* */ коментира участък от кода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a=4;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/* </a:t>
            </a:r>
            <a:r>
              <a:rPr lang="bg-BG" dirty="0" smtClean="0">
                <a:solidFill>
                  <a:srgbClr val="00B050"/>
                </a:solidFill>
              </a:rPr>
              <a:t>задаваме стойност на а</a:t>
            </a:r>
          </a:p>
          <a:p>
            <a:pPr>
              <a:buNone/>
            </a:pPr>
            <a:r>
              <a:rPr lang="bg-BG" dirty="0" smtClean="0">
                <a:solidFill>
                  <a:srgbClr val="00B050"/>
                </a:solidFill>
              </a:rPr>
              <a:t>и присвояваме числото 4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C# </a:t>
            </a:r>
            <a:r>
              <a:rPr lang="bg-BG" dirty="0" smtClean="0"/>
              <a:t>програма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using System;                              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bg-BG" dirty="0">
                <a:solidFill>
                  <a:srgbClr val="00B050"/>
                </a:solidFill>
              </a:rPr>
              <a:t>Основни библиотеки</a:t>
            </a:r>
          </a:p>
          <a:p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namespace ConsoleApplication2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 </a:t>
            </a:r>
            <a:r>
              <a:rPr lang="bg-BG" dirty="0">
                <a:solidFill>
                  <a:srgbClr val="00B050"/>
                </a:solidFill>
              </a:rPr>
              <a:t> // дефиниране на класове</a:t>
            </a:r>
          </a:p>
          <a:p>
            <a:r>
              <a:rPr lang="en-US" dirty="0"/>
              <a:t>    class Program</a:t>
            </a:r>
          </a:p>
          <a:p>
            <a:r>
              <a:rPr lang="en-US" dirty="0"/>
              <a:t>    {</a:t>
            </a:r>
          </a:p>
          <a:p>
            <a:r>
              <a:rPr lang="bg-BG" dirty="0">
                <a:solidFill>
                  <a:srgbClr val="00B050"/>
                </a:solidFill>
              </a:rPr>
              <a:t>        /* Използване на глобални променливи </a:t>
            </a:r>
          </a:p>
          <a:p>
            <a:r>
              <a:rPr lang="bg-BG" dirty="0">
                <a:solidFill>
                  <a:srgbClr val="00B050"/>
                </a:solidFill>
              </a:rPr>
              <a:t>         * и подпрограми</a:t>
            </a:r>
          </a:p>
          <a:p>
            <a:r>
              <a:rPr lang="en-US" dirty="0">
                <a:solidFill>
                  <a:srgbClr val="00B050"/>
                </a:solidFill>
              </a:rPr>
              <a:t>         */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bg-BG" dirty="0"/>
              <a:t>            </a:t>
            </a:r>
            <a:r>
              <a:rPr lang="bg-BG" dirty="0">
                <a:solidFill>
                  <a:srgbClr val="00B050"/>
                </a:solidFill>
              </a:rPr>
              <a:t>// Основен код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361</Words>
  <Application>Microsoft Office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Основни типове данни</vt:lpstr>
      <vt:lpstr>Целочислени</vt:lpstr>
      <vt:lpstr>С плаваща запетая</vt:lpstr>
      <vt:lpstr>Други</vt:lpstr>
      <vt:lpstr>Важни свойства на типовете данни</vt:lpstr>
      <vt:lpstr>C# изрази</vt:lpstr>
      <vt:lpstr>Именуване на променливи</vt:lpstr>
      <vt:lpstr>Коментари</vt:lpstr>
      <vt:lpstr>Структура на C# програма</vt:lpstr>
      <vt:lpstr>Вход и изход при конзолни приложения</vt:lpstr>
      <vt:lpstr>Начини за използване на  Write и WriteLine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Основни типове данни</dc:title>
  <dc:creator>User</dc:creator>
  <cp:lastModifiedBy>User</cp:lastModifiedBy>
  <cp:revision>14</cp:revision>
  <dcterms:created xsi:type="dcterms:W3CDTF">2014-09-30T04:42:14Z</dcterms:created>
  <dcterms:modified xsi:type="dcterms:W3CDTF">2014-09-30T06:04:44Z</dcterms:modified>
</cp:coreProperties>
</file>