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914400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Класове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524000"/>
            <a:ext cx="7848600" cy="4800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bg-BG" dirty="0" smtClean="0">
                <a:solidFill>
                  <a:schemeClr val="tx1"/>
                </a:solidFill>
              </a:rPr>
              <a:t>Класът определя общи характеристики и поведение на обекта, дефинирани и използвани в програмата.</a:t>
            </a:r>
          </a:p>
          <a:p>
            <a:pPr algn="just"/>
            <a:endParaRPr lang="bg-BG" dirty="0" smtClean="0">
              <a:solidFill>
                <a:schemeClr val="tx1"/>
              </a:solidFill>
            </a:endParaRP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Връзка между клас и обект.</a:t>
            </a:r>
          </a:p>
          <a:p>
            <a:pPr algn="just"/>
            <a:endParaRPr lang="bg-BG" dirty="0" smtClean="0">
              <a:solidFill>
                <a:schemeClr val="tx1"/>
              </a:solidFill>
            </a:endParaRP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Класът е модел, обекта – реализация.</a:t>
            </a:r>
          </a:p>
          <a:p>
            <a:pPr algn="just"/>
            <a:endParaRPr lang="bg-BG" dirty="0" smtClean="0">
              <a:solidFill>
                <a:schemeClr val="tx1"/>
              </a:solidFill>
            </a:endParaRPr>
          </a:p>
          <a:p>
            <a:pPr algn="just"/>
            <a:r>
              <a:rPr lang="bg-BG" dirty="0" smtClean="0">
                <a:solidFill>
                  <a:schemeClr val="tx1"/>
                </a:solidFill>
              </a:rPr>
              <a:t>Класът е </a:t>
            </a:r>
            <a:r>
              <a:rPr lang="bg-BG" dirty="0" err="1" smtClean="0">
                <a:solidFill>
                  <a:schemeClr val="tx1"/>
                </a:solidFill>
              </a:rPr>
              <a:t>статитичен</a:t>
            </a:r>
            <a:r>
              <a:rPr lang="bg-BG" dirty="0" smtClean="0">
                <a:solidFill>
                  <a:schemeClr val="tx1"/>
                </a:solidFill>
              </a:rPr>
              <a:t>, обекта – динамичен елемент.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Използване на свойство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Student k=new Student(“Petar”,2,20);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k.Kurs</a:t>
            </a:r>
            <a:r>
              <a:rPr lang="en-US" dirty="0" smtClean="0"/>
              <a:t>);</a:t>
            </a:r>
            <a:endParaRPr lang="bg-BG" dirty="0" smtClean="0"/>
          </a:p>
          <a:p>
            <a:pPr>
              <a:buNone/>
            </a:pPr>
            <a:r>
              <a:rPr lang="en-US" dirty="0" err="1" smtClean="0"/>
              <a:t>k.Kurs</a:t>
            </a:r>
            <a:r>
              <a:rPr lang="en-US" dirty="0" smtClean="0"/>
              <a:t>=3;</a:t>
            </a:r>
            <a:endParaRPr lang="bg-BG" dirty="0" smtClean="0"/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k.Kurs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k.CurrKurs</a:t>
            </a:r>
            <a:r>
              <a:rPr lang="en-US" dirty="0" smtClean="0"/>
              <a:t>=9;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k.CurrKurs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k.Kurs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k.KursText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Public Class Student {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ime</a:t>
            </a:r>
            <a:r>
              <a:rPr lang="en-US" dirty="0" smtClean="0"/>
              <a:t>=“</a:t>
            </a:r>
            <a:r>
              <a:rPr lang="en-US" dirty="0" err="1" smtClean="0"/>
              <a:t>Nqma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kurs</a:t>
            </a:r>
            <a:r>
              <a:rPr lang="en-US" dirty="0" smtClean="0"/>
              <a:t>=1;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godini</a:t>
            </a:r>
            <a:r>
              <a:rPr lang="en-US" dirty="0" smtClean="0"/>
              <a:t>=19;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NextKurs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this.kurs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this.godini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	return </a:t>
            </a:r>
            <a:r>
              <a:rPr lang="en-US" dirty="0" err="1" smtClean="0"/>
              <a:t>this.kurs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bg-BG" dirty="0" smtClean="0"/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PovtarqKurs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this.godini</a:t>
            </a:r>
            <a:r>
              <a:rPr lang="en-US" dirty="0" smtClean="0"/>
              <a:t>++;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Извикване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Student m=new Student();</a:t>
            </a:r>
          </a:p>
          <a:p>
            <a:pPr>
              <a:buNone/>
            </a:pPr>
            <a:r>
              <a:rPr lang="en-US" dirty="0" smtClean="0"/>
              <a:t>m.ime=“Anna”;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k.Kurs</a:t>
            </a:r>
            <a:r>
              <a:rPr lang="en-US" dirty="0" smtClean="0"/>
              <a:t>+”,”+</a:t>
            </a:r>
            <a:r>
              <a:rPr lang="en-US" dirty="0" err="1" smtClean="0"/>
              <a:t>k.godini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p=</a:t>
            </a:r>
            <a:r>
              <a:rPr lang="en-US" dirty="0" err="1" smtClean="0"/>
              <a:t>m.NextKurs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k.Kurs</a:t>
            </a:r>
            <a:r>
              <a:rPr lang="en-US" dirty="0" smtClean="0"/>
              <a:t>+”,”+</a:t>
            </a:r>
            <a:r>
              <a:rPr lang="en-US" dirty="0" err="1" smtClean="0"/>
              <a:t>k.godini</a:t>
            </a:r>
            <a:r>
              <a:rPr lang="en-US" dirty="0" smtClean="0"/>
              <a:t>);</a:t>
            </a:r>
          </a:p>
          <a:p>
            <a:pPr>
              <a:buNone/>
            </a:pPr>
            <a:r>
              <a:rPr lang="en-US" dirty="0" err="1" smtClean="0"/>
              <a:t>m.PovtarqKurs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k.Kurs</a:t>
            </a:r>
            <a:r>
              <a:rPr lang="en-US" dirty="0" smtClean="0"/>
              <a:t>+”,”+</a:t>
            </a:r>
            <a:r>
              <a:rPr lang="en-US" dirty="0" err="1" smtClean="0"/>
              <a:t>k.godini</a:t>
            </a:r>
            <a:r>
              <a:rPr lang="en-US" dirty="0" smtClean="0"/>
              <a:t>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Основни елементи на класа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r>
              <a:rPr lang="bg-BG" dirty="0" smtClean="0"/>
              <a:t>Полета</a:t>
            </a:r>
          </a:p>
          <a:p>
            <a:r>
              <a:rPr lang="bg-BG" dirty="0" smtClean="0"/>
              <a:t>Методи</a:t>
            </a:r>
          </a:p>
          <a:p>
            <a:r>
              <a:rPr lang="bg-BG" dirty="0" smtClean="0"/>
              <a:t>Свойства</a:t>
            </a:r>
          </a:p>
          <a:p>
            <a:r>
              <a:rPr lang="bg-BG" dirty="0" smtClean="0"/>
              <a:t>Конструктори</a:t>
            </a:r>
          </a:p>
          <a:p>
            <a:endParaRPr lang="bg-BG" dirty="0" smtClean="0"/>
          </a:p>
          <a:p>
            <a:r>
              <a:rPr lang="bg-BG" dirty="0" smtClean="0"/>
              <a:t>Видове</a:t>
            </a:r>
          </a:p>
          <a:p>
            <a:pPr>
              <a:buFontTx/>
              <a:buChar char="-"/>
            </a:pPr>
            <a:r>
              <a:rPr lang="bg-BG" dirty="0" smtClean="0"/>
              <a:t>Вътрешни </a:t>
            </a:r>
            <a:r>
              <a:rPr lang="en-US" dirty="0" smtClean="0"/>
              <a:t>(Private)</a:t>
            </a:r>
            <a:endParaRPr lang="bg-BG" dirty="0" smtClean="0"/>
          </a:p>
          <a:p>
            <a:pPr>
              <a:buFontTx/>
              <a:buChar char="-"/>
            </a:pPr>
            <a:r>
              <a:rPr lang="bg-BG" dirty="0" smtClean="0"/>
              <a:t>Външни</a:t>
            </a:r>
            <a:r>
              <a:rPr lang="en-US" dirty="0" smtClean="0"/>
              <a:t> (Public)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Дефиниция на клас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Ime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bg-BG" dirty="0" smtClean="0">
                <a:solidFill>
                  <a:srgbClr val="00B050"/>
                </a:solidFill>
              </a:rPr>
              <a:t>Тяло на класа</a:t>
            </a:r>
          </a:p>
          <a:p>
            <a:pPr>
              <a:buNone/>
            </a:pPr>
            <a:r>
              <a:rPr lang="en-US" dirty="0" smtClean="0"/>
              <a:t>Public string pole1;			</a:t>
            </a:r>
            <a:r>
              <a:rPr lang="en-US" dirty="0" smtClean="0">
                <a:solidFill>
                  <a:srgbClr val="00B050"/>
                </a:solidFill>
              </a:rPr>
              <a:t>// </a:t>
            </a:r>
            <a:r>
              <a:rPr lang="bg-BG" dirty="0" smtClean="0">
                <a:solidFill>
                  <a:srgbClr val="00B050"/>
                </a:solidFill>
              </a:rPr>
              <a:t>Полета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pole2;</a:t>
            </a:r>
          </a:p>
          <a:p>
            <a:pPr>
              <a:buNone/>
            </a:pPr>
            <a:r>
              <a:rPr lang="en-US" dirty="0" smtClean="0"/>
              <a:t>Public void method1()</a:t>
            </a:r>
            <a:r>
              <a:rPr lang="bg-BG" dirty="0" smtClean="0"/>
              <a:t>		</a:t>
            </a:r>
            <a:r>
              <a:rPr lang="bg-BG" dirty="0" smtClean="0">
                <a:solidFill>
                  <a:srgbClr val="00B050"/>
                </a:solidFill>
              </a:rPr>
              <a:t>// Методи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		{}</a:t>
            </a:r>
          </a:p>
          <a:p>
            <a:pPr>
              <a:buNone/>
            </a:pPr>
            <a:r>
              <a:rPr lang="en-US" dirty="0" smtClean="0"/>
              <a:t>Private void method2()</a:t>
            </a:r>
          </a:p>
          <a:p>
            <a:pPr>
              <a:buNone/>
            </a:pPr>
            <a:r>
              <a:rPr lang="en-US" dirty="0" smtClean="0"/>
              <a:t>		{}</a:t>
            </a:r>
          </a:p>
          <a:p>
            <a:pPr>
              <a:buNone/>
            </a:pPr>
            <a:r>
              <a:rPr lang="en-US" dirty="0" smtClean="0"/>
              <a:t>Public void </a:t>
            </a:r>
            <a:r>
              <a:rPr lang="en-US" dirty="0" err="1" smtClean="0"/>
              <a:t>Ime</a:t>
            </a:r>
            <a:r>
              <a:rPr lang="en-US" dirty="0" smtClean="0"/>
              <a:t>( string p1)</a:t>
            </a:r>
            <a:r>
              <a:rPr lang="bg-BG" dirty="0" smtClean="0"/>
              <a:t>		</a:t>
            </a:r>
            <a:r>
              <a:rPr lang="bg-BG" dirty="0" smtClean="0">
                <a:solidFill>
                  <a:srgbClr val="00B050"/>
                </a:solidFill>
              </a:rPr>
              <a:t>// Конструктор</a:t>
            </a:r>
            <a:endParaRPr lang="en-US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dirty="0" smtClean="0"/>
              <a:t>		{}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Използване на обекти, полета и методи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 smtClean="0"/>
              <a:t>Ime</a:t>
            </a:r>
            <a:r>
              <a:rPr lang="en-US" dirty="0" smtClean="0"/>
              <a:t> Test=new </a:t>
            </a:r>
            <a:r>
              <a:rPr lang="en-US" dirty="0" err="1" smtClean="0"/>
              <a:t>Ime</a:t>
            </a:r>
            <a:r>
              <a:rPr lang="en-US" dirty="0" smtClean="0"/>
              <a:t>();</a:t>
            </a:r>
            <a:r>
              <a:rPr lang="bg-BG" dirty="0" smtClean="0"/>
              <a:t>	// Създаване на обект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Test.pole1=“Ivan”;	// </a:t>
            </a:r>
            <a:r>
              <a:rPr lang="bg-BG" dirty="0" smtClean="0"/>
              <a:t>Поле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Test.method1();</a:t>
            </a:r>
            <a:r>
              <a:rPr lang="bg-BG" dirty="0" smtClean="0"/>
              <a:t>		// Метод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Конструктор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Създава нова инстанция на класа</a:t>
            </a:r>
          </a:p>
          <a:p>
            <a:r>
              <a:rPr lang="bg-BG" dirty="0" smtClean="0"/>
              <a:t>Инициализира основните полета</a:t>
            </a:r>
          </a:p>
          <a:p>
            <a:r>
              <a:rPr lang="bg-BG" dirty="0" smtClean="0"/>
              <a:t>Извиква се чрез запазената дума </a:t>
            </a:r>
            <a:r>
              <a:rPr lang="en-US" dirty="0" smtClean="0"/>
              <a:t>new</a:t>
            </a:r>
            <a:endParaRPr lang="bg-BG" dirty="0" smtClean="0"/>
          </a:p>
          <a:p>
            <a:r>
              <a:rPr lang="bg-BG" dirty="0" smtClean="0"/>
              <a:t>Името на конструктора съвпада с името на класа</a:t>
            </a:r>
          </a:p>
          <a:p>
            <a:r>
              <a:rPr lang="bg-BG" dirty="0" smtClean="0"/>
              <a:t>Конструктора по своята същност е подпрограма</a:t>
            </a:r>
          </a:p>
          <a:p>
            <a:r>
              <a:rPr lang="bg-BG" dirty="0" smtClean="0"/>
              <a:t>Един клас може да има няколко конструктора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Клас </a:t>
            </a:r>
            <a:r>
              <a:rPr lang="en-US" dirty="0" smtClean="0"/>
              <a:t>Student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Public Class Student {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ime</a:t>
            </a:r>
            <a:r>
              <a:rPr lang="en-US" dirty="0" smtClean="0"/>
              <a:t>=“</a:t>
            </a:r>
            <a:r>
              <a:rPr lang="en-US" dirty="0" err="1" smtClean="0"/>
              <a:t>Nqma</a:t>
            </a:r>
            <a:r>
              <a:rPr lang="en-US" dirty="0" smtClean="0"/>
              <a:t>”;</a:t>
            </a:r>
          </a:p>
          <a:p>
            <a:pPr>
              <a:buNone/>
            </a:pPr>
            <a:r>
              <a:rPr lang="en-US" dirty="0" smtClean="0"/>
              <a:t>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kurs</a:t>
            </a:r>
            <a:r>
              <a:rPr lang="en-US" dirty="0" smtClean="0"/>
              <a:t>=1;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godini</a:t>
            </a:r>
            <a:r>
              <a:rPr lang="en-US" dirty="0" smtClean="0"/>
              <a:t>=19;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Student() { </a:t>
            </a:r>
            <a:r>
              <a:rPr lang="en-US" dirty="0" err="1" smtClean="0"/>
              <a:t>ime</a:t>
            </a:r>
            <a:r>
              <a:rPr lang="en-US" dirty="0" smtClean="0"/>
              <a:t>=“”;}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Public Student(string </a:t>
            </a:r>
            <a:r>
              <a:rPr lang="en-US" dirty="0" err="1" smtClean="0"/>
              <a:t>myime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mykurs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mygod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This.ime=</a:t>
            </a:r>
            <a:r>
              <a:rPr lang="en-US" dirty="0" err="1" smtClean="0"/>
              <a:t>myime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This.kurs</a:t>
            </a:r>
            <a:r>
              <a:rPr lang="en-US" dirty="0" smtClean="0"/>
              <a:t>=</a:t>
            </a:r>
            <a:r>
              <a:rPr lang="en-US" dirty="0" err="1" smtClean="0"/>
              <a:t>mykurs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err="1" smtClean="0"/>
              <a:t>This.godini</a:t>
            </a:r>
            <a:r>
              <a:rPr lang="en-US" dirty="0" smtClean="0"/>
              <a:t>=</a:t>
            </a:r>
            <a:r>
              <a:rPr lang="en-US" dirty="0" err="1" smtClean="0"/>
              <a:t>mygod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Използване на класа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Student</a:t>
            </a:r>
            <a:r>
              <a:rPr lang="bg-BG" dirty="0" smtClean="0"/>
              <a:t> </a:t>
            </a:r>
            <a:r>
              <a:rPr lang="en-US" dirty="0" smtClean="0"/>
              <a:t>A1=new Student();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(A1.ime);</a:t>
            </a:r>
          </a:p>
          <a:p>
            <a:pPr>
              <a:buNone/>
            </a:pPr>
            <a:r>
              <a:rPr lang="en-US" dirty="0" smtClean="0"/>
              <a:t>A1.ime=“Ivan”;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(A1.godini);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Student A2=new Student(“Maria”,3,21);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(A2.godini);</a:t>
            </a:r>
          </a:p>
          <a:p>
            <a:pPr>
              <a:buNone/>
            </a:pPr>
            <a:r>
              <a:rPr lang="en-US" dirty="0" err="1" smtClean="0"/>
              <a:t>Console.WriteLine</a:t>
            </a:r>
            <a:r>
              <a:rPr lang="en-US" dirty="0" smtClean="0"/>
              <a:t>(A2.kurs);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bg-BG" dirty="0" smtClean="0"/>
              <a:t>Свойства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bg-BG" dirty="0" smtClean="0"/>
              <a:t>Държи се като поле</a:t>
            </a:r>
          </a:p>
          <a:p>
            <a:r>
              <a:rPr lang="bg-BG" dirty="0" smtClean="0"/>
              <a:t>Не съдържа собствени данни</a:t>
            </a:r>
          </a:p>
          <a:p>
            <a:r>
              <a:rPr lang="bg-BG" dirty="0" smtClean="0"/>
              <a:t>Контрол на входящите или изходящите данни чрез код</a:t>
            </a:r>
          </a:p>
          <a:p>
            <a:r>
              <a:rPr lang="bg-BG" dirty="0" smtClean="0"/>
              <a:t>Защита чрез забрана за писане или четене</a:t>
            </a:r>
          </a:p>
          <a:p>
            <a:r>
              <a:rPr lang="bg-BG" dirty="0" smtClean="0"/>
              <a:t>Свързано е с едно или няколко полета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bg-BG" dirty="0" smtClean="0"/>
              <a:t>Дефиниране на свойство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6388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Kurs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Get { return </a:t>
            </a:r>
            <a:r>
              <a:rPr lang="en-US" dirty="0" err="1" smtClean="0"/>
              <a:t>this.kurs</a:t>
            </a:r>
            <a:r>
              <a:rPr lang="en-US" dirty="0" smtClean="0"/>
              <a:t>;}</a:t>
            </a:r>
          </a:p>
          <a:p>
            <a:pPr>
              <a:buNone/>
            </a:pPr>
            <a:r>
              <a:rPr lang="en-US" dirty="0" smtClean="0"/>
              <a:t>Set { </a:t>
            </a:r>
            <a:r>
              <a:rPr lang="en-US" dirty="0" err="1" smtClean="0"/>
              <a:t>this.kurs</a:t>
            </a:r>
            <a:r>
              <a:rPr lang="en-US" dirty="0" smtClean="0"/>
              <a:t>=value }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CurrKurs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Get { return </a:t>
            </a:r>
            <a:r>
              <a:rPr lang="en-US" dirty="0" err="1" smtClean="0"/>
              <a:t>this.kurs</a:t>
            </a:r>
            <a:r>
              <a:rPr lang="en-US" dirty="0" smtClean="0"/>
              <a:t>;};</a:t>
            </a:r>
          </a:p>
          <a:p>
            <a:pPr>
              <a:buNone/>
            </a:pPr>
            <a:r>
              <a:rPr lang="en-US" dirty="0" smtClean="0"/>
              <a:t>Set 	{</a:t>
            </a:r>
          </a:p>
          <a:p>
            <a:pPr>
              <a:buNone/>
            </a:pPr>
            <a:r>
              <a:rPr lang="en-US" dirty="0" smtClean="0"/>
              <a:t>	if( value&lt;=5 &amp;&amp; value&gt;=1)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this.kurs</a:t>
            </a:r>
            <a:r>
              <a:rPr lang="en-US" dirty="0" smtClean="0"/>
              <a:t>=value; </a:t>
            </a:r>
          </a:p>
          <a:p>
            <a:pPr>
              <a:buNone/>
            </a:pPr>
            <a:r>
              <a:rPr lang="en-US" dirty="0" smtClean="0"/>
              <a:t>		};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r>
              <a:rPr lang="en-US" dirty="0" smtClean="0"/>
              <a:t>Public string </a:t>
            </a:r>
            <a:r>
              <a:rPr lang="en-US" dirty="0" err="1" smtClean="0"/>
              <a:t>KursText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Get 		{</a:t>
            </a:r>
          </a:p>
          <a:p>
            <a:pPr>
              <a:buNone/>
            </a:pPr>
            <a:r>
              <a:rPr lang="en-US" dirty="0" smtClean="0"/>
              <a:t>	string[] </a:t>
            </a:r>
            <a:r>
              <a:rPr lang="en-US" smtClean="0"/>
              <a:t>txt</a:t>
            </a:r>
            <a:r>
              <a:rPr lang="en-US" smtClean="0"/>
              <a:t>= new {“</a:t>
            </a:r>
            <a:r>
              <a:rPr lang="bg-BG" dirty="0" smtClean="0"/>
              <a:t>Първи”, “Втори”, “Трети”,”Четвърти”,”Пети”);</a:t>
            </a:r>
          </a:p>
          <a:p>
            <a:pPr>
              <a:buNone/>
            </a:pPr>
            <a:r>
              <a:rPr lang="bg-BG" dirty="0" smtClean="0"/>
              <a:t>	</a:t>
            </a:r>
            <a:r>
              <a:rPr lang="en-US" dirty="0" smtClean="0"/>
              <a:t>return txt[</a:t>
            </a:r>
            <a:r>
              <a:rPr lang="en-US" dirty="0" err="1" smtClean="0"/>
              <a:t>kurs</a:t>
            </a:r>
            <a:r>
              <a:rPr lang="en-US" dirty="0" smtClean="0"/>
              <a:t>];</a:t>
            </a:r>
          </a:p>
          <a:p>
            <a:pPr>
              <a:buNone/>
            </a:pPr>
            <a:r>
              <a:rPr lang="en-US" dirty="0" smtClean="0"/>
              <a:t>		}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325</Words>
  <Application>Microsoft Office PowerPoint</Application>
  <PresentationFormat>On-screen Show (4:3)</PresentationFormat>
  <Paragraphs>134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Класове</vt:lpstr>
      <vt:lpstr>Основни елементи на класа</vt:lpstr>
      <vt:lpstr>Дефиниция на клас</vt:lpstr>
      <vt:lpstr>Използване на обекти, полета и методи</vt:lpstr>
      <vt:lpstr>Конструктор</vt:lpstr>
      <vt:lpstr>Клас Student</vt:lpstr>
      <vt:lpstr>Използване на класа</vt:lpstr>
      <vt:lpstr>Свойства</vt:lpstr>
      <vt:lpstr>Дефиниране на свойство</vt:lpstr>
      <vt:lpstr>Използване на свойство</vt:lpstr>
      <vt:lpstr>Методи</vt:lpstr>
      <vt:lpstr>Извикване на метод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</dc:title>
  <dc:creator>User</dc:creator>
  <cp:lastModifiedBy>User</cp:lastModifiedBy>
  <cp:revision>14</cp:revision>
  <dcterms:created xsi:type="dcterms:W3CDTF">2006-08-16T00:00:00Z</dcterms:created>
  <dcterms:modified xsi:type="dcterms:W3CDTF">2014-11-11T07:42:22Z</dcterms:modified>
</cp:coreProperties>
</file>