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3562-37C6-4370-9AC9-483198822014}" type="datetimeFigureOut">
              <a:rPr lang="en-US" smtClean="0"/>
              <a:pPr/>
              <a:t>11/12/2015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8BC4-5B29-45B0-A91A-5666CD8BEB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9"/>
            <a:ext cx="7772400" cy="92869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Подпрограми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357298"/>
            <a:ext cx="8215370" cy="5072098"/>
          </a:xfrm>
        </p:spPr>
        <p:txBody>
          <a:bodyPr/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Модулно програмиране: Разделянето на програмата </a:t>
            </a:r>
            <a:r>
              <a:rPr lang="bg-BG" dirty="0">
                <a:solidFill>
                  <a:schemeClr val="tx1"/>
                </a:solidFill>
              </a:rPr>
              <a:t>на части по предварително зададени </a:t>
            </a:r>
            <a:r>
              <a:rPr lang="bg-BG" dirty="0" smtClean="0">
                <a:solidFill>
                  <a:schemeClr val="tx1"/>
                </a:solidFill>
              </a:rPr>
              <a:t>правила.</a:t>
            </a:r>
          </a:p>
          <a:p>
            <a:pPr algn="just"/>
            <a:r>
              <a:rPr lang="bg-BG" dirty="0">
                <a:solidFill>
                  <a:schemeClr val="tx1"/>
                </a:solidFill>
              </a:rPr>
              <a:t>Модулът е част от системата обособена на базата на своето предназначение и функциите, които реализира.</a:t>
            </a:r>
            <a:endParaRPr lang="bg-BG" dirty="0" smtClean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Подпрограмата е самостоятелен код в рамките на една програма, имащ собствени данни и алгоритъм.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Рекурсия - цикличност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recursiq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a)</a:t>
            </a:r>
          </a:p>
          <a:p>
            <a:pPr>
              <a:buNone/>
            </a:pPr>
            <a:r>
              <a:rPr lang="en-US" dirty="0" smtClean="0"/>
              <a:t>{		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b=1;</a:t>
            </a: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if( a&gt;0 ) </a:t>
            </a:r>
            <a:r>
              <a:rPr lang="en-US" dirty="0" smtClean="0"/>
              <a:t> </a:t>
            </a:r>
            <a:r>
              <a:rPr lang="en-US" dirty="0" smtClean="0"/>
              <a:t>b=a*</a:t>
            </a:r>
            <a:r>
              <a:rPr lang="en-US" dirty="0" err="1" smtClean="0"/>
              <a:t>recursiq</a:t>
            </a:r>
            <a:r>
              <a:rPr lang="en-US" dirty="0" smtClean="0"/>
              <a:t>(a-1);</a:t>
            </a:r>
          </a:p>
          <a:p>
            <a:pPr>
              <a:buNone/>
            </a:pPr>
            <a:r>
              <a:rPr lang="en-US" dirty="0" smtClean="0"/>
              <a:t>return(b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57166"/>
            <a:ext cx="8229600" cy="576899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kratni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baza,int</a:t>
            </a:r>
            <a:r>
              <a:rPr lang="en-US" dirty="0" smtClean="0"/>
              <a:t> m, </a:t>
            </a:r>
            <a:r>
              <a:rPr lang="en-US" dirty="0" err="1" smtClean="0"/>
              <a:t>int</a:t>
            </a:r>
            <a:r>
              <a:rPr lang="en-US" dirty="0" smtClean="0"/>
              <a:t> g)</a:t>
            </a:r>
          </a:p>
          <a:p>
            <a:pPr>
              <a:buNone/>
            </a:pPr>
            <a:r>
              <a:rPr lang="en-US" dirty="0" smtClean="0"/>
              <a:t>{					</a:t>
            </a:r>
          </a:p>
          <a:p>
            <a:pPr>
              <a:buNone/>
            </a:pPr>
            <a:r>
              <a:rPr lang="en-US" dirty="0" smtClean="0"/>
              <a:t>if( m%33==0 ) return(m);</a:t>
            </a:r>
          </a:p>
          <a:p>
            <a:pPr>
              <a:buNone/>
            </a:pPr>
            <a:r>
              <a:rPr lang="en-US" dirty="0" smtClean="0"/>
              <a:t>If( g%33==0 ) return(g);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k=</a:t>
            </a:r>
            <a:r>
              <a:rPr lang="en-US" dirty="0" err="1" smtClean="0"/>
              <a:t>kratni</a:t>
            </a:r>
            <a:r>
              <a:rPr lang="en-US" dirty="0" smtClean="0"/>
              <a:t>(baza,m-1,g); 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t=</a:t>
            </a:r>
            <a:r>
              <a:rPr lang="en-US" dirty="0" err="1" smtClean="0"/>
              <a:t>kratni</a:t>
            </a:r>
            <a:r>
              <a:rPr lang="en-US" dirty="0" smtClean="0"/>
              <a:t>(baza,m,g+1);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p=(</a:t>
            </a:r>
            <a:r>
              <a:rPr lang="en-US" dirty="0" err="1" smtClean="0"/>
              <a:t>baza</a:t>
            </a:r>
            <a:r>
              <a:rPr lang="en-US" dirty="0" smtClean="0"/>
              <a:t>-k&lt;t-</a:t>
            </a:r>
            <a:r>
              <a:rPr lang="en-US" dirty="0" err="1" smtClean="0"/>
              <a:t>baza</a:t>
            </a:r>
            <a:r>
              <a:rPr lang="en-US" dirty="0" smtClean="0"/>
              <a:t>)?k:t;</a:t>
            </a:r>
          </a:p>
          <a:p>
            <a:pPr>
              <a:buNone/>
            </a:pPr>
            <a:r>
              <a:rPr lang="en-US" dirty="0" smtClean="0"/>
              <a:t>return(p);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Структура на програмния модул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bg-BG" dirty="0"/>
              <a:t>Програмният модул се състои от </a:t>
            </a:r>
            <a:r>
              <a:rPr lang="bg-BG" u="sng" dirty="0"/>
              <a:t>интерфейс и реализация</a:t>
            </a:r>
            <a:r>
              <a:rPr lang="bg-BG" dirty="0"/>
              <a:t>.</a:t>
            </a:r>
            <a:endParaRPr lang="en-US" dirty="0"/>
          </a:p>
          <a:p>
            <a:r>
              <a:rPr lang="bg-BG" dirty="0"/>
              <a:t>В </a:t>
            </a:r>
            <a:r>
              <a:rPr lang="bg-BG" u="sng" dirty="0"/>
              <a:t>интерфейса</a:t>
            </a:r>
            <a:r>
              <a:rPr lang="bg-BG" dirty="0"/>
              <a:t> се включват дефинициите на всички публични класове и достъпните в тях полета и методи.</a:t>
            </a:r>
            <a:endParaRPr lang="en-US" dirty="0"/>
          </a:p>
          <a:p>
            <a:r>
              <a:rPr lang="bg-BG" dirty="0"/>
              <a:t>В </a:t>
            </a:r>
            <a:r>
              <a:rPr lang="bg-BG" u="sng" dirty="0"/>
              <a:t>реализацията</a:t>
            </a:r>
            <a:r>
              <a:rPr lang="bg-BG" dirty="0"/>
              <a:t> е скрита детайлизацията на методите (техните тела), частни полета и методи, както и вътрешните за модула класове.</a:t>
            </a:r>
            <a:endParaRPr lang="en-US" dirty="0"/>
          </a:p>
          <a:p>
            <a:r>
              <a:rPr lang="bg-BG" dirty="0"/>
              <a:t>Всеки модул може да е зависим от други модули или от него да зависят други модули.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Защо се използват подпрограми?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bg-BG" dirty="0" smtClean="0"/>
              <a:t>По-добра четаемост на кода</a:t>
            </a:r>
          </a:p>
          <a:p>
            <a:r>
              <a:rPr lang="bg-BG" dirty="0" smtClean="0"/>
              <a:t>При повторяем код</a:t>
            </a:r>
          </a:p>
          <a:p>
            <a:r>
              <a:rPr lang="bg-BG" dirty="0" smtClean="0"/>
              <a:t>Преносимост между програмите</a:t>
            </a:r>
          </a:p>
          <a:p>
            <a:r>
              <a:rPr lang="en-US" dirty="0" smtClean="0"/>
              <a:t>Windows </a:t>
            </a:r>
            <a:r>
              <a:rPr lang="bg-BG" dirty="0" smtClean="0"/>
              <a:t>приложенията</a:t>
            </a:r>
          </a:p>
          <a:p>
            <a:r>
              <a:rPr lang="bg-BG" dirty="0" smtClean="0"/>
              <a:t>В рамките на клас за реализация на функционалността му</a:t>
            </a:r>
          </a:p>
          <a:p>
            <a:r>
              <a:rPr lang="bg-BG" dirty="0" smtClean="0"/>
              <a:t>За използване на рекурсивни алгоритми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Технология за използване на попрограми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Деклариране на подпрограми: Заявяваме правилата за използване на една под-програма</a:t>
            </a:r>
          </a:p>
          <a:p>
            <a:pPr algn="just"/>
            <a:r>
              <a:rPr lang="bg-BG" dirty="0" smtClean="0"/>
              <a:t>Реализация: Описваме алгоритъма и данните, които ще съдържа подпрограмата.</a:t>
            </a:r>
          </a:p>
          <a:p>
            <a:pPr algn="just"/>
            <a:r>
              <a:rPr lang="bg-BG" dirty="0" smtClean="0"/>
              <a:t>Извикване: Реалното изпълнение на кода имплементиран в една подпрограма.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Деклариране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[</a:t>
            </a:r>
            <a:r>
              <a:rPr lang="en-US" sz="2400" dirty="0" smtClean="0"/>
              <a:t>public] [static] </a:t>
            </a:r>
            <a:r>
              <a:rPr lang="bg-BG" sz="2400" dirty="0" smtClean="0"/>
              <a:t>  тип   име_на_подпрограмата(</a:t>
            </a:r>
            <a:r>
              <a:rPr lang="en-US" sz="2400" dirty="0" smtClean="0"/>
              <a:t>[</a:t>
            </a:r>
            <a:r>
              <a:rPr lang="bg-BG" sz="2400" dirty="0" smtClean="0"/>
              <a:t>параметри</a:t>
            </a:r>
            <a:r>
              <a:rPr lang="en-US" sz="2400" dirty="0" smtClean="0"/>
              <a:t>]</a:t>
            </a:r>
            <a:r>
              <a:rPr lang="bg-BG" sz="2400" dirty="0" smtClean="0"/>
              <a:t>) </a:t>
            </a:r>
          </a:p>
          <a:p>
            <a:pPr>
              <a:buNone/>
            </a:pPr>
            <a:r>
              <a:rPr lang="en-US" sz="2400" dirty="0" smtClean="0"/>
              <a:t>{</a:t>
            </a:r>
          </a:p>
          <a:p>
            <a:pPr>
              <a:buNone/>
            </a:pPr>
            <a:r>
              <a:rPr lang="bg-BG" sz="2400" dirty="0" smtClean="0"/>
              <a:t>Съдържание на подпрограмата;</a:t>
            </a:r>
          </a:p>
          <a:p>
            <a:pPr>
              <a:buNone/>
            </a:pPr>
            <a:r>
              <a:rPr lang="en-US" sz="2400" dirty="0" smtClean="0"/>
              <a:t>[return(</a:t>
            </a:r>
            <a:r>
              <a:rPr lang="bg-BG" sz="2400" dirty="0" smtClean="0"/>
              <a:t>данни);</a:t>
            </a:r>
            <a:r>
              <a:rPr lang="en-US" sz="2400" dirty="0" smtClean="0"/>
              <a:t>]</a:t>
            </a:r>
          </a:p>
          <a:p>
            <a:pPr>
              <a:buNone/>
            </a:pPr>
            <a:r>
              <a:rPr lang="en-US" sz="2400" dirty="0" smtClean="0"/>
              <a:t>}</a:t>
            </a:r>
            <a:endParaRPr lang="bg-BG" sz="2400" dirty="0"/>
          </a:p>
          <a:p>
            <a:pPr>
              <a:buNone/>
            </a:pPr>
            <a:r>
              <a:rPr lang="bg-BG" sz="2400" dirty="0" smtClean="0"/>
              <a:t>Тип- </a:t>
            </a:r>
            <a:r>
              <a:rPr lang="en-US" sz="2400" dirty="0" err="1" smtClean="0"/>
              <a:t>int</a:t>
            </a:r>
            <a:r>
              <a:rPr lang="en-US" sz="2400" dirty="0" smtClean="0"/>
              <a:t>, string, double …</a:t>
            </a:r>
          </a:p>
          <a:p>
            <a:pPr>
              <a:buNone/>
            </a:pPr>
            <a:r>
              <a:rPr lang="bg-BG" sz="2400" dirty="0" smtClean="0"/>
              <a:t>При подпрограмите нов тип – </a:t>
            </a:r>
            <a:r>
              <a:rPr lang="en-US" sz="2400" dirty="0" smtClean="0"/>
              <a:t>void</a:t>
            </a:r>
          </a:p>
          <a:p>
            <a:pPr>
              <a:buNone/>
            </a:pPr>
            <a:r>
              <a:rPr lang="bg-BG" sz="2400" dirty="0" smtClean="0"/>
              <a:t>Име_на_подпрограмата – правилата са като при именуване на променливи.</a:t>
            </a:r>
            <a:endParaRPr lang="en-US" sz="2400" dirty="0" smtClean="0"/>
          </a:p>
          <a:p>
            <a:pPr>
              <a:buNone/>
            </a:pPr>
            <a:r>
              <a:rPr lang="bg-BG" sz="2400" dirty="0" smtClean="0"/>
              <a:t>Правило: типа на подпрограмата трябва да е същият като типа на данните използвани при </a:t>
            </a:r>
            <a:r>
              <a:rPr lang="en-US" sz="2400" dirty="0" smtClean="0"/>
              <a:t>return.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42852"/>
            <a:ext cx="8229600" cy="6043642"/>
          </a:xfrm>
        </p:spPr>
        <p:txBody>
          <a:bodyPr>
            <a:noAutofit/>
          </a:bodyPr>
          <a:lstStyle/>
          <a:p>
            <a:r>
              <a:rPr lang="en-US" sz="1200" dirty="0"/>
              <a:t>using System;                               // </a:t>
            </a:r>
            <a:r>
              <a:rPr lang="bg-BG" sz="1200" dirty="0"/>
              <a:t>Основни библиотеки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System.Collections.Generic</a:t>
            </a:r>
            <a:r>
              <a:rPr lang="en-US" sz="1200" dirty="0"/>
              <a:t>;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System.Linq</a:t>
            </a:r>
            <a:r>
              <a:rPr lang="en-US" sz="1200" dirty="0"/>
              <a:t>;</a:t>
            </a:r>
          </a:p>
          <a:p>
            <a:r>
              <a:rPr lang="en-US" sz="1200" dirty="0"/>
              <a:t>using </a:t>
            </a:r>
            <a:r>
              <a:rPr lang="en-US" sz="1200" dirty="0" err="1"/>
              <a:t>System.Text</a:t>
            </a:r>
            <a:r>
              <a:rPr lang="en-US" sz="1200" dirty="0"/>
              <a:t>;</a:t>
            </a:r>
          </a:p>
          <a:p>
            <a:endParaRPr lang="en-US" sz="1400" dirty="0"/>
          </a:p>
          <a:p>
            <a:r>
              <a:rPr lang="en-US" sz="1200" dirty="0"/>
              <a:t>namespace ConsoleApplication2</a:t>
            </a:r>
          </a:p>
          <a:p>
            <a:r>
              <a:rPr lang="en-US" sz="1200" dirty="0"/>
              <a:t>{</a:t>
            </a:r>
          </a:p>
          <a:p>
            <a:r>
              <a:rPr lang="bg-BG" sz="1200" dirty="0"/>
              <a:t>    // дефиниране на класове</a:t>
            </a:r>
          </a:p>
          <a:p>
            <a:r>
              <a:rPr lang="en-US" sz="1200" dirty="0"/>
              <a:t>    class Program</a:t>
            </a:r>
          </a:p>
          <a:p>
            <a:r>
              <a:rPr lang="en-US" sz="1200" dirty="0"/>
              <a:t>    {</a:t>
            </a:r>
          </a:p>
          <a:p>
            <a:r>
              <a:rPr lang="bg-BG" sz="1200" dirty="0"/>
              <a:t>        /* Използване на глобални променливи </a:t>
            </a:r>
          </a:p>
          <a:p>
            <a:r>
              <a:rPr lang="bg-BG" sz="1200" dirty="0"/>
              <a:t>         * и подпрограми</a:t>
            </a:r>
          </a:p>
          <a:p>
            <a:r>
              <a:rPr lang="en-US" sz="1200" dirty="0"/>
              <a:t>         */</a:t>
            </a:r>
          </a:p>
          <a:p>
            <a:r>
              <a:rPr lang="en-US" sz="1200" dirty="0"/>
              <a:t>        public static void test()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("----------------------------");</a:t>
            </a:r>
          </a:p>
          <a:p>
            <a:r>
              <a:rPr lang="en-US" sz="1200" dirty="0"/>
              <a:t>        }</a:t>
            </a:r>
          </a:p>
          <a:p>
            <a:endParaRPr lang="en-US" sz="1200" dirty="0"/>
          </a:p>
          <a:p>
            <a:r>
              <a:rPr lang="en-US" sz="1200" dirty="0"/>
              <a:t>        static void Main(string[] </a:t>
            </a:r>
            <a:r>
              <a:rPr lang="en-US" sz="1200" dirty="0" err="1"/>
              <a:t>args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bg-BG" sz="1200" dirty="0"/>
              <a:t>            // Основен код</a:t>
            </a:r>
          </a:p>
          <a:p>
            <a:r>
              <a:rPr lang="en-US" sz="1200" dirty="0"/>
              <a:t>            test();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</a:t>
            </a:r>
            <a:r>
              <a:rPr lang="bg-BG" sz="1200" dirty="0"/>
              <a:t>БИС");</a:t>
            </a:r>
          </a:p>
          <a:p>
            <a:r>
              <a:rPr lang="en-US" sz="1200" dirty="0"/>
              <a:t>            test();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  <a:p>
            <a:pPr>
              <a:buNone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Използване на параметри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Параметрите са по-особени локални променливи</a:t>
            </a:r>
          </a:p>
          <a:p>
            <a:r>
              <a:rPr lang="bg-BG" dirty="0" smtClean="0"/>
              <a:t>Какво трябва да “знаят” подпрограмите за да изпълнят задачите си</a:t>
            </a:r>
          </a:p>
          <a:p>
            <a:r>
              <a:rPr lang="bg-BG" dirty="0" smtClean="0"/>
              <a:t>Връзка между параметри и аргументи</a:t>
            </a:r>
            <a:endParaRPr lang="en-US" dirty="0" smtClean="0"/>
          </a:p>
          <a:p>
            <a:r>
              <a:rPr lang="bg-BG" dirty="0" smtClean="0"/>
              <a:t>Предаване на данни по адрес и стойност </a:t>
            </a:r>
            <a:endParaRPr lang="en-US" dirty="0" smtClean="0"/>
          </a:p>
          <a:p>
            <a:r>
              <a:rPr lang="bg-BG" dirty="0" smtClean="0"/>
              <a:t>Използване на името на подпрограма като променлива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 за използване на параметри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Public 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MaxTwo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a1, </a:t>
            </a:r>
            <a:r>
              <a:rPr lang="en-US" dirty="0" err="1" smtClean="0"/>
              <a:t>int</a:t>
            </a:r>
            <a:r>
              <a:rPr lang="en-US" dirty="0" smtClean="0"/>
              <a:t> a2)    	// a1=b </a:t>
            </a:r>
            <a:r>
              <a:rPr lang="bg-BG" dirty="0" smtClean="0"/>
              <a:t>и </a:t>
            </a:r>
            <a:r>
              <a:rPr lang="en-US" dirty="0" smtClean="0"/>
              <a:t>a2=c</a:t>
            </a:r>
          </a:p>
          <a:p>
            <a:pPr>
              <a:buNone/>
            </a:pPr>
            <a:r>
              <a:rPr lang="en-US" dirty="0" smtClean="0"/>
              <a:t>{							//a1=m </a:t>
            </a:r>
            <a:r>
              <a:rPr lang="bg-BG" dirty="0" smtClean="0"/>
              <a:t>и </a:t>
            </a:r>
            <a:r>
              <a:rPr lang="en-US" dirty="0" smtClean="0"/>
              <a:t>a2=d</a:t>
            </a:r>
          </a:p>
          <a:p>
            <a:pPr>
              <a:buNone/>
            </a:pPr>
            <a:r>
              <a:rPr lang="en-US" dirty="0" smtClean="0"/>
              <a:t>if( a1&gt;a2 ) return(a1);</a:t>
            </a:r>
          </a:p>
          <a:p>
            <a:pPr>
              <a:buNone/>
            </a:pPr>
            <a:r>
              <a:rPr lang="en-US" dirty="0" smtClean="0"/>
              <a:t>else return(a2);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b=3,c=4</a:t>
            </a:r>
            <a:r>
              <a:rPr lang="bg-BG" dirty="0" smtClean="0"/>
              <a:t>, </a:t>
            </a:r>
            <a:r>
              <a:rPr lang="en-US" dirty="0" smtClean="0"/>
              <a:t>d=8;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m=</a:t>
            </a:r>
            <a:r>
              <a:rPr lang="en-US" dirty="0" err="1" smtClean="0">
                <a:solidFill>
                  <a:srgbClr val="FF0000"/>
                </a:solidFill>
              </a:rPr>
              <a:t>MaxTwo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b,c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k=</a:t>
            </a:r>
            <a:r>
              <a:rPr lang="en-US" dirty="0" err="1" smtClean="0">
                <a:solidFill>
                  <a:srgbClr val="FF0000"/>
                </a:solidFill>
              </a:rPr>
              <a:t>MaxTwo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m,d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(“</a:t>
            </a:r>
            <a:r>
              <a:rPr lang="bg-BG" dirty="0" smtClean="0"/>
              <a:t>Най-голямото е </a:t>
            </a:r>
            <a:r>
              <a:rPr lang="en-US" dirty="0" smtClean="0"/>
              <a:t>“+k);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Предаване на данни по адрес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static void </a:t>
            </a:r>
            <a:r>
              <a:rPr lang="en-US" dirty="0" err="1" smtClean="0"/>
              <a:t>Absol</a:t>
            </a:r>
            <a:r>
              <a:rPr lang="en-US" dirty="0" smtClean="0"/>
              <a:t>(ref </a:t>
            </a:r>
            <a:r>
              <a:rPr lang="en-US" dirty="0" err="1" smtClean="0"/>
              <a:t>int</a:t>
            </a:r>
            <a:r>
              <a:rPr lang="en-US" dirty="0" smtClean="0"/>
              <a:t> a)    	// a=</a:t>
            </a:r>
            <a:r>
              <a:rPr lang="bg-BG" dirty="0" err="1" smtClean="0"/>
              <a:t>трансормира</a:t>
            </a:r>
            <a:r>
              <a:rPr lang="bg-BG" dirty="0" smtClean="0"/>
              <a:t> в </a:t>
            </a:r>
            <a:r>
              <a:rPr lang="en-US" dirty="0" smtClean="0"/>
              <a:t>r1</a:t>
            </a:r>
          </a:p>
          <a:p>
            <a:pPr>
              <a:buNone/>
            </a:pPr>
            <a:r>
              <a:rPr lang="en-US" dirty="0" smtClean="0"/>
              <a:t>{						//a=</a:t>
            </a:r>
            <a:r>
              <a:rPr lang="bg-BG" dirty="0" smtClean="0"/>
              <a:t> </a:t>
            </a:r>
            <a:r>
              <a:rPr lang="bg-BG" dirty="0" err="1" smtClean="0"/>
              <a:t>трансормира</a:t>
            </a:r>
            <a:r>
              <a:rPr lang="bg-BG" dirty="0" smtClean="0"/>
              <a:t> в </a:t>
            </a:r>
            <a:r>
              <a:rPr lang="en-US" dirty="0" smtClean="0"/>
              <a:t>r2</a:t>
            </a:r>
          </a:p>
          <a:p>
            <a:pPr>
              <a:buNone/>
            </a:pPr>
            <a:r>
              <a:rPr lang="en-US" dirty="0" smtClean="0"/>
              <a:t>if( a&gt;0 ) a=-a;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r1=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r2=</a:t>
            </a:r>
            <a:r>
              <a:rPr lang="en-US" dirty="0" err="1" smtClean="0"/>
              <a:t>int.Parse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Absol</a:t>
            </a:r>
            <a:r>
              <a:rPr lang="en-US" dirty="0" smtClean="0"/>
              <a:t>(ref r1);</a:t>
            </a:r>
          </a:p>
          <a:p>
            <a:pPr>
              <a:buNone/>
            </a:pPr>
            <a:r>
              <a:rPr lang="en-US" dirty="0" err="1" smtClean="0"/>
              <a:t>Absol</a:t>
            </a:r>
            <a:r>
              <a:rPr lang="en-US" dirty="0" smtClean="0"/>
              <a:t>(ref r2);</a:t>
            </a:r>
          </a:p>
          <a:p>
            <a:pPr>
              <a:buNone/>
            </a:pPr>
            <a:r>
              <a:rPr lang="en-US" dirty="0" err="1" smtClean="0"/>
              <a:t>Console.Write</a:t>
            </a:r>
            <a:r>
              <a:rPr lang="en-US" dirty="0" smtClean="0"/>
              <a:t>(“</a:t>
            </a:r>
            <a:r>
              <a:rPr lang="bg-BG" dirty="0" smtClean="0"/>
              <a:t>Сумата по модул е  </a:t>
            </a:r>
            <a:r>
              <a:rPr lang="en-US" dirty="0" smtClean="0"/>
              <a:t>“+(r1+r2));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420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Подпрограми</vt:lpstr>
      <vt:lpstr>Структура на програмния модул</vt:lpstr>
      <vt:lpstr>Защо се използват подпрограми?</vt:lpstr>
      <vt:lpstr>Технология за използване на попрограми</vt:lpstr>
      <vt:lpstr>Деклариране</vt:lpstr>
      <vt:lpstr>Slide 6</vt:lpstr>
      <vt:lpstr>Използване на параметри</vt:lpstr>
      <vt:lpstr>Пример за използване на параметри </vt:lpstr>
      <vt:lpstr>Предаване на данни по адрес</vt:lpstr>
      <vt:lpstr>Рекурсия - цикличност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Подпрограми</dc:title>
  <dc:creator>User</dc:creator>
  <cp:lastModifiedBy>CTOEB</cp:lastModifiedBy>
  <cp:revision>16</cp:revision>
  <dcterms:created xsi:type="dcterms:W3CDTF">2014-10-21T05:54:03Z</dcterms:created>
  <dcterms:modified xsi:type="dcterms:W3CDTF">2015-11-12T10:44:54Z</dcterms:modified>
</cp:coreProperties>
</file>