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76"/>
  </p:notesMasterIdLst>
  <p:sldIdLst>
    <p:sldId id="256" r:id="rId2"/>
    <p:sldId id="281" r:id="rId3"/>
    <p:sldId id="307" r:id="rId4"/>
    <p:sldId id="308" r:id="rId5"/>
    <p:sldId id="309" r:id="rId6"/>
    <p:sldId id="282" r:id="rId7"/>
    <p:sldId id="310" r:id="rId8"/>
    <p:sldId id="318" r:id="rId9"/>
    <p:sldId id="283" r:id="rId10"/>
    <p:sldId id="262" r:id="rId11"/>
    <p:sldId id="263" r:id="rId12"/>
    <p:sldId id="264" r:id="rId13"/>
    <p:sldId id="311" r:id="rId14"/>
    <p:sldId id="312" r:id="rId15"/>
    <p:sldId id="313" r:id="rId16"/>
    <p:sldId id="314" r:id="rId17"/>
    <p:sldId id="315" r:id="rId18"/>
    <p:sldId id="317" r:id="rId19"/>
    <p:sldId id="319" r:id="rId20"/>
    <p:sldId id="287" r:id="rId21"/>
    <p:sldId id="320" r:id="rId22"/>
    <p:sldId id="266" r:id="rId23"/>
    <p:sldId id="267" r:id="rId24"/>
    <p:sldId id="288" r:id="rId25"/>
    <p:sldId id="335" r:id="rId26"/>
    <p:sldId id="337" r:id="rId27"/>
    <p:sldId id="330" r:id="rId28"/>
    <p:sldId id="334" r:id="rId29"/>
    <p:sldId id="331" r:id="rId30"/>
    <p:sldId id="338" r:id="rId31"/>
    <p:sldId id="332" r:id="rId32"/>
    <p:sldId id="333" r:id="rId33"/>
    <p:sldId id="339" r:id="rId34"/>
    <p:sldId id="340" r:id="rId35"/>
    <p:sldId id="341" r:id="rId36"/>
    <p:sldId id="342" r:id="rId37"/>
    <p:sldId id="272" r:id="rId38"/>
    <p:sldId id="289" r:id="rId39"/>
    <p:sldId id="290" r:id="rId40"/>
    <p:sldId id="268" r:id="rId41"/>
    <p:sldId id="271" r:id="rId42"/>
    <p:sldId id="273" r:id="rId43"/>
    <p:sldId id="274" r:id="rId44"/>
    <p:sldId id="323" r:id="rId45"/>
    <p:sldId id="270" r:id="rId46"/>
    <p:sldId id="275" r:id="rId47"/>
    <p:sldId id="276" r:id="rId48"/>
    <p:sldId id="291" r:id="rId49"/>
    <p:sldId id="324" r:id="rId50"/>
    <p:sldId id="325" r:id="rId51"/>
    <p:sldId id="277" r:id="rId52"/>
    <p:sldId id="278" r:id="rId53"/>
    <p:sldId id="326" r:id="rId54"/>
    <p:sldId id="296" r:id="rId55"/>
    <p:sldId id="279" r:id="rId56"/>
    <p:sldId id="297" r:id="rId57"/>
    <p:sldId id="298" r:id="rId58"/>
    <p:sldId id="299" r:id="rId59"/>
    <p:sldId id="300" r:id="rId60"/>
    <p:sldId id="295" r:id="rId61"/>
    <p:sldId id="301" r:id="rId62"/>
    <p:sldId id="306" r:id="rId63"/>
    <p:sldId id="302" r:id="rId64"/>
    <p:sldId id="303" r:id="rId65"/>
    <p:sldId id="304" r:id="rId66"/>
    <p:sldId id="327" r:id="rId67"/>
    <p:sldId id="328" r:id="rId68"/>
    <p:sldId id="329" r:id="rId69"/>
    <p:sldId id="284" r:id="rId70"/>
    <p:sldId id="322" r:id="rId71"/>
    <p:sldId id="257" r:id="rId72"/>
    <p:sldId id="258" r:id="rId73"/>
    <p:sldId id="259" r:id="rId74"/>
    <p:sldId id="261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1C9FE-1905-43DD-9A51-07EE499409A0}" type="datetimeFigureOut">
              <a:rPr lang="bg-BG" smtClean="0"/>
              <a:t>21.3.2018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880AA-6F01-4BCF-A2F4-651F3DC52B2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024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85C83-A343-480C-B5C1-31968659D7AC}" type="slidenum">
              <a:rPr lang="bg-BG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bg-BG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2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>
              <a:latin typeface="Arial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224D35-5F35-437F-B8F5-629615383D03}" type="slidenum">
              <a:rPr lang="bg-BG" smtClean="0">
                <a:latin typeface="Arial" pitchFamily="34" charset="0"/>
              </a:rPr>
              <a:pPr/>
              <a:t>26</a:t>
            </a:fld>
            <a:endParaRPr lang="bg-BG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269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831251-37CC-4E18-BDEE-89B3A62F43AF}" type="slidenum">
              <a:rPr lang="bg-BG" smtClean="0"/>
              <a:pPr/>
              <a:t>37</a:t>
            </a:fld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253191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37302-A3BE-4D62-98E3-AA6D8931D893}" type="slidenum">
              <a:rPr lang="bg-BG" smtClean="0"/>
              <a:pPr/>
              <a:t>38</a:t>
            </a:fld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986600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9C888D-04D0-4E26-B747-97915C10B02D}" type="slidenum">
              <a:rPr lang="bg-BG" smtClean="0"/>
              <a:pPr/>
              <a:t>41</a:t>
            </a:fld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55414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75EE67-F1B6-4114-B630-3B588650B446}" type="slidenum">
              <a:rPr lang="bg-BG" smtClean="0"/>
              <a:pPr/>
              <a:t>43</a:t>
            </a:fld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71896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DA1877-0029-4399-8A81-385BEFD77B83}" type="slidenum">
              <a:rPr lang="bg-BG" smtClean="0"/>
              <a:pPr/>
              <a:t>45</a:t>
            </a:fld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72227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41D5-E579-4AE3-95CA-25A8F03727CE}" type="datetimeFigureOut">
              <a:rPr lang="bg-BG" smtClean="0"/>
              <a:pPr/>
              <a:t>21.3.2018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7D69A93-215C-43AB-A3DB-597DCFA44E94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401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41D5-E579-4AE3-95CA-25A8F03727CE}" type="datetimeFigureOut">
              <a:rPr lang="bg-BG" smtClean="0"/>
              <a:pPr/>
              <a:t>21.3.2018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7D69A93-215C-43AB-A3DB-597DCFA44E94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911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41D5-E579-4AE3-95CA-25A8F03727CE}" type="datetimeFigureOut">
              <a:rPr lang="bg-BG" smtClean="0"/>
              <a:pPr/>
              <a:t>21.3.2018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7D69A93-215C-43AB-A3DB-597DCFA44E94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63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41D5-E579-4AE3-95CA-25A8F03727CE}" type="datetimeFigureOut">
              <a:rPr lang="bg-BG" smtClean="0"/>
              <a:pPr/>
              <a:t>21.3.2018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7D69A93-215C-43AB-A3DB-597DCFA44E94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41D5-E579-4AE3-95CA-25A8F03727CE}" type="datetimeFigureOut">
              <a:rPr lang="bg-BG" smtClean="0"/>
              <a:pPr/>
              <a:t>21.3.2018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7D69A93-215C-43AB-A3DB-597DCFA44E94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2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41D5-E579-4AE3-95CA-25A8F03727CE}" type="datetimeFigureOut">
              <a:rPr lang="bg-BG" smtClean="0"/>
              <a:pPr/>
              <a:t>21.3.2018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7D69A93-215C-43AB-A3DB-597DCFA44E94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5803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41D5-E579-4AE3-95CA-25A8F03727CE}" type="datetimeFigureOut">
              <a:rPr lang="bg-BG" smtClean="0"/>
              <a:pPr/>
              <a:t>21.3.2018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9A93-215C-43AB-A3DB-597DCFA44E94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347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41D5-E579-4AE3-95CA-25A8F03727CE}" type="datetimeFigureOut">
              <a:rPr lang="bg-BG" smtClean="0"/>
              <a:pPr/>
              <a:t>21.3.2018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9A93-215C-43AB-A3DB-597DCFA44E94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21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41D5-E579-4AE3-95CA-25A8F03727CE}" type="datetimeFigureOut">
              <a:rPr lang="bg-BG" smtClean="0"/>
              <a:pPr/>
              <a:t>21.3.2018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9A93-215C-43AB-A3DB-597DCFA44E94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421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41D5-E579-4AE3-95CA-25A8F03727CE}" type="datetimeFigureOut">
              <a:rPr lang="bg-BG" smtClean="0"/>
              <a:pPr/>
              <a:t>21.3.2018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7D69A93-215C-43AB-A3DB-597DCFA44E94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288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41D5-E579-4AE3-95CA-25A8F03727CE}" type="datetimeFigureOut">
              <a:rPr lang="bg-BG" smtClean="0"/>
              <a:pPr/>
              <a:t>21.3.2018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7D69A93-215C-43AB-A3DB-597DCFA44E94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997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41D5-E579-4AE3-95CA-25A8F03727CE}" type="datetimeFigureOut">
              <a:rPr lang="bg-BG" smtClean="0"/>
              <a:pPr/>
              <a:t>21.3.2018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7D69A93-215C-43AB-A3DB-597DCFA44E94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727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41D5-E579-4AE3-95CA-25A8F03727CE}" type="datetimeFigureOut">
              <a:rPr lang="bg-BG" smtClean="0"/>
              <a:pPr/>
              <a:t>21.3.2018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9A93-215C-43AB-A3DB-597DCFA44E94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383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41D5-E579-4AE3-95CA-25A8F03727CE}" type="datetimeFigureOut">
              <a:rPr lang="bg-BG" smtClean="0"/>
              <a:pPr/>
              <a:t>21.3.2018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9A93-215C-43AB-A3DB-597DCFA44E94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756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41D5-E579-4AE3-95CA-25A8F03727CE}" type="datetimeFigureOut">
              <a:rPr lang="bg-BG" smtClean="0"/>
              <a:pPr/>
              <a:t>21.3.2018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9A93-215C-43AB-A3DB-597DCFA44E94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252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41D5-E579-4AE3-95CA-25A8F03727CE}" type="datetimeFigureOut">
              <a:rPr lang="bg-BG" smtClean="0"/>
              <a:pPr/>
              <a:t>21.3.2018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7D69A93-215C-43AB-A3DB-597DCFA44E94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81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41D5-E579-4AE3-95CA-25A8F03727CE}" type="datetimeFigureOut">
              <a:rPr lang="bg-BG" smtClean="0"/>
              <a:pPr/>
              <a:t>21.3.2018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7D69A93-215C-43AB-A3DB-597DCFA44E94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42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rtner.com/it-glossary/business-intelligence-bi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7233950" cy="3329581"/>
          </a:xfrm>
        </p:spPr>
        <p:txBody>
          <a:bodyPr/>
          <a:lstStyle/>
          <a:p>
            <a:pPr algn="ctr"/>
            <a:r>
              <a:rPr lang="bg-BG" dirty="0" smtClean="0"/>
              <a:t>Бизнес интелигентни системи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69763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bg-BG" sz="4000" dirty="0" smtClean="0"/>
              <a:t>доц</a:t>
            </a:r>
            <a:r>
              <a:rPr lang="bg-BG" sz="4000" dirty="0"/>
              <a:t>. д-р Атанасова, </a:t>
            </a:r>
            <a:r>
              <a:rPr lang="bg-BG" sz="4000" dirty="0" smtClean="0"/>
              <a:t>2018 г.</a:t>
            </a:r>
            <a:endParaRPr lang="bg-BG" sz="40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628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48680"/>
            <a:ext cx="8424936" cy="49685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5656" y="5805264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smtClean="0"/>
              <a:t>Фиг. </a:t>
            </a:r>
            <a:r>
              <a:rPr lang="bg-BG" b="1" dirty="0"/>
              <a:t>Обща схема на БИС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12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48680"/>
            <a:ext cx="7128792" cy="48245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3648" y="594928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smtClean="0"/>
              <a:t>Фиг. </a:t>
            </a:r>
            <a:r>
              <a:rPr lang="bg-BG" b="1" dirty="0"/>
              <a:t>Примерен екран на навигационно табло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93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64" y="316453"/>
            <a:ext cx="6768751" cy="5184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5656" y="5661248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smtClean="0"/>
              <a:t>Фиг. </a:t>
            </a:r>
            <a:r>
              <a:rPr lang="bg-BG" b="1" dirty="0"/>
              <a:t>Йерархия на базовите функции на БИС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07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344816" cy="5328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7624" y="188640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Етапи в изграждането на БИС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4073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8640"/>
            <a:ext cx="8424935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2656"/>
            <a:ext cx="7992888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4110"/>
            <a:ext cx="7274768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</a:t>
            </a:r>
            <a:r>
              <a:rPr lang="bg-BG" dirty="0" smtClean="0"/>
              <a:t>ри </a:t>
            </a:r>
            <a:r>
              <a:rPr lang="bg-BG" dirty="0"/>
              <a:t>архитектури OLAP сървъри: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92"/>
            <a:ext cx="8064895" cy="4354430"/>
          </a:xfrm>
        </p:spPr>
        <p:txBody>
          <a:bodyPr>
            <a:normAutofit lnSpcReduction="10000"/>
          </a:bodyPr>
          <a:lstStyle/>
          <a:p>
            <a:pPr lvl="0"/>
            <a:r>
              <a:rPr lang="bg-BG" sz="3600" dirty="0" smtClean="0"/>
              <a:t>MOLAP </a:t>
            </a:r>
            <a:r>
              <a:rPr lang="bg-BG" sz="3600" dirty="0"/>
              <a:t>(М</a:t>
            </a:r>
            <a:r>
              <a:rPr lang="en-US" sz="3600" dirty="0" err="1"/>
              <a:t>ultidimensional</a:t>
            </a:r>
            <a:r>
              <a:rPr lang="en-US" sz="3600" dirty="0"/>
              <a:t> </a:t>
            </a:r>
            <a:r>
              <a:rPr lang="bg-BG" sz="3600" dirty="0"/>
              <a:t>OLAP</a:t>
            </a:r>
            <a:r>
              <a:rPr lang="en-US" sz="3600" dirty="0"/>
              <a:t>);</a:t>
            </a:r>
            <a:endParaRPr lang="bg-BG" sz="3600" dirty="0"/>
          </a:p>
          <a:p>
            <a:pPr lvl="0"/>
            <a:r>
              <a:rPr lang="en-US" sz="3600" dirty="0"/>
              <a:t>ROLAP (Relational </a:t>
            </a:r>
            <a:r>
              <a:rPr lang="bg-BG" sz="3600" dirty="0"/>
              <a:t>OLAP</a:t>
            </a:r>
            <a:r>
              <a:rPr lang="en-US" sz="3600" dirty="0"/>
              <a:t>);</a:t>
            </a:r>
            <a:endParaRPr lang="bg-BG" sz="3600" dirty="0"/>
          </a:p>
          <a:p>
            <a:pPr lvl="0"/>
            <a:r>
              <a:rPr lang="en-US" sz="3600" dirty="0"/>
              <a:t>H</a:t>
            </a:r>
            <a:r>
              <a:rPr lang="bg-BG" sz="3600" dirty="0"/>
              <a:t>OLAP</a:t>
            </a:r>
            <a:r>
              <a:rPr lang="en-US" sz="3600" dirty="0"/>
              <a:t> (Hybrid OLAP</a:t>
            </a:r>
            <a:r>
              <a:rPr lang="en-US" sz="3600" dirty="0" smtClean="0"/>
              <a:t>).</a:t>
            </a:r>
            <a:endParaRPr lang="bg-BG" sz="3600" dirty="0" smtClean="0"/>
          </a:p>
          <a:p>
            <a:pPr marL="0" indent="0">
              <a:buNone/>
            </a:pPr>
            <a:endParaRPr lang="bg-BG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bg-BG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Други </a:t>
            </a:r>
            <a:r>
              <a:rPr lang="bg-BG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варианти на архитектури са:</a:t>
            </a:r>
          </a:p>
          <a:p>
            <a:r>
              <a:rPr lang="bg-BG" sz="3600" dirty="0"/>
              <a:t>Web OLAP;</a:t>
            </a:r>
          </a:p>
          <a:p>
            <a:r>
              <a:rPr lang="bg-BG" sz="3600" dirty="0"/>
              <a:t>DOLAP.</a:t>
            </a:r>
          </a:p>
          <a:p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34472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188640"/>
            <a:ext cx="7274768" cy="1296144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/>
              <a:t>Основните </a:t>
            </a:r>
            <a:r>
              <a:rPr lang="en-US" dirty="0"/>
              <a:t>OLAP </a:t>
            </a:r>
            <a:r>
              <a:rPr lang="bg-BG" dirty="0"/>
              <a:t>операции над данните  са: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00808"/>
            <a:ext cx="7778825" cy="4752528"/>
          </a:xfrm>
        </p:spPr>
        <p:txBody>
          <a:bodyPr>
            <a:normAutofit/>
          </a:bodyPr>
          <a:lstStyle/>
          <a:p>
            <a:pPr lvl="0"/>
            <a:r>
              <a:rPr lang="bg-BG" sz="2400" dirty="0" smtClean="0"/>
              <a:t>Обединяване </a:t>
            </a:r>
            <a:r>
              <a:rPr lang="bg-BG" sz="2400" dirty="0"/>
              <a:t>(</a:t>
            </a:r>
            <a:r>
              <a:rPr lang="en-US" sz="2400" dirty="0"/>
              <a:t>roll-up)</a:t>
            </a:r>
            <a:r>
              <a:rPr lang="bg-BG" sz="2400" dirty="0"/>
              <a:t>- увеличаване на нивото на обобщаване;</a:t>
            </a:r>
          </a:p>
          <a:p>
            <a:pPr lvl="0"/>
            <a:r>
              <a:rPr lang="bg-BG" sz="2400" dirty="0"/>
              <a:t>Детайлизиране (</a:t>
            </a:r>
            <a:r>
              <a:rPr lang="en-US" sz="2400" dirty="0"/>
              <a:t>drill-down)- </a:t>
            </a:r>
            <a:r>
              <a:rPr lang="bg-BG" sz="2400" dirty="0"/>
              <a:t>намаляване на нивото на обобщаване или увеличаване на подробностите;</a:t>
            </a:r>
          </a:p>
          <a:p>
            <a:pPr lvl="0"/>
            <a:r>
              <a:rPr lang="bg-BG" sz="2400" dirty="0"/>
              <a:t>Създаване на „резени“ и „зарове“ (</a:t>
            </a:r>
            <a:r>
              <a:rPr lang="en-US" sz="2400" dirty="0"/>
              <a:t>slice and dice). </a:t>
            </a:r>
            <a:endParaRPr lang="bg-BG" sz="2400" dirty="0" smtClean="0"/>
          </a:p>
          <a:p>
            <a:pPr lvl="0"/>
            <a:r>
              <a:rPr lang="bg-BG" sz="2400" dirty="0" smtClean="0"/>
              <a:t>Филтриране </a:t>
            </a:r>
            <a:r>
              <a:rPr lang="bg-BG" sz="2400" dirty="0"/>
              <a:t>(</a:t>
            </a:r>
            <a:r>
              <a:rPr lang="en-US" sz="2400" dirty="0"/>
              <a:t>filtering)</a:t>
            </a:r>
            <a:r>
              <a:rPr lang="bg-BG" sz="2400" dirty="0"/>
              <a:t>- извеждане на данни, които отговарят на определено условие.</a:t>
            </a:r>
          </a:p>
          <a:p>
            <a:pPr lvl="0"/>
            <a:r>
              <a:rPr lang="bg-BG" sz="2400" dirty="0"/>
              <a:t>Пренасочване (</a:t>
            </a:r>
            <a:r>
              <a:rPr lang="en-US" sz="2400" dirty="0"/>
              <a:t>pivot) </a:t>
            </a:r>
            <a:r>
              <a:rPr lang="bg-BG" sz="2400" dirty="0"/>
              <a:t>на многомерния изглед на данните.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374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329900"/>
            <a:ext cx="7274768" cy="12808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bg-BG" sz="3600" dirty="0" smtClean="0"/>
              <a:t>Особености на неструктурираните задачи (</a:t>
            </a:r>
            <a:r>
              <a:rPr lang="en-US" sz="3600" dirty="0" smtClean="0"/>
              <a:t>Newell):</a:t>
            </a:r>
            <a:r>
              <a:rPr lang="bg-BG" sz="3600" dirty="0" smtClean="0"/>
              <a:t/>
            </a:r>
            <a:br>
              <a:rPr lang="bg-BG" sz="3600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bg-BG" sz="3600" dirty="0" smtClean="0"/>
              <a:t/>
            </a:r>
            <a:br>
              <a:rPr lang="bg-BG" sz="3600" dirty="0" smtClean="0"/>
            </a:br>
            <a:r>
              <a:rPr lang="bg-BG" dirty="0"/>
              <a:t/>
            </a:r>
            <a:br>
              <a:rPr lang="bg-BG" dirty="0"/>
            </a:b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133600"/>
            <a:ext cx="8136903" cy="431973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bg-BG" sz="2800" dirty="0" smtClean="0"/>
              <a:t> нямат алгоритмично решение; </a:t>
            </a:r>
          </a:p>
          <a:p>
            <a:pPr>
              <a:defRPr/>
            </a:pPr>
            <a:r>
              <a:rPr lang="bg-BG" sz="2800" dirty="0" smtClean="0"/>
              <a:t> величините, с които се оперира не могат да се зададат в числова форма; </a:t>
            </a:r>
          </a:p>
          <a:p>
            <a:pPr>
              <a:defRPr/>
            </a:pPr>
            <a:r>
              <a:rPr lang="bg-BG" sz="2800" dirty="0" smtClean="0"/>
              <a:t> величините са нееднозначни, непълни и противоречиви и динамично се променят;</a:t>
            </a:r>
          </a:p>
          <a:p>
            <a:pPr>
              <a:defRPr/>
            </a:pPr>
            <a:r>
              <a:rPr lang="bg-BG" sz="2800" dirty="0" smtClean="0"/>
              <a:t> целите не могат да се изразят чрез точна целева функция. </a:t>
            </a:r>
          </a:p>
          <a:p>
            <a:pPr>
              <a:defRPr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3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5" y="624110"/>
            <a:ext cx="7346776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folHlink"/>
                </a:solidFill>
                <a:latin typeface="Arial" charset="0"/>
              </a:rPr>
              <a:t>Data Mining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1" y="1628800"/>
            <a:ext cx="7562800" cy="4824536"/>
          </a:xfrm>
        </p:spPr>
        <p:txBody>
          <a:bodyPr>
            <a:normAutofit/>
          </a:bodyPr>
          <a:lstStyle/>
          <a:p>
            <a:pPr algn="just"/>
            <a:r>
              <a:rPr lang="bg-BG" sz="2800" dirty="0" smtClean="0"/>
              <a:t>Определение: процес </a:t>
            </a:r>
            <a:r>
              <a:rPr lang="bg-BG" sz="2800" dirty="0"/>
              <a:t>на идентифициране в данните на по-рано неизвестни, нетривиални, практически полезни и достъпни интерпретации на знания, необходими за вземане на решения в различни сфери на човешка дейност“(Gr. Piatetsky-Shapiro).</a:t>
            </a:r>
          </a:p>
        </p:txBody>
      </p:sp>
    </p:spTree>
    <p:extLst>
      <p:ext uri="{BB962C8B-B14F-4D97-AF65-F5344CB8AC3E}">
        <p14:creationId xmlns:p14="http://schemas.microsoft.com/office/powerpoint/2010/main" val="335423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4400" b="1" dirty="0"/>
              <a:t>Текущият контрол</a:t>
            </a:r>
            <a:r>
              <a:rPr lang="bg-BG" sz="4400" dirty="0"/>
              <a:t> </a:t>
            </a:r>
            <a:r>
              <a:rPr lang="bg-BG" sz="4400" dirty="0" smtClean="0"/>
              <a:t>се </a:t>
            </a:r>
            <a:r>
              <a:rPr lang="bg-BG" sz="4400" dirty="0"/>
              <a:t>формира от една самостоятелно разработена курсова работа за невронни мрежи- </a:t>
            </a:r>
            <a:r>
              <a:rPr lang="bg-BG" sz="4400" dirty="0" smtClean="0"/>
              <a:t>20 </a:t>
            </a:r>
            <a:r>
              <a:rPr lang="bg-BG" sz="4400" dirty="0"/>
              <a:t>т</a:t>
            </a:r>
            <a:r>
              <a:rPr lang="bg-BG" sz="4400" dirty="0" smtClean="0"/>
              <a:t>. и </a:t>
            </a:r>
            <a:r>
              <a:rPr lang="bg-BG" sz="4400" dirty="0"/>
              <a:t>задача на</a:t>
            </a:r>
            <a:r>
              <a:rPr lang="en-US" sz="4400" dirty="0"/>
              <a:t> </a:t>
            </a:r>
            <a:r>
              <a:rPr lang="en-US" sz="4400" dirty="0" err="1"/>
              <a:t>QlikView</a:t>
            </a:r>
            <a:r>
              <a:rPr lang="en-US" sz="4400" dirty="0"/>
              <a:t>  </a:t>
            </a:r>
            <a:r>
              <a:rPr lang="bg-BG" sz="4400" dirty="0"/>
              <a:t>- </a:t>
            </a:r>
            <a:r>
              <a:rPr lang="en-US" sz="4400" dirty="0"/>
              <a:t>2</a:t>
            </a:r>
            <a:r>
              <a:rPr lang="bg-BG" sz="4400" dirty="0"/>
              <a:t>0 т. </a:t>
            </a:r>
            <a:r>
              <a:rPr lang="bg-BG" sz="4400" dirty="0" smtClean="0"/>
              <a:t> </a:t>
            </a:r>
            <a:endParaRPr lang="bg-BG" sz="4400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96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6589199" cy="1280890"/>
          </a:xfrm>
        </p:spPr>
        <p:txBody>
          <a:bodyPr/>
          <a:lstStyle/>
          <a:p>
            <a:pPr algn="ctr" eaLnBrk="1" hangingPunct="1"/>
            <a:r>
              <a:rPr lang="bg-BG" b="1" dirty="0" smtClean="0">
                <a:solidFill>
                  <a:schemeClr val="folHlink"/>
                </a:solidFill>
                <a:latin typeface="Arial" charset="0"/>
              </a:rPr>
              <a:t> </a:t>
            </a:r>
            <a:r>
              <a:rPr lang="en-US" b="1" dirty="0" smtClean="0">
                <a:solidFill>
                  <a:schemeClr val="folHlink"/>
                </a:solidFill>
                <a:latin typeface="Arial" charset="0"/>
              </a:rPr>
              <a:t>Data Mining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bg-BG" sz="3600" dirty="0" smtClean="0"/>
              <a:t>Целта е извличане на знания (зависимости) от огромно количество информация</a:t>
            </a:r>
          </a:p>
          <a:p>
            <a:pPr eaLnBrk="1" hangingPunct="1">
              <a:lnSpc>
                <a:spcPct val="80000"/>
              </a:lnSpc>
            </a:pPr>
            <a:r>
              <a:rPr lang="bg-BG" sz="3600" dirty="0" smtClean="0"/>
              <a:t>В този смисъл се използват и понятията: </a:t>
            </a:r>
            <a:endParaRPr lang="en-US" sz="3600" dirty="0" smtClean="0"/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bg-BG" sz="3600" dirty="0" smtClean="0"/>
              <a:t>Интелигентен анализ на данни</a:t>
            </a:r>
            <a:r>
              <a:rPr lang="bg-BG" sz="3600" dirty="0"/>
              <a:t>;</a:t>
            </a:r>
            <a:endParaRPr lang="en-US" sz="3600" dirty="0" smtClean="0"/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bg-BG" sz="3600" dirty="0" smtClean="0"/>
              <a:t>К</a:t>
            </a:r>
            <a:r>
              <a:rPr lang="en-US" sz="3600" dirty="0" err="1" smtClean="0"/>
              <a:t>nowledge</a:t>
            </a:r>
            <a:r>
              <a:rPr lang="en-US" sz="3600" dirty="0" smtClean="0"/>
              <a:t> </a:t>
            </a:r>
            <a:r>
              <a:rPr lang="bg-BG" sz="3600" dirty="0" smtClean="0"/>
              <a:t>Е</a:t>
            </a:r>
            <a:r>
              <a:rPr lang="en-US" sz="3600" dirty="0" err="1" smtClean="0"/>
              <a:t>xtraction</a:t>
            </a:r>
            <a:r>
              <a:rPr lang="bg-BG" sz="3600" dirty="0"/>
              <a:t>;</a:t>
            </a:r>
            <a:r>
              <a:rPr lang="en-US" sz="3600" dirty="0" smtClean="0"/>
              <a:t>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bg-BG" sz="3600" dirty="0" smtClean="0"/>
              <a:t>-  </a:t>
            </a:r>
            <a:r>
              <a:rPr lang="en-US" sz="3600" dirty="0" smtClean="0"/>
              <a:t>Knowledge Discovery in Databases. (KDD)</a:t>
            </a:r>
            <a:r>
              <a:rPr lang="bg-BG" sz="3600" dirty="0" smtClean="0"/>
              <a:t> понякога се използва като синоним.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165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видове скали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7" y="2133600"/>
            <a:ext cx="7058744" cy="3777622"/>
          </a:xfrm>
        </p:spPr>
        <p:txBody>
          <a:bodyPr>
            <a:normAutofit/>
          </a:bodyPr>
          <a:lstStyle/>
          <a:p>
            <a:r>
              <a:rPr lang="bg-BG" sz="4000" dirty="0" smtClean="0"/>
              <a:t>Номинална;</a:t>
            </a:r>
          </a:p>
          <a:p>
            <a:r>
              <a:rPr lang="bg-BG" sz="4000" dirty="0" smtClean="0"/>
              <a:t>Рангова (ординална);</a:t>
            </a:r>
          </a:p>
          <a:p>
            <a:r>
              <a:rPr lang="bg-BG" sz="4000" dirty="0" smtClean="0"/>
              <a:t>Интервална;</a:t>
            </a:r>
          </a:p>
          <a:p>
            <a:r>
              <a:rPr lang="bg-BG" sz="4000" dirty="0" smtClean="0"/>
              <a:t>Относителна</a:t>
            </a:r>
          </a:p>
          <a:p>
            <a:r>
              <a:rPr lang="bg-BG" sz="4000" dirty="0" smtClean="0"/>
              <a:t>Дихотомична.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4125071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4664"/>
            <a:ext cx="6624735" cy="49685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3728" y="5733256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Фиг. </a:t>
            </a:r>
            <a:r>
              <a:rPr lang="ru-RU" b="1" dirty="0" smtClean="0"/>
              <a:t> </a:t>
            </a:r>
            <a:r>
              <a:rPr lang="ru-RU" b="1" dirty="0"/>
              <a:t>Схема на типична DМ система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4993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0648"/>
            <a:ext cx="7776864" cy="59766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7683" y="623731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/>
              <a:t>Фиг.5.2. Етапи на процеса DM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901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Autofit/>
          </a:bodyPr>
          <a:lstStyle/>
          <a:p>
            <a:pPr algn="ctr"/>
            <a:r>
              <a:rPr lang="bg-BG" sz="4400" dirty="0" smtClean="0"/>
              <a:t>Извличане на знания от уеб източници</a:t>
            </a:r>
            <a:r>
              <a:rPr lang="en-US" sz="4400" dirty="0" smtClean="0"/>
              <a:t> (</a:t>
            </a:r>
            <a:r>
              <a:rPr lang="en-US" sz="4400" dirty="0"/>
              <a:t>W</a:t>
            </a:r>
            <a:r>
              <a:rPr lang="en-US" sz="4400" dirty="0" smtClean="0"/>
              <a:t>eb Mining)</a:t>
            </a:r>
            <a:r>
              <a:rPr lang="bg-BG" sz="5400" dirty="0" smtClean="0"/>
              <a:t/>
            </a:r>
            <a:br>
              <a:rPr lang="bg-BG" sz="5400" dirty="0" smtClean="0"/>
            </a:br>
            <a:endParaRPr lang="bg-BG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Web content mining</a:t>
            </a:r>
          </a:p>
          <a:p>
            <a:r>
              <a:rPr lang="en-US" sz="5400" dirty="0" smtClean="0"/>
              <a:t>Web structure mining</a:t>
            </a:r>
          </a:p>
          <a:p>
            <a:r>
              <a:rPr lang="en-US" sz="5400" dirty="0" smtClean="0"/>
              <a:t>Web usage mining</a:t>
            </a:r>
            <a:endParaRPr lang="bg-BG" sz="5400" dirty="0"/>
          </a:p>
        </p:txBody>
      </p:sp>
    </p:spTree>
    <p:extLst>
      <p:ext uri="{BB962C8B-B14F-4D97-AF65-F5344CB8AC3E}">
        <p14:creationId xmlns:p14="http://schemas.microsoft.com/office/powerpoint/2010/main" val="12545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8640"/>
            <a:ext cx="7128792" cy="6480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0709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CA80BB-BFC5-450D-A46F-88C9ACC23E7D}" type="slidenum">
              <a:rPr lang="bg-BG" smtClean="0">
                <a:latin typeface="Tahoma" pitchFamily="34" charset="0"/>
              </a:rPr>
              <a:pPr/>
              <a:t>26</a:t>
            </a:fld>
            <a:endParaRPr lang="bg-BG" smtClean="0">
              <a:latin typeface="Tahoma" pitchFamily="34" charset="0"/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828800"/>
            <a:ext cx="7793038" cy="70008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2800" smtClean="0"/>
              <a:t>Теорема за произведение на вероятностите</a:t>
            </a:r>
            <a:endParaRPr lang="bg-BG" sz="2800" smtClean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838200" y="304800"/>
            <a:ext cx="7696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bg-BG" sz="2800"/>
              <a:t>Р(А</a:t>
            </a:r>
            <a:r>
              <a:rPr lang="en-US" sz="2800"/>
              <a:t> </a:t>
            </a:r>
            <a:r>
              <a:rPr lang="en-US"/>
              <a:t>/\</a:t>
            </a:r>
            <a:r>
              <a:rPr lang="bg-BG"/>
              <a:t> </a:t>
            </a:r>
            <a:r>
              <a:rPr lang="en-US" sz="2800"/>
              <a:t> B)</a:t>
            </a:r>
            <a:endParaRPr lang="bg-BG" sz="2800" b="0"/>
          </a:p>
          <a:p>
            <a:pPr algn="ctr"/>
            <a:r>
              <a:rPr lang="bg-BG" sz="2800"/>
              <a:t>Р(А</a:t>
            </a:r>
            <a:r>
              <a:rPr lang="bg-BG" sz="2800">
                <a:sym typeface="Symbol" pitchFamily="18" charset="2"/>
              </a:rPr>
              <a:t></a:t>
            </a:r>
            <a:r>
              <a:rPr lang="bg-BG" sz="2800"/>
              <a:t>В)</a:t>
            </a:r>
            <a:r>
              <a:rPr lang="en-US" sz="2800">
                <a:sym typeface="Symbol" pitchFamily="18" charset="2"/>
              </a:rPr>
              <a:t> </a:t>
            </a:r>
            <a:r>
              <a:rPr lang="bg-BG" sz="2800">
                <a:sym typeface="Symbol" pitchFamily="18" charset="2"/>
              </a:rPr>
              <a:t>=</a:t>
            </a:r>
            <a:r>
              <a:rPr lang="en-US" sz="2800">
                <a:sym typeface="Symbol" pitchFamily="18" charset="2"/>
              </a:rPr>
              <a:t>   ------------</a:t>
            </a:r>
            <a:r>
              <a:rPr lang="bg-BG" sz="2800">
                <a:sym typeface="Symbol" pitchFamily="18" charset="2"/>
              </a:rPr>
              <a:t>-----</a:t>
            </a:r>
            <a:r>
              <a:rPr lang="en-US" sz="2800">
                <a:sym typeface="Symbol" pitchFamily="18" charset="2"/>
              </a:rPr>
              <a:t>- </a:t>
            </a:r>
            <a:r>
              <a:rPr lang="bg-BG" sz="2800">
                <a:sym typeface="Symbol" pitchFamily="18" charset="2"/>
              </a:rPr>
              <a:t>  </a:t>
            </a:r>
            <a:r>
              <a:rPr lang="en-US" sz="2800">
                <a:sym typeface="Symbol" pitchFamily="18" charset="2"/>
              </a:rPr>
              <a:t>, </a:t>
            </a:r>
            <a:r>
              <a:rPr lang="bg-BG" sz="2800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за</a:t>
            </a:r>
            <a:r>
              <a:rPr lang="bg-BG" sz="2800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P(B)&gt;0</a:t>
            </a:r>
            <a:r>
              <a:rPr lang="bg-BG" sz="2800">
                <a:sym typeface="Symbol" pitchFamily="18" charset="2"/>
              </a:rPr>
              <a:t>      </a:t>
            </a:r>
            <a:endParaRPr lang="bg-BG" sz="2800" b="0">
              <a:sym typeface="Symbol" pitchFamily="18" charset="2"/>
            </a:endParaRPr>
          </a:p>
          <a:p>
            <a:pPr algn="ctr"/>
            <a:r>
              <a:rPr lang="en-US" sz="2800">
                <a:sym typeface="Symbol" pitchFamily="18" charset="2"/>
              </a:rPr>
              <a:t> P</a:t>
            </a:r>
            <a:r>
              <a:rPr lang="ru-RU" sz="2800">
                <a:sym typeface="Symbol" pitchFamily="18" charset="2"/>
              </a:rPr>
              <a:t>(</a:t>
            </a:r>
            <a:r>
              <a:rPr lang="en-US" sz="2800">
                <a:sym typeface="Symbol" pitchFamily="18" charset="2"/>
              </a:rPr>
              <a:t>B</a:t>
            </a:r>
            <a:r>
              <a:rPr lang="ru-RU" sz="2800">
                <a:sym typeface="Symbol" pitchFamily="18" charset="2"/>
              </a:rPr>
              <a:t>)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1295400" y="2667000"/>
            <a:ext cx="684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bg-BG" sz="2800"/>
              <a:t>Р(А</a:t>
            </a:r>
            <a:r>
              <a:rPr lang="en-US" sz="2800"/>
              <a:t> </a:t>
            </a:r>
            <a:r>
              <a:rPr lang="en-US"/>
              <a:t>/\</a:t>
            </a:r>
            <a:r>
              <a:rPr lang="bg-BG" b="0"/>
              <a:t> </a:t>
            </a:r>
            <a:r>
              <a:rPr lang="en-US" sz="2800"/>
              <a:t>B) = </a:t>
            </a:r>
            <a:r>
              <a:rPr lang="bg-BG" sz="2800"/>
              <a:t>Р(А</a:t>
            </a:r>
            <a:r>
              <a:rPr lang="bg-BG" sz="2800" b="0">
                <a:sym typeface="Symbol" pitchFamily="18" charset="2"/>
              </a:rPr>
              <a:t></a:t>
            </a:r>
            <a:r>
              <a:rPr lang="en-US" sz="2800"/>
              <a:t>B) P(B)=</a:t>
            </a:r>
            <a:r>
              <a:rPr lang="bg-BG" sz="2800">
                <a:sym typeface="Symbol" pitchFamily="18" charset="2"/>
              </a:rPr>
              <a:t> Р(В</a:t>
            </a:r>
            <a:r>
              <a:rPr lang="bg-BG" sz="2800" b="0">
                <a:sym typeface="Symbol" pitchFamily="18" charset="2"/>
              </a:rPr>
              <a:t></a:t>
            </a:r>
            <a:r>
              <a:rPr lang="bg-BG" sz="2800"/>
              <a:t>А</a:t>
            </a:r>
            <a:r>
              <a:rPr lang="en-US" sz="2800">
                <a:sym typeface="Symbol" pitchFamily="18" charset="2"/>
              </a:rPr>
              <a:t>) P(А)</a:t>
            </a:r>
            <a:r>
              <a:rPr lang="bg-BG" sz="2800" b="0">
                <a:sym typeface="Symbol" pitchFamily="18" charset="2"/>
              </a:rPr>
              <a:t> 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457200" y="4437063"/>
            <a:ext cx="828675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/>
              <a:t>                       </a:t>
            </a:r>
            <a:r>
              <a:rPr lang="bg-BG" sz="2400"/>
              <a:t>Р(А</a:t>
            </a:r>
            <a:r>
              <a:rPr lang="bg-BG" sz="2400">
                <a:sym typeface="Symbol" pitchFamily="18" charset="2"/>
              </a:rPr>
              <a:t></a:t>
            </a:r>
            <a:r>
              <a:rPr lang="en-US" sz="2400"/>
              <a:t>B) P(B)</a:t>
            </a:r>
            <a:endParaRPr lang="en-US" sz="2400" b="0">
              <a:sym typeface="Symbol" pitchFamily="18" charset="2"/>
            </a:endParaRPr>
          </a:p>
          <a:p>
            <a:pPr algn="ctr"/>
            <a:r>
              <a:rPr lang="bg-BG" sz="2400">
                <a:sym typeface="Symbol" pitchFamily="18" charset="2"/>
              </a:rPr>
              <a:t> Р(В</a:t>
            </a:r>
            <a:r>
              <a:rPr lang="bg-BG" sz="2400"/>
              <a:t>А</a:t>
            </a:r>
            <a:r>
              <a:rPr lang="en-US" sz="2400">
                <a:sym typeface="Symbol" pitchFamily="18" charset="2"/>
              </a:rPr>
              <a:t>) = ----------------</a:t>
            </a:r>
          </a:p>
          <a:p>
            <a:pPr algn="ctr"/>
            <a:r>
              <a:rPr lang="bg-BG" sz="2400">
                <a:sym typeface="Symbol" pitchFamily="18" charset="2"/>
              </a:rPr>
              <a:t>         </a:t>
            </a:r>
            <a:r>
              <a:rPr lang="en-US" sz="2400">
                <a:sym typeface="Symbol" pitchFamily="18" charset="2"/>
              </a:rPr>
              <a:t>     </a:t>
            </a:r>
            <a:r>
              <a:rPr lang="bg-BG" sz="2400">
                <a:sym typeface="Symbol" pitchFamily="18" charset="2"/>
              </a:rPr>
              <a:t> </a:t>
            </a:r>
            <a:r>
              <a:rPr lang="ru-RU" sz="2400">
                <a:sym typeface="Symbol" pitchFamily="18" charset="2"/>
              </a:rPr>
              <a:t>Р(А)</a:t>
            </a: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2286000" y="36576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800" b="0">
                <a:solidFill>
                  <a:schemeClr val="tx2"/>
                </a:solidFill>
              </a:rPr>
              <a:t>П</a:t>
            </a:r>
            <a:r>
              <a:rPr lang="bg-BG" sz="2800" b="0">
                <a:solidFill>
                  <a:schemeClr val="tx2"/>
                </a:solidFill>
              </a:rPr>
              <a:t>равило на</a:t>
            </a:r>
            <a:r>
              <a:rPr lang="ru-RU" sz="2800" b="0">
                <a:solidFill>
                  <a:schemeClr val="tx2"/>
                </a:solidFill>
              </a:rPr>
              <a:t> </a:t>
            </a:r>
            <a:r>
              <a:rPr lang="en-US" sz="2800" b="0">
                <a:solidFill>
                  <a:schemeClr val="tx2"/>
                </a:solidFill>
              </a:rPr>
              <a:t>Bayes</a:t>
            </a:r>
            <a:r>
              <a:rPr lang="bg-BG" sz="2800" b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2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c OS X:Users:snezha:Documents:Документи:_Дистанционно обучение:_Бизнес интелигентност на фирмата:12.1.tif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568952" cy="518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4385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04664"/>
            <a:ext cx="6840760" cy="60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20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33253"/>
            <a:ext cx="8568952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5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5" y="624110"/>
            <a:ext cx="7346776" cy="1280890"/>
          </a:xfrm>
        </p:spPr>
        <p:txBody>
          <a:bodyPr/>
          <a:lstStyle/>
          <a:p>
            <a:pPr algn="ctr"/>
            <a:r>
              <a:rPr lang="ru-RU" b="1" dirty="0"/>
              <a:t>Бизнес интелигентност</a:t>
            </a:r>
            <a:r>
              <a:rPr lang="ru-RU" dirty="0"/>
              <a:t> </a:t>
            </a:r>
            <a:r>
              <a:rPr lang="bg-BG" dirty="0"/>
              <a:t>(Business Intelligence)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133600"/>
            <a:ext cx="8136903" cy="4391744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общ </a:t>
            </a:r>
            <a:r>
              <a:rPr lang="bg-BG" sz="3200" dirty="0"/>
              <a:t>термин, който включва приложения, инфраструктура и инструменти, както и най-добрите практики, които позволяват достъп </a:t>
            </a:r>
            <a:r>
              <a:rPr lang="bg-BG" sz="3200" dirty="0" smtClean="0"/>
              <a:t>и </a:t>
            </a:r>
            <a:r>
              <a:rPr lang="bg-BG" sz="3200" dirty="0"/>
              <a:t>анализ на информация за подобряване </a:t>
            </a:r>
            <a:r>
              <a:rPr lang="bg-BG" sz="3200" dirty="0" smtClean="0"/>
              <a:t> на управленските решения </a:t>
            </a:r>
            <a:r>
              <a:rPr lang="bg-BG" dirty="0" smtClean="0"/>
              <a:t>(</a:t>
            </a:r>
            <a:r>
              <a:rPr lang="bg-BG" dirty="0">
                <a:hlinkClick r:id="rId2"/>
              </a:rPr>
              <a:t>http://www.gartner.com/it-glossary/business-intelligence-bi/</a:t>
            </a:r>
            <a:r>
              <a:rPr lang="bg-BG" dirty="0"/>
              <a:t>). </a:t>
            </a:r>
          </a:p>
          <a:p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555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5" y="624110"/>
            <a:ext cx="8066856" cy="1280890"/>
          </a:xfrm>
        </p:spPr>
        <p:txBody>
          <a:bodyPr/>
          <a:lstStyle/>
          <a:p>
            <a:pPr algn="ctr"/>
            <a:r>
              <a:rPr lang="en-US" dirty="0" smtClean="0"/>
              <a:t>A</a:t>
            </a:r>
            <a:r>
              <a:rPr lang="bg-BG" dirty="0" smtClean="0"/>
              <a:t>лгоритми за </a:t>
            </a:r>
            <a:r>
              <a:rPr lang="en-US" dirty="0" smtClean="0"/>
              <a:t>WSM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3600"/>
            <a:ext cx="8496943" cy="377762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Page Rank</a:t>
            </a:r>
          </a:p>
          <a:p>
            <a:r>
              <a:rPr lang="en-US" sz="4400" dirty="0" smtClean="0"/>
              <a:t>HITS (Hyperlink- Induced Topic Search)</a:t>
            </a:r>
            <a:endParaRPr lang="bg-BG" sz="4400" dirty="0"/>
          </a:p>
        </p:txBody>
      </p:sp>
    </p:spTree>
    <p:extLst>
      <p:ext uri="{BB962C8B-B14F-4D97-AF65-F5344CB8AC3E}">
        <p14:creationId xmlns:p14="http://schemas.microsoft.com/office/powerpoint/2010/main" val="2847677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1709602"/>
            <a:ext cx="8415746" cy="34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21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Стандарти за обмен на </a:t>
            </a:r>
            <a:r>
              <a:rPr lang="en-US" dirty="0" smtClean="0"/>
              <a:t>DM </a:t>
            </a:r>
            <a:r>
              <a:rPr lang="bg-BG" dirty="0" smtClean="0"/>
              <a:t>модели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8" y="2226469"/>
            <a:ext cx="8307977" cy="3263504"/>
          </a:xfrm>
        </p:spPr>
        <p:txBody>
          <a:bodyPr>
            <a:norm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CRISP- DM (Cross Industry Standard Process for DM)</a:t>
            </a:r>
          </a:p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PMML (Predictive Model Markup Language)</a:t>
            </a:r>
          </a:p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CWM-DM (Common Warehouse Model for DM)</a:t>
            </a:r>
            <a:endParaRPr lang="bg-BG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79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624"/>
            <a:ext cx="8136904" cy="6741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9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4"/>
            <a:ext cx="8496944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64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0688"/>
            <a:ext cx="856895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46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8064896" cy="6453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7974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08720"/>
            <a:ext cx="8229600" cy="5492080"/>
          </a:xfrm>
        </p:spPr>
        <p:txBody>
          <a:bodyPr/>
          <a:lstStyle/>
          <a:p>
            <a:pPr algn="just"/>
            <a:r>
              <a:rPr lang="ru-RU" sz="3200" dirty="0" smtClean="0"/>
              <a:t>Най- ярък прототип на суперневрокомпютър е системата за обработка на аерокосмически изображения, разработена по програмата “Силиконов мозък” в САЩ. Обявената производителност на суперневрокомпютъра е 80 по 10</a:t>
            </a:r>
            <a:r>
              <a:rPr lang="ru-RU" sz="3200" baseline="30000" dirty="0" smtClean="0"/>
              <a:t>15</a:t>
            </a:r>
            <a:r>
              <a:rPr lang="ru-RU" sz="3200" dirty="0" smtClean="0"/>
              <a:t>  операции с плаваща точка </a:t>
            </a:r>
            <a:r>
              <a:rPr lang="en-US" sz="3200" dirty="0" err="1" smtClean="0"/>
              <a:t>за</a:t>
            </a:r>
            <a:r>
              <a:rPr lang="ru-RU" sz="3200" dirty="0" smtClean="0"/>
              <a:t> 1 сек. при физически обем</a:t>
            </a:r>
            <a:r>
              <a:rPr lang="en-US" sz="3200" dirty="0" smtClean="0"/>
              <a:t>, р</a:t>
            </a:r>
            <a:r>
              <a:rPr lang="ru-RU" sz="3200" dirty="0" smtClean="0"/>
              <a:t>авен на обема на човешкия мозък и потребявана мощност 20 вата.</a:t>
            </a:r>
            <a:endParaRPr lang="en-US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411760" y="116632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/>
              <a:t>Невронни мрежи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35127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3600" dirty="0" err="1" smtClean="0"/>
              <a:t>Схема</a:t>
            </a:r>
            <a:r>
              <a:rPr lang="en-US" sz="3600" dirty="0" smtClean="0"/>
              <a:t> </a:t>
            </a:r>
            <a:r>
              <a:rPr lang="en-US" sz="3600" dirty="0" err="1" smtClean="0"/>
              <a:t>на</a:t>
            </a:r>
            <a:r>
              <a:rPr lang="en-US" sz="3600" dirty="0" smtClean="0"/>
              <a:t> </a:t>
            </a:r>
            <a:r>
              <a:rPr lang="en-US" sz="3600" dirty="0" err="1" smtClean="0"/>
              <a:t>биологичен</a:t>
            </a:r>
            <a:r>
              <a:rPr lang="en-US" sz="3600" dirty="0" smtClean="0"/>
              <a:t> </a:t>
            </a:r>
            <a:r>
              <a:rPr lang="en-US" sz="3600" dirty="0" err="1" smtClean="0"/>
              <a:t>неврон</a:t>
            </a:r>
            <a:endParaRPr lang="bg-BG" sz="3600" dirty="0" smtClean="0"/>
          </a:p>
        </p:txBody>
      </p:sp>
      <p:pic>
        <p:nvPicPr>
          <p:cNvPr id="2048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219200"/>
            <a:ext cx="8229600" cy="4906963"/>
          </a:xfrm>
        </p:spPr>
      </p:pic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5697FB-A846-4E4A-B1AD-5A09EE720F6E}" type="slidenum">
              <a:rPr lang="bg-BG" smtClean="0"/>
              <a:pPr/>
              <a:t>38</a:t>
            </a:fld>
            <a:endParaRPr lang="bg-BG" smtClean="0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733800" y="4191000"/>
            <a:ext cx="39624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Тяло на неврона (сома)</a:t>
            </a:r>
            <a:endParaRPr lang="bg-BG" b="1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838200" y="3581400"/>
            <a:ext cx="13716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Аксон</a:t>
            </a:r>
            <a:endParaRPr lang="bg-BG" b="1"/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6858000" y="1143000"/>
            <a:ext cx="1828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Дендрити</a:t>
            </a:r>
            <a:endParaRPr lang="bg-BG" b="1"/>
          </a:p>
        </p:txBody>
      </p:sp>
    </p:spTree>
    <p:extLst>
      <p:ext uri="{BB962C8B-B14F-4D97-AF65-F5344CB8AC3E}">
        <p14:creationId xmlns:p14="http://schemas.microsoft.com/office/powerpoint/2010/main" val="41186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8748EE-23EE-403B-80CE-DB51C479763B}" type="slidenum">
              <a:rPr lang="bg-BG" smtClean="0"/>
              <a:pPr/>
              <a:t>39</a:t>
            </a:fld>
            <a:endParaRPr lang="bg-BG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133600" y="533400"/>
          <a:ext cx="50292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Bitmap Image" r:id="rId3" imgW="1895238" imgH="3924848" progId="PBrush">
                  <p:embed/>
                </p:oleObj>
              </mc:Choice>
              <mc:Fallback>
                <p:oleObj name="Bitmap Image" r:id="rId3" imgW="1895238" imgH="3924848" progId="PBrush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3400"/>
                        <a:ext cx="5029200" cy="571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640960" cy="4426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dirty="0" err="1"/>
              <a:t>Приета</a:t>
            </a:r>
            <a:r>
              <a:rPr lang="fr-FR" sz="3200" dirty="0"/>
              <a:t> е и </a:t>
            </a:r>
            <a:r>
              <a:rPr lang="fr-FR" sz="3200" dirty="0" err="1"/>
              <a:t>следната</a:t>
            </a:r>
            <a:r>
              <a:rPr lang="fr-FR" sz="3200" dirty="0"/>
              <a:t> </a:t>
            </a:r>
            <a:r>
              <a:rPr lang="fr-FR" sz="3200" dirty="0" err="1"/>
              <a:t>дефиниция</a:t>
            </a:r>
            <a:r>
              <a:rPr lang="fr-FR" sz="3200" dirty="0"/>
              <a:t>: </a:t>
            </a:r>
            <a:endParaRPr lang="bg-BG" sz="3200" dirty="0" smtClean="0"/>
          </a:p>
          <a:p>
            <a:pPr marL="0" indent="0" algn="ctr">
              <a:buNone/>
            </a:pPr>
            <a:r>
              <a:rPr lang="fr-FR" sz="3200" dirty="0" smtClean="0"/>
              <a:t>БИ </a:t>
            </a:r>
            <a:r>
              <a:rPr lang="fr-FR" sz="3200" dirty="0" err="1"/>
              <a:t>това</a:t>
            </a:r>
            <a:r>
              <a:rPr lang="fr-FR" sz="3200" dirty="0"/>
              <a:t> е </a:t>
            </a:r>
            <a:r>
              <a:rPr lang="fr-FR" sz="3200" dirty="0" err="1"/>
              <a:t>изкуството</a:t>
            </a:r>
            <a:r>
              <a:rPr lang="fr-FR" sz="3200" dirty="0"/>
              <a:t> </a:t>
            </a:r>
            <a:r>
              <a:rPr lang="fr-FR" sz="3200" dirty="0" err="1"/>
              <a:t>за</a:t>
            </a:r>
            <a:r>
              <a:rPr lang="fr-FR" sz="3200" dirty="0"/>
              <a:t> </a:t>
            </a:r>
            <a:r>
              <a:rPr lang="fr-FR" sz="3200" dirty="0" err="1"/>
              <a:t>познаване</a:t>
            </a:r>
            <a:r>
              <a:rPr lang="fr-FR" sz="3200" dirty="0"/>
              <a:t> и </a:t>
            </a:r>
            <a:r>
              <a:rPr lang="fr-FR" sz="3200" dirty="0" err="1"/>
              <a:t>печелене</a:t>
            </a:r>
            <a:r>
              <a:rPr lang="fr-FR" sz="3200" dirty="0"/>
              <a:t> </a:t>
            </a:r>
            <a:r>
              <a:rPr lang="fr-FR" sz="3200" dirty="0" err="1"/>
              <a:t>на</a:t>
            </a:r>
            <a:r>
              <a:rPr lang="fr-FR" sz="3200" dirty="0"/>
              <a:t> </a:t>
            </a:r>
            <a:r>
              <a:rPr lang="fr-FR" sz="3200" dirty="0" err="1"/>
              <a:t>бизнес</a:t>
            </a:r>
            <a:r>
              <a:rPr lang="fr-FR" sz="3200" dirty="0"/>
              <a:t> </a:t>
            </a:r>
            <a:r>
              <a:rPr lang="fr-FR" sz="3200" dirty="0" err="1"/>
              <a:t>предимство</a:t>
            </a:r>
            <a:r>
              <a:rPr lang="fr-FR" sz="3200" dirty="0"/>
              <a:t> </a:t>
            </a:r>
            <a:r>
              <a:rPr lang="fr-FR" sz="3200" dirty="0" err="1"/>
              <a:t>от</a:t>
            </a:r>
            <a:r>
              <a:rPr lang="fr-FR" sz="3200" dirty="0"/>
              <a:t> </a:t>
            </a:r>
            <a:r>
              <a:rPr lang="fr-FR" sz="3200" dirty="0" err="1"/>
              <a:t>данните</a:t>
            </a:r>
            <a:r>
              <a:rPr lang="fr-FR" sz="3200" dirty="0"/>
              <a:t> </a:t>
            </a:r>
            <a:endParaRPr lang="bg-BG" sz="3200" dirty="0" smtClean="0"/>
          </a:p>
          <a:p>
            <a:pPr marL="0" indent="0" algn="ctr">
              <a:buNone/>
            </a:pPr>
            <a:endParaRPr lang="bg-BG" sz="3200" b="1" dirty="0" smtClean="0"/>
          </a:p>
          <a:p>
            <a:pPr marL="0" indent="0" algn="ctr">
              <a:buNone/>
            </a:pPr>
            <a:r>
              <a:rPr lang="fr-FR" sz="2400" dirty="0" smtClean="0"/>
              <a:t>(</a:t>
            </a:r>
            <a:r>
              <a:rPr lang="fr-FR" sz="2400" dirty="0">
                <a:solidFill>
                  <a:srgbClr val="FF0000"/>
                </a:solidFill>
              </a:rPr>
              <a:t>http://fbm.uni-ruse.bg/d/im/White_Paper_2007_Bg.pdf).</a:t>
            </a:r>
            <a:endParaRPr lang="bg-B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7560840" cy="35186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1640" y="5013176"/>
            <a:ext cx="669674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 smtClean="0"/>
              <a:t>Фиг. </a:t>
            </a:r>
            <a:r>
              <a:rPr lang="bg-BG" sz="3200" b="1" dirty="0"/>
              <a:t>Модел на изкуствен неврон (McCulloch, Pitts)</a:t>
            </a:r>
            <a:endParaRPr lang="bg-BG" sz="32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115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 err="1" smtClean="0"/>
              <a:t>Основни</a:t>
            </a:r>
            <a:r>
              <a:rPr lang="en-US" dirty="0" smtClean="0"/>
              <a:t> </a:t>
            </a:r>
            <a:r>
              <a:rPr lang="en-US" dirty="0" err="1" smtClean="0"/>
              <a:t>изчисления</a:t>
            </a:r>
            <a:r>
              <a:rPr lang="en-US" dirty="0" smtClean="0"/>
              <a:t>:</a:t>
            </a:r>
            <a:endParaRPr lang="bg-BG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400" dirty="0" smtClean="0"/>
          </a:p>
          <a:p>
            <a:pPr algn="ctr" eaLnBrk="1" hangingPunct="1">
              <a:buFontTx/>
              <a:buNone/>
            </a:pPr>
            <a:r>
              <a:rPr lang="en-US" sz="4400" dirty="0" smtClean="0"/>
              <a:t>net</a:t>
            </a:r>
            <a:r>
              <a:rPr lang="ru-RU" sz="4400" dirty="0" smtClean="0"/>
              <a:t>= </a:t>
            </a:r>
            <a:r>
              <a:rPr lang="en-US" sz="4400" b="1" dirty="0" smtClean="0">
                <a:sym typeface="Symbol" pitchFamily="18" charset="2"/>
              </a:rPr>
              <a:t></a:t>
            </a:r>
            <a:r>
              <a:rPr lang="ru-RU" sz="4400" b="1" dirty="0" smtClean="0"/>
              <a:t>(</a:t>
            </a:r>
            <a:r>
              <a:rPr lang="en-AU" sz="4400" b="1" dirty="0" err="1" smtClean="0"/>
              <a:t>x</a:t>
            </a:r>
            <a:r>
              <a:rPr lang="en-AU" sz="4400" b="1" baseline="-25000" dirty="0" err="1" smtClean="0"/>
              <a:t>i</a:t>
            </a:r>
            <a:r>
              <a:rPr lang="en-AU" sz="4400" b="1" dirty="0" err="1" smtClean="0"/>
              <a:t>w</a:t>
            </a:r>
            <a:r>
              <a:rPr lang="en-AU" sz="4400" b="1" baseline="-25000" dirty="0" err="1" smtClean="0"/>
              <a:t>i</a:t>
            </a:r>
            <a:r>
              <a:rPr lang="en-US" sz="4400" b="1" baseline="-25000" dirty="0" smtClean="0"/>
              <a:t>j</a:t>
            </a:r>
            <a:r>
              <a:rPr lang="ru-RU" sz="4400" b="1" dirty="0" smtClean="0"/>
              <a:t>)</a:t>
            </a:r>
            <a:r>
              <a:rPr lang="bg-BG" b="1" dirty="0" smtClean="0"/>
              <a:t>, </a:t>
            </a:r>
            <a:r>
              <a:rPr lang="bg-BG" dirty="0" smtClean="0"/>
              <a:t>за </a:t>
            </a:r>
            <a:r>
              <a:rPr lang="en-US" dirty="0" err="1" smtClean="0"/>
              <a:t>i</a:t>
            </a:r>
            <a:r>
              <a:rPr lang="en-US" dirty="0" smtClean="0"/>
              <a:t> – </a:t>
            </a:r>
            <a:r>
              <a:rPr lang="bg-BG" dirty="0" smtClean="0"/>
              <a:t>номер на  вх. сигнал</a:t>
            </a:r>
          </a:p>
          <a:p>
            <a:pPr algn="ctr" eaLnBrk="1" hangingPunct="1">
              <a:buFontTx/>
              <a:buNone/>
            </a:pPr>
            <a:r>
              <a:rPr lang="bg-BG" dirty="0" smtClean="0"/>
              <a:t>                                        </a:t>
            </a:r>
            <a:r>
              <a:rPr lang="en-US" dirty="0" smtClean="0"/>
              <a:t>j- </a:t>
            </a:r>
            <a:r>
              <a:rPr lang="bg-BG" dirty="0" smtClean="0"/>
              <a:t>номер на получ.неврон</a:t>
            </a:r>
            <a:endParaRPr lang="en-US" dirty="0" smtClean="0"/>
          </a:p>
          <a:p>
            <a:pPr algn="ctr" eaLnBrk="1" hangingPunct="1">
              <a:buFontTx/>
              <a:buNone/>
            </a:pPr>
            <a:endParaRPr lang="en-US" dirty="0" smtClean="0"/>
          </a:p>
          <a:p>
            <a:pPr algn="ctr" eaLnBrk="1" hangingPunct="1">
              <a:buFontTx/>
              <a:buNone/>
            </a:pPr>
            <a:r>
              <a:rPr lang="en-US" sz="4400" dirty="0" err="1" smtClean="0"/>
              <a:t>Оut</a:t>
            </a:r>
            <a:r>
              <a:rPr lang="bg-BG" sz="4400" dirty="0" smtClean="0"/>
              <a:t> </a:t>
            </a:r>
            <a:r>
              <a:rPr lang="en-US" sz="4400" dirty="0" smtClean="0"/>
              <a:t>= f(net)</a:t>
            </a:r>
            <a:endParaRPr lang="bg-BG" sz="4400" dirty="0" smtClean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FC26B-62D8-4157-A63E-096F7A6BF62F}" type="slidenum">
              <a:rPr lang="bg-BG" smtClean="0"/>
              <a:pPr/>
              <a:t>41</a:t>
            </a:fld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554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48D68-7AE1-4EF8-9A37-156299EC7490}" type="slidenum">
              <a:rPr lang="bg-BG" smtClean="0"/>
              <a:pPr>
                <a:defRPr/>
              </a:pPr>
              <a:t>42</a:t>
            </a:fld>
            <a:endParaRPr lang="bg-B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933070"/>
              </p:ext>
            </p:extLst>
          </p:nvPr>
        </p:nvGraphicFramePr>
        <p:xfrm>
          <a:off x="1295400" y="609600"/>
          <a:ext cx="65532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Bitmap Image" r:id="rId3" imgW="5334120" imgH="2981160" progId="Paint.Picture">
                  <p:embed/>
                </p:oleObj>
              </mc:Choice>
              <mc:Fallback>
                <p:oleObj name="Bitmap Image" r:id="rId3" imgW="5334120" imgH="298116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"/>
                        <a:ext cx="6553200" cy="47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15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4000" dirty="0" err="1" smtClean="0"/>
              <a:t>Симетрична</a:t>
            </a:r>
            <a:r>
              <a:rPr lang="en-US" sz="4000" dirty="0" smtClean="0"/>
              <a:t> и </a:t>
            </a:r>
            <a:r>
              <a:rPr lang="en-US" sz="4000" dirty="0" err="1" smtClean="0"/>
              <a:t>смесена</a:t>
            </a:r>
            <a:r>
              <a:rPr lang="en-US" sz="4000" dirty="0" smtClean="0"/>
              <a:t> </a:t>
            </a:r>
            <a:r>
              <a:rPr lang="en-US" sz="4000" dirty="0" err="1" smtClean="0"/>
              <a:t>линейна</a:t>
            </a:r>
            <a:r>
              <a:rPr lang="en-US" sz="4000" dirty="0" smtClean="0"/>
              <a:t> </a:t>
            </a:r>
            <a:r>
              <a:rPr lang="en-US" sz="4000" dirty="0" err="1" smtClean="0"/>
              <a:t>функция</a:t>
            </a:r>
            <a:endParaRPr lang="bg-BG" sz="4000" dirty="0" smtClean="0"/>
          </a:p>
        </p:txBody>
      </p:sp>
      <p:pic>
        <p:nvPicPr>
          <p:cNvPr id="2867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123728" y="1628800"/>
            <a:ext cx="4536503" cy="4701693"/>
          </a:xfrm>
        </p:spPr>
      </p:pic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6E98BE-CB1C-4D99-8D11-F5FE122C4ED9}" type="slidenum">
              <a:rPr lang="bg-BG" smtClean="0"/>
              <a:pPr/>
              <a:t>43</a:t>
            </a:fld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494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48D68-7AE1-4EF8-9A37-156299EC7490}" type="slidenum">
              <a:rPr lang="bg-BG" smtClean="0"/>
              <a:pPr>
                <a:defRPr/>
              </a:pPr>
              <a:t>44</a:t>
            </a:fld>
            <a:endParaRPr lang="bg-BG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81921" name="AutoShape 1"/>
          <p:cNvSpPr>
            <a:spLocks/>
          </p:cNvSpPr>
          <p:nvPr/>
        </p:nvSpPr>
        <p:spPr bwMode="auto">
          <a:xfrm>
            <a:off x="1828800" y="1600200"/>
            <a:ext cx="152400" cy="838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0" y="1289700"/>
            <a:ext cx="9144000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39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             </a:t>
            </a:r>
            <a:endParaRPr kumimoji="0" lang="bg-BG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indent="53975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Arial" pitchFamily="34" charset="0"/>
                <a:ea typeface="Times New Roman" pitchFamily="18" charset="0"/>
              </a:rPr>
              <a:t>Out</a:t>
            </a:r>
            <a:r>
              <a:rPr lang="en-GB" sz="3200" dirty="0" smtClean="0">
                <a:latin typeface="Arial" pitchFamily="34" charset="0"/>
                <a:ea typeface="Times New Roman" pitchFamily="18" charset="0"/>
              </a:rPr>
              <a:t> </a:t>
            </a:r>
            <a:r>
              <a:rPr lang="en-GB" sz="3200" dirty="0">
                <a:latin typeface="Arial" pitchFamily="34" charset="0"/>
                <a:ea typeface="Times New Roman" pitchFamily="18" charset="0"/>
              </a:rPr>
              <a:t>= </a:t>
            </a:r>
            <a:r>
              <a:rPr lang="en-US" sz="3200" dirty="0">
                <a:latin typeface="Arial" pitchFamily="34" charset="0"/>
                <a:ea typeface="Times New Roman" pitchFamily="18" charset="0"/>
              </a:rPr>
              <a:t>   </a:t>
            </a:r>
            <a:r>
              <a:rPr lang="bg-BG" sz="3200" dirty="0">
                <a:latin typeface="Arial" pitchFamily="34" charset="0"/>
                <a:ea typeface="Times New Roman" pitchFamily="18" charset="0"/>
              </a:rPr>
              <a:t>-1 или</a:t>
            </a:r>
            <a:r>
              <a:rPr lang="en-US" sz="3200" dirty="0">
                <a:latin typeface="Arial" pitchFamily="34" charset="0"/>
                <a:ea typeface="Times New Roman" pitchFamily="18" charset="0"/>
              </a:rPr>
              <a:t> 0, </a:t>
            </a:r>
            <a:r>
              <a:rPr lang="bg-BG" sz="3200" dirty="0">
                <a:latin typeface="Arial" pitchFamily="34" charset="0"/>
                <a:ea typeface="Times New Roman" pitchFamily="18" charset="0"/>
              </a:rPr>
              <a:t>ако </a:t>
            </a:r>
            <a:r>
              <a:rPr lang="en-US" sz="3200" dirty="0">
                <a:latin typeface="Arial" pitchFamily="34" charset="0"/>
                <a:ea typeface="Times New Roman" pitchFamily="18" charset="0"/>
              </a:rPr>
              <a:t>net</a:t>
            </a:r>
            <a:r>
              <a:rPr lang="en-GB" sz="3200" dirty="0">
                <a:latin typeface="Arial" pitchFamily="34" charset="0"/>
                <a:ea typeface="Times New Roman" pitchFamily="18" charset="0"/>
              </a:rPr>
              <a:t>&lt; 0 </a:t>
            </a:r>
            <a:r>
              <a:rPr lang="bg-BG" sz="3200" dirty="0">
                <a:latin typeface="Arial" pitchFamily="34" charset="0"/>
                <a:ea typeface="Times New Roman" pitchFamily="18" charset="0"/>
              </a:rPr>
              <a:t>или </a:t>
            </a:r>
            <a:r>
              <a:rPr lang="en-US" sz="3200" dirty="0">
                <a:latin typeface="Arial" pitchFamily="34" charset="0"/>
                <a:ea typeface="Times New Roman" pitchFamily="18" charset="0"/>
              </a:rPr>
              <a:t>net=</a:t>
            </a:r>
            <a:r>
              <a:rPr lang="en-GB" sz="3200" dirty="0">
                <a:latin typeface="Arial" pitchFamily="34" charset="0"/>
                <a:ea typeface="Times New Roman" pitchFamily="18" charset="0"/>
              </a:rPr>
              <a:t>0</a:t>
            </a:r>
            <a:endParaRPr lang="bg-BG" sz="3200" dirty="0">
              <a:latin typeface="Arial" pitchFamily="34" charset="0"/>
            </a:endParaRPr>
          </a:p>
          <a:p>
            <a:pPr lvl="0" indent="53975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latin typeface="Arial" pitchFamily="34" charset="0"/>
                <a:ea typeface="Times New Roman" pitchFamily="18" charset="0"/>
              </a:rPr>
              <a:t>             </a:t>
            </a:r>
            <a:r>
              <a:rPr lang="ru-RU" sz="3200" dirty="0">
                <a:latin typeface="Arial" pitchFamily="34" charset="0"/>
                <a:ea typeface="Times New Roman" pitchFamily="18" charset="0"/>
              </a:rPr>
              <a:t>1, </a:t>
            </a:r>
            <a:r>
              <a:rPr lang="bg-BG" sz="3200" dirty="0">
                <a:latin typeface="Arial" pitchFamily="34" charset="0"/>
                <a:ea typeface="Times New Roman" pitchFamily="18" charset="0"/>
              </a:rPr>
              <a:t>ако </a:t>
            </a:r>
            <a:r>
              <a:rPr lang="en-US" sz="3200" dirty="0">
                <a:latin typeface="Arial" pitchFamily="34" charset="0"/>
                <a:ea typeface="Times New Roman" pitchFamily="18" charset="0"/>
              </a:rPr>
              <a:t>net</a:t>
            </a:r>
            <a:r>
              <a:rPr lang="ru-RU" sz="3200" dirty="0">
                <a:latin typeface="Arial" pitchFamily="34" charset="0"/>
                <a:ea typeface="Times New Roman" pitchFamily="18" charset="0"/>
              </a:rPr>
              <a:t> &gt;</a:t>
            </a:r>
            <a:r>
              <a:rPr lang="bg-BG" sz="3200" dirty="0">
                <a:latin typeface="Arial" pitchFamily="34" charset="0"/>
                <a:ea typeface="Times New Roman" pitchFamily="18" charset="0"/>
              </a:rPr>
              <a:t>0</a:t>
            </a:r>
            <a:endParaRPr lang="bg-BG" sz="3200" dirty="0">
              <a:latin typeface="Arial" pitchFamily="34" charset="0"/>
            </a:endParaRPr>
          </a:p>
          <a:p>
            <a:pPr marL="0" marR="0" lvl="0" indent="539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</a:endParaRPr>
          </a:p>
          <a:p>
            <a:pPr marL="0" marR="0" lvl="0" indent="539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3200" dirty="0">
              <a:latin typeface="Arial" pitchFamily="34" charset="0"/>
              <a:ea typeface="Times New Roman" pitchFamily="18" charset="0"/>
            </a:endParaRPr>
          </a:p>
          <a:p>
            <a:pPr marL="0" marR="0" lvl="0" indent="539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sym typeface="Symbol" pitchFamily="18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226" y="348440"/>
            <a:ext cx="7876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39750" algn="ctr" eaLnBrk="0" hangingPunct="0"/>
            <a:r>
              <a:rPr lang="bg-BG" sz="3600" dirty="0">
                <a:latin typeface="Arial" pitchFamily="34" charset="0"/>
                <a:ea typeface="Times New Roman" pitchFamily="18" charset="0"/>
              </a:rPr>
              <a:t>П</a:t>
            </a:r>
            <a:r>
              <a:rPr lang="ru-RU" sz="3600" dirty="0">
                <a:latin typeface="Arial" pitchFamily="34" charset="0"/>
                <a:ea typeface="Times New Roman" pitchFamily="18" charset="0"/>
              </a:rPr>
              <a:t>рагова активираща функция</a:t>
            </a:r>
            <a:endParaRPr lang="bg-BG" sz="3600" dirty="0">
              <a:latin typeface="Arial" pitchFamily="34" charset="0"/>
              <a:ea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949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1800" dirty="0" err="1" smtClean="0"/>
              <a:t>Смесена</a:t>
            </a:r>
            <a:r>
              <a:rPr lang="en-US" sz="1800" dirty="0" smtClean="0"/>
              <a:t> и </a:t>
            </a:r>
            <a:r>
              <a:rPr lang="en-US" sz="1800" dirty="0" err="1" smtClean="0"/>
              <a:t>симетрична</a:t>
            </a:r>
            <a:r>
              <a:rPr lang="en-US" sz="1800" dirty="0" smtClean="0"/>
              <a:t> </a:t>
            </a:r>
            <a:r>
              <a:rPr lang="en-US" sz="1800" dirty="0" err="1" smtClean="0"/>
              <a:t>сигмоидна</a:t>
            </a:r>
            <a:r>
              <a:rPr lang="en-US" sz="1800" dirty="0" smtClean="0"/>
              <a:t> </a:t>
            </a:r>
            <a:r>
              <a:rPr lang="en-US" sz="1800" dirty="0" err="1" smtClean="0"/>
              <a:t>функция</a:t>
            </a:r>
            <a:endParaRPr lang="bg-BG" sz="1800" dirty="0" smtClean="0"/>
          </a:p>
        </p:txBody>
      </p:sp>
      <p:pic>
        <p:nvPicPr>
          <p:cNvPr id="2765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5536" y="1556792"/>
            <a:ext cx="8229600" cy="4525963"/>
          </a:xfrm>
        </p:spPr>
      </p:pic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3C67FC-D694-4F8D-8EBD-1B88C743D1A1}" type="slidenum">
              <a:rPr lang="bg-BG" smtClean="0"/>
              <a:pPr/>
              <a:t>45</a:t>
            </a:fld>
            <a:endParaRPr lang="bg-BG" smtClean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685800" y="4876800"/>
            <a:ext cx="2438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1</a:t>
            </a:r>
          </a:p>
          <a:p>
            <a:pPr algn="ctr">
              <a:spcBef>
                <a:spcPct val="50000"/>
              </a:spcBef>
            </a:pPr>
            <a:r>
              <a:rPr lang="en-US" sz="2400"/>
              <a:t>1+ е </a:t>
            </a:r>
            <a:r>
              <a:rPr lang="en-US" sz="2400" baseline="30000"/>
              <a:t>-net</a:t>
            </a:r>
            <a:endParaRPr lang="bg-BG" sz="2400" baseline="30000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1143000" y="5410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781800" y="5105400"/>
            <a:ext cx="20574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1 - e</a:t>
            </a:r>
            <a:r>
              <a:rPr lang="en-US" sz="2400" baseline="30000"/>
              <a:t>-net</a:t>
            </a:r>
          </a:p>
          <a:p>
            <a:pPr algn="ctr"/>
            <a:r>
              <a:rPr lang="en-US" sz="2400"/>
              <a:t>1+ е </a:t>
            </a:r>
            <a:r>
              <a:rPr lang="en-US" sz="2400" baseline="30000"/>
              <a:t>-net</a:t>
            </a:r>
            <a:endParaRPr lang="bg-BG" sz="2400" baseline="30000"/>
          </a:p>
          <a:p>
            <a:pPr>
              <a:spcBef>
                <a:spcPct val="50000"/>
              </a:spcBef>
            </a:pPr>
            <a:endParaRPr lang="bg-BG" sz="2400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7086600" y="5486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3733800" y="3810000"/>
            <a:ext cx="9144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net</a:t>
            </a:r>
            <a:endParaRPr lang="bg-BG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7848600" y="3733800"/>
            <a:ext cx="7620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net</a:t>
            </a:r>
            <a:endParaRPr lang="bg-BG"/>
          </a:p>
        </p:txBody>
      </p:sp>
      <p:sp>
        <p:nvSpPr>
          <p:cNvPr id="27660" name="Text Box 14"/>
          <p:cNvSpPr txBox="1">
            <a:spLocks noChangeArrowheads="1"/>
          </p:cNvSpPr>
          <p:nvPr/>
        </p:nvSpPr>
        <p:spPr bwMode="auto">
          <a:xfrm>
            <a:off x="6324600" y="5334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Out 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501317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Out</a:t>
            </a:r>
            <a:r>
              <a:rPr lang="bg-BG" dirty="0" smtClean="0"/>
              <a:t>=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39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48D68-7AE1-4EF8-9A37-156299EC7490}" type="slidenum">
              <a:rPr lang="bg-BG" smtClean="0"/>
              <a:pPr>
                <a:defRPr/>
              </a:pPr>
              <a:t>46</a:t>
            </a:fld>
            <a:endParaRPr lang="bg-BG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7239000" cy="373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/>
              <a:t>Многослойни НМ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240066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48D68-7AE1-4EF8-9A37-156299EC7490}" type="slidenum">
              <a:rPr lang="bg-BG" smtClean="0"/>
              <a:pPr>
                <a:defRPr/>
              </a:pPr>
              <a:t>47</a:t>
            </a:fld>
            <a:endParaRPr lang="bg-BG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 l="22514" t="21161" r="22145" b="11810"/>
          <a:stretch>
            <a:fillRect/>
          </a:stretch>
        </p:blipFill>
        <p:spPr bwMode="auto">
          <a:xfrm>
            <a:off x="1066800" y="152400"/>
            <a:ext cx="71628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20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48D68-7AE1-4EF8-9A37-156299EC7490}" type="slidenum">
              <a:rPr lang="bg-BG" smtClean="0"/>
              <a:pPr>
                <a:defRPr/>
              </a:pPr>
              <a:t>48</a:t>
            </a:fld>
            <a:endParaRPr lang="bg-BG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 r="56671" b="9943"/>
          <a:stretch>
            <a:fillRect/>
          </a:stretch>
        </p:blipFill>
        <p:spPr bwMode="auto">
          <a:xfrm>
            <a:off x="1828800" y="685800"/>
            <a:ext cx="6172200" cy="510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1187624" y="0"/>
            <a:ext cx="7346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Мрежа на </a:t>
            </a:r>
            <a:r>
              <a:rPr lang="en-US" sz="2400" dirty="0"/>
              <a:t>Hopfield</a:t>
            </a:r>
            <a:endParaRPr lang="bg-BG" sz="24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2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11560" y="1772817"/>
          <a:ext cx="8064897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Bitmap Image" r:id="rId3" imgW="4676190" imgH="2314286" progId="PBrush">
                  <p:embed/>
                </p:oleObj>
              </mc:Choice>
              <mc:Fallback>
                <p:oleObj name="Bitmap Image" r:id="rId3" imgW="4676190" imgH="2314286" progId="PBrush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772817"/>
                        <a:ext cx="8064897" cy="439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1600" y="548680"/>
            <a:ext cx="75608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/>
              <a:t>Методи за предварителна обработка на данните</a:t>
            </a:r>
            <a:endParaRPr lang="bg-BG" sz="28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069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1" y="624110"/>
            <a:ext cx="7202760" cy="1280890"/>
          </a:xfrm>
        </p:spPr>
        <p:txBody>
          <a:bodyPr>
            <a:normAutofit fontScale="90000"/>
          </a:bodyPr>
          <a:lstStyle/>
          <a:p>
            <a:r>
              <a:rPr lang="bg-BG" dirty="0"/>
              <a:t>В</a:t>
            </a:r>
            <a:r>
              <a:rPr lang="bg-BG" dirty="0" smtClean="0"/>
              <a:t> </a:t>
            </a:r>
            <a:r>
              <a:rPr lang="bg-BG" dirty="0"/>
              <a:t>зависимост от това </a:t>
            </a:r>
            <a:r>
              <a:rPr lang="bg-BG" dirty="0" smtClean="0"/>
              <a:t>дали информацията </a:t>
            </a:r>
            <a:r>
              <a:rPr lang="bg-BG" dirty="0"/>
              <a:t>има структура и ясен </a:t>
            </a:r>
            <a:r>
              <a:rPr lang="bg-BG" dirty="0" smtClean="0"/>
              <a:t>модел, тя може да бъде: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1" y="2708920"/>
            <a:ext cx="7202759" cy="3202302"/>
          </a:xfrm>
        </p:spPr>
        <p:txBody>
          <a:bodyPr/>
          <a:lstStyle/>
          <a:p>
            <a:r>
              <a:rPr lang="bg-BG" sz="4000" dirty="0"/>
              <a:t>с</a:t>
            </a:r>
            <a:r>
              <a:rPr lang="bg-BG" sz="4000" dirty="0" smtClean="0"/>
              <a:t>труктурирана;</a:t>
            </a:r>
          </a:p>
          <a:p>
            <a:r>
              <a:rPr lang="bg-BG" sz="4000" dirty="0"/>
              <a:t>п</a:t>
            </a:r>
            <a:r>
              <a:rPr lang="bg-BG" sz="4000" dirty="0" smtClean="0"/>
              <a:t>олуструктурирана;</a:t>
            </a:r>
          </a:p>
          <a:p>
            <a:r>
              <a:rPr lang="bg-BG" sz="4000" dirty="0" smtClean="0"/>
              <a:t>неструктурирана</a:t>
            </a:r>
            <a:r>
              <a:rPr lang="bg-BG" sz="4000" dirty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53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83568" y="836712"/>
          <a:ext cx="7632848" cy="5328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Bitmap Image" r:id="rId3" imgW="5133333" imgH="2276793" progId="PBrush">
                  <p:embed/>
                </p:oleObj>
              </mc:Choice>
              <mc:Fallback>
                <p:oleObj name="Bitmap Image" r:id="rId3" imgW="5133333" imgH="2276793" progId="PBrush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836712"/>
                        <a:ext cx="7632848" cy="53285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779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463084"/>
              </p:ext>
            </p:extLst>
          </p:nvPr>
        </p:nvGraphicFramePr>
        <p:xfrm>
          <a:off x="35496" y="1268760"/>
          <a:ext cx="8954038" cy="39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Bitmap Image" r:id="rId3" imgW="8028571" imgH="1752381" progId="Paint.Picture">
                  <p:embed/>
                </p:oleObj>
              </mc:Choice>
              <mc:Fallback>
                <p:oleObj name="Bitmap Image" r:id="rId3" imgW="8028571" imgH="1752381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268760"/>
                        <a:ext cx="8954038" cy="3960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93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4016"/>
            <a:ext cx="6264696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79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7488831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3866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4710" y="452718"/>
            <a:ext cx="7615682" cy="140053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bg-BG" sz="3600" dirty="0" smtClean="0"/>
              <a:t>Заявка към</a:t>
            </a:r>
            <a:r>
              <a:rPr lang="en-US" sz="3600" dirty="0" smtClean="0"/>
              <a:t> </a:t>
            </a:r>
            <a:r>
              <a:rPr lang="en-US" sz="3600" dirty="0" err="1" smtClean="0"/>
              <a:t>обучената</a:t>
            </a:r>
            <a:r>
              <a:rPr lang="bg-BG" sz="3600" dirty="0" smtClean="0"/>
              <a:t> невронна мрежа </a:t>
            </a:r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700808"/>
            <a:ext cx="8640960" cy="4752527"/>
          </a:xfrm>
          <a:noFill/>
        </p:spPr>
      </p:pic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B693E3-9098-4005-A18B-9EE4BB9C39DB}" type="slidenum">
              <a:rPr lang="bg-BG" smtClean="0">
                <a:latin typeface="Arial" pitchFamily="34" charset="0"/>
              </a:rPr>
              <a:pPr/>
              <a:t>54</a:t>
            </a:fld>
            <a:endParaRPr lang="bg-BG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2656"/>
            <a:ext cx="864096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83569" y="692696"/>
          <a:ext cx="7848872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Bitmap Image" r:id="rId3" imgW="4600000" imgH="2762636" progId="PBrush">
                  <p:embed/>
                </p:oleObj>
              </mc:Choice>
              <mc:Fallback>
                <p:oleObj name="Bitmap Image" r:id="rId3" imgW="4600000" imgH="2762636" progId="PBrush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9" y="692696"/>
                        <a:ext cx="7848872" cy="5472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9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 err="1" smtClean="0">
                <a:solidFill>
                  <a:schemeClr val="tx1"/>
                </a:solidFill>
              </a:rPr>
              <a:t>Линейно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отделима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r>
              <a:rPr lang="en-AU" dirty="0" err="1" smtClean="0">
                <a:solidFill>
                  <a:schemeClr val="tx1"/>
                </a:solidFill>
              </a:rPr>
              <a:t>задача</a:t>
            </a:r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bg-BG" dirty="0" smtClean="0">
              <a:solidFill>
                <a:schemeClr val="tx1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bg-BG" dirty="0" smtClean="0"/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466FFA-2013-4FC4-B49E-FD8B712A6D5A}" type="slidenum">
              <a:rPr lang="bg-BG" smtClean="0">
                <a:latin typeface="Arial" pitchFamily="34" charset="0"/>
              </a:rPr>
              <a:pPr/>
              <a:t>57</a:t>
            </a:fld>
            <a:endParaRPr lang="bg-BG" smtClean="0">
              <a:latin typeface="Arial" pitchFamily="34" charset="0"/>
            </a:endParaRP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1447800" y="4749800"/>
            <a:ext cx="5715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bg-BG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2082800" y="1543050"/>
            <a:ext cx="0" cy="3551238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bg-BG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4146550" y="474980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3987800" y="4613275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082800" y="2771775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466" name="AutoShape 10"/>
          <p:cNvSpPr>
            <a:spLocks noChangeArrowheads="1"/>
          </p:cNvSpPr>
          <p:nvPr/>
        </p:nvSpPr>
        <p:spPr bwMode="auto">
          <a:xfrm>
            <a:off x="3829050" y="2771775"/>
            <a:ext cx="158750" cy="136525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AutoShape 11"/>
          <p:cNvSpPr>
            <a:spLocks noChangeArrowheads="1"/>
          </p:cNvSpPr>
          <p:nvPr/>
        </p:nvSpPr>
        <p:spPr bwMode="auto">
          <a:xfrm>
            <a:off x="2082800" y="2771775"/>
            <a:ext cx="158750" cy="136525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AutoShape 12"/>
          <p:cNvSpPr>
            <a:spLocks noChangeArrowheads="1"/>
          </p:cNvSpPr>
          <p:nvPr/>
        </p:nvSpPr>
        <p:spPr bwMode="auto">
          <a:xfrm>
            <a:off x="3829050" y="4613275"/>
            <a:ext cx="158750" cy="136525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2082800" y="4613275"/>
            <a:ext cx="158750" cy="136525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1924050" y="1952625"/>
            <a:ext cx="4286250" cy="2868613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471" name="Line 17"/>
          <p:cNvSpPr>
            <a:spLocks noChangeShapeType="1"/>
          </p:cNvSpPr>
          <p:nvPr/>
        </p:nvSpPr>
        <p:spPr bwMode="auto">
          <a:xfrm>
            <a:off x="3987800" y="2846388"/>
            <a:ext cx="0" cy="17748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>
            <a:off x="2241550" y="2846388"/>
            <a:ext cx="15875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19473" name="Text Box 19"/>
          <p:cNvSpPr txBox="1">
            <a:spLocks noChangeArrowheads="1"/>
          </p:cNvSpPr>
          <p:nvPr/>
        </p:nvSpPr>
        <p:spPr bwMode="auto">
          <a:xfrm>
            <a:off x="6477000" y="49530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dirty="0"/>
              <a:t>вход 1</a:t>
            </a:r>
          </a:p>
        </p:txBody>
      </p:sp>
      <p:sp>
        <p:nvSpPr>
          <p:cNvPr id="19474" name="Text Box 20"/>
          <p:cNvSpPr txBox="1">
            <a:spLocks noChangeArrowheads="1"/>
          </p:cNvSpPr>
          <p:nvPr/>
        </p:nvSpPr>
        <p:spPr bwMode="auto">
          <a:xfrm>
            <a:off x="914400" y="15240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dirty="0" err="1"/>
              <a:t>вход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/>
              <a:t>2</a:t>
            </a:r>
            <a:r>
              <a:rPr lang="bg-BG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475" name="Text Box 21"/>
          <p:cNvSpPr txBox="1">
            <a:spLocks noChangeArrowheads="1"/>
          </p:cNvSpPr>
          <p:nvPr/>
        </p:nvSpPr>
        <p:spPr bwMode="auto">
          <a:xfrm>
            <a:off x="2057400" y="48006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(0,0)	</a:t>
            </a:r>
            <a:r>
              <a:rPr lang="bg-BG" dirty="0" smtClean="0"/>
              <a:t>        </a:t>
            </a:r>
            <a:r>
              <a:rPr lang="en-US" dirty="0"/>
              <a:t>	(1,0)</a:t>
            </a:r>
            <a:endParaRPr lang="bg-BG" dirty="0"/>
          </a:p>
        </p:txBody>
      </p:sp>
      <p:sp>
        <p:nvSpPr>
          <p:cNvPr id="19476" name="Text Box 22"/>
          <p:cNvSpPr txBox="1">
            <a:spLocks noChangeArrowheads="1"/>
          </p:cNvSpPr>
          <p:nvPr/>
        </p:nvSpPr>
        <p:spPr bwMode="auto">
          <a:xfrm>
            <a:off x="1219200" y="2438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(0,1)</a:t>
            </a:r>
            <a:endParaRPr lang="bg-BG" dirty="0"/>
          </a:p>
        </p:txBody>
      </p:sp>
      <p:sp>
        <p:nvSpPr>
          <p:cNvPr id="19477" name="Text Box 23"/>
          <p:cNvSpPr txBox="1">
            <a:spLocks noChangeArrowheads="1"/>
          </p:cNvSpPr>
          <p:nvPr/>
        </p:nvSpPr>
        <p:spPr bwMode="auto">
          <a:xfrm>
            <a:off x="3962400" y="23622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(1,1)</a:t>
            </a:r>
            <a:endParaRPr lang="bg-BG" dirty="0"/>
          </a:p>
        </p:txBody>
      </p: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914400" y="5334000"/>
            <a:ext cx="723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sz="2800" dirty="0"/>
              <a:t>Линейна отделимост на функцията </a:t>
            </a:r>
            <a:r>
              <a:rPr lang="en-US" sz="2800" dirty="0"/>
              <a:t>AND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08365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0CCAC7-119A-4B3D-87F2-F1AA2888243D}" type="slidenum">
              <a:rPr lang="bg-BG" smtClean="0">
                <a:latin typeface="Arial" pitchFamily="34" charset="0"/>
              </a:rPr>
              <a:pPr/>
              <a:t>58</a:t>
            </a:fld>
            <a:endParaRPr lang="bg-BG" smtClean="0">
              <a:latin typeface="Arial" pitchFamily="34" charset="0"/>
            </a:endParaRPr>
          </a:p>
        </p:txBody>
      </p:sp>
      <p:graphicFrame>
        <p:nvGraphicFramePr>
          <p:cNvPr id="64570" name="Group 5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70194366"/>
              </p:ext>
            </p:extLst>
          </p:nvPr>
        </p:nvGraphicFramePr>
        <p:xfrm>
          <a:off x="5638800" y="1171575"/>
          <a:ext cx="3505200" cy="3322638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Вход 1</a:t>
                      </a:r>
                      <a:r>
                        <a:rPr kumimoji="0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Вход 2</a:t>
                      </a:r>
                      <a:r>
                        <a:rPr kumimoji="0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Вход 1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XOR</a:t>
                      </a:r>
                      <a:r>
                        <a:rPr kumimoji="0" lang="bg-BG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bg-BG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Вход 2</a:t>
                      </a:r>
                      <a:r>
                        <a:rPr kumimoji="0" lang="bg-BG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483" name="Line 5"/>
          <p:cNvSpPr>
            <a:spLocks noChangeShapeType="1"/>
          </p:cNvSpPr>
          <p:nvPr/>
        </p:nvSpPr>
        <p:spPr bwMode="auto">
          <a:xfrm>
            <a:off x="1828800" y="5867400"/>
            <a:ext cx="5832475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bg-BG"/>
          </a:p>
        </p:txBody>
      </p:sp>
      <p:sp>
        <p:nvSpPr>
          <p:cNvPr id="20484" name="Line 6"/>
          <p:cNvSpPr>
            <a:spLocks noChangeShapeType="1"/>
          </p:cNvSpPr>
          <p:nvPr/>
        </p:nvSpPr>
        <p:spPr bwMode="auto">
          <a:xfrm flipV="1">
            <a:off x="2286000" y="2133600"/>
            <a:ext cx="0" cy="37242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bg-BG"/>
          </a:p>
        </p:txBody>
      </p:sp>
      <p:sp>
        <p:nvSpPr>
          <p:cNvPr id="20485" name="Line 7"/>
          <p:cNvSpPr>
            <a:spLocks noChangeShapeType="1"/>
          </p:cNvSpPr>
          <p:nvPr/>
        </p:nvSpPr>
        <p:spPr bwMode="auto">
          <a:xfrm>
            <a:off x="4846638" y="5900738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0486" name="AutoShape 10"/>
          <p:cNvSpPr>
            <a:spLocks noChangeArrowheads="1"/>
          </p:cNvSpPr>
          <p:nvPr/>
        </p:nvSpPr>
        <p:spPr bwMode="auto">
          <a:xfrm>
            <a:off x="3962400" y="3886200"/>
            <a:ext cx="161925" cy="142875"/>
          </a:xfrm>
          <a:prstGeom prst="flowChartConnector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AutoShape 11"/>
          <p:cNvSpPr>
            <a:spLocks noChangeArrowheads="1"/>
          </p:cNvSpPr>
          <p:nvPr/>
        </p:nvSpPr>
        <p:spPr bwMode="auto">
          <a:xfrm>
            <a:off x="2209800" y="3868738"/>
            <a:ext cx="161925" cy="142875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AutoShape 12"/>
          <p:cNvSpPr>
            <a:spLocks noChangeArrowheads="1"/>
          </p:cNvSpPr>
          <p:nvPr/>
        </p:nvSpPr>
        <p:spPr bwMode="auto">
          <a:xfrm>
            <a:off x="3962400" y="5791200"/>
            <a:ext cx="161925" cy="142875"/>
          </a:xfrm>
          <a:prstGeom prst="flowChartConnector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AutoShape 13"/>
          <p:cNvSpPr>
            <a:spLocks noChangeArrowheads="1"/>
          </p:cNvSpPr>
          <p:nvPr/>
        </p:nvSpPr>
        <p:spPr bwMode="auto">
          <a:xfrm>
            <a:off x="2286000" y="5759450"/>
            <a:ext cx="161925" cy="142875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4"/>
          <p:cNvSpPr>
            <a:spLocks noChangeShapeType="1"/>
          </p:cNvSpPr>
          <p:nvPr/>
        </p:nvSpPr>
        <p:spPr bwMode="auto">
          <a:xfrm>
            <a:off x="4067944" y="3962400"/>
            <a:ext cx="0" cy="18605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0491" name="Line 15"/>
          <p:cNvSpPr>
            <a:spLocks noChangeShapeType="1"/>
          </p:cNvSpPr>
          <p:nvPr/>
        </p:nvSpPr>
        <p:spPr bwMode="auto">
          <a:xfrm>
            <a:off x="2341563" y="3962400"/>
            <a:ext cx="1620837" cy="0"/>
          </a:xfrm>
          <a:prstGeom prst="line">
            <a:avLst/>
          </a:prstGeom>
          <a:noFill/>
          <a:ln w="9525" cap="rnd">
            <a:solidFill>
              <a:srgbClr val="00FF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20492" name="Text Box 16"/>
          <p:cNvSpPr txBox="1">
            <a:spLocks noChangeArrowheads="1"/>
          </p:cNvSpPr>
          <p:nvPr/>
        </p:nvSpPr>
        <p:spPr bwMode="auto">
          <a:xfrm>
            <a:off x="4495800" y="1600200"/>
            <a:ext cx="426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/>
              <a:t> </a:t>
            </a:r>
          </a:p>
        </p:txBody>
      </p:sp>
      <p:sp>
        <p:nvSpPr>
          <p:cNvPr id="20519" name="Text Box 59"/>
          <p:cNvSpPr txBox="1">
            <a:spLocks noChangeArrowheads="1"/>
          </p:cNvSpPr>
          <p:nvPr/>
        </p:nvSpPr>
        <p:spPr bwMode="auto">
          <a:xfrm>
            <a:off x="533400" y="60960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Л</a:t>
            </a:r>
            <a:r>
              <a:rPr lang="bg-BG" sz="2400" b="1"/>
              <a:t>инейна неотделимост на функция XOR </a:t>
            </a:r>
          </a:p>
        </p:txBody>
      </p:sp>
      <p:sp>
        <p:nvSpPr>
          <p:cNvPr id="64572" name="Text Box 60"/>
          <p:cNvSpPr txBox="1">
            <a:spLocks noChangeArrowheads="1"/>
          </p:cNvSpPr>
          <p:nvPr/>
        </p:nvSpPr>
        <p:spPr bwMode="auto">
          <a:xfrm>
            <a:off x="6553200" y="54102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Вход 1</a:t>
            </a:r>
            <a:endParaRPr lang="bg-BG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4573" name="Text Box 61"/>
          <p:cNvSpPr txBox="1">
            <a:spLocks noChangeArrowheads="1"/>
          </p:cNvSpPr>
          <p:nvPr/>
        </p:nvSpPr>
        <p:spPr bwMode="auto">
          <a:xfrm>
            <a:off x="762000" y="19812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AU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Вход 2</a:t>
            </a:r>
            <a:endParaRPr lang="bg-BG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bg-BG" sz="4000" dirty="0" smtClean="0">
                <a:solidFill>
                  <a:schemeClr val="tx1"/>
                </a:solidFill>
              </a:rPr>
              <a:t>Перцептрон с междинен слой за реализация на </a:t>
            </a:r>
            <a:r>
              <a:rPr lang="en-US" sz="4000" dirty="0" smtClean="0">
                <a:solidFill>
                  <a:schemeClr val="tx1"/>
                </a:solidFill>
              </a:rPr>
              <a:t>XOR</a:t>
            </a:r>
            <a:endParaRPr lang="bg-BG" sz="4000" dirty="0" smtClean="0">
              <a:solidFill>
                <a:schemeClr val="tx1"/>
              </a:solidFill>
            </a:endParaRPr>
          </a:p>
        </p:txBody>
      </p:sp>
      <p:pic>
        <p:nvPicPr>
          <p:cNvPr id="2150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2057400"/>
            <a:ext cx="7239000" cy="3810000"/>
          </a:xfrm>
          <a:noFill/>
        </p:spPr>
      </p:pic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03F169-E921-44BE-90A0-F83A97928811}" type="slidenum">
              <a:rPr lang="bg-BG" smtClean="0">
                <a:latin typeface="Arial" pitchFamily="34" charset="0"/>
              </a:rPr>
              <a:pPr/>
              <a:t>59</a:t>
            </a:fld>
            <a:endParaRPr lang="bg-BG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4" y="764704"/>
            <a:ext cx="8443483" cy="5112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9832" y="116632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 smtClean="0"/>
              <a:t>Цикъл на БИ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8890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200" dirty="0" smtClean="0">
                <a:solidFill>
                  <a:schemeClr val="bg1"/>
                </a:solidFill>
              </a:rPr>
              <a:t>Алгоритъм с обратно разпространение на грешката (</a:t>
            </a:r>
            <a:r>
              <a:rPr lang="en-US" sz="3200" dirty="0" smtClean="0">
                <a:solidFill>
                  <a:schemeClr val="bg1"/>
                </a:solidFill>
              </a:rPr>
              <a:t>b</a:t>
            </a:r>
            <a:r>
              <a:rPr lang="en-AU" sz="3200" dirty="0" err="1" smtClean="0">
                <a:solidFill>
                  <a:schemeClr val="bg1"/>
                </a:solidFill>
              </a:rPr>
              <a:t>ackpropagation</a:t>
            </a:r>
            <a:r>
              <a:rPr lang="ru-RU" sz="3200" dirty="0" smtClean="0">
                <a:solidFill>
                  <a:schemeClr val="bg1"/>
                </a:solidFill>
              </a:rPr>
              <a:t>)</a:t>
            </a:r>
            <a:endParaRPr lang="bg-BG" sz="3200" dirty="0" smtClean="0">
              <a:solidFill>
                <a:schemeClr val="bg1"/>
              </a:solidFill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bg-BG" smtClean="0"/>
          </a:p>
        </p:txBody>
      </p:sp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04291-9F3F-4B8A-83A7-6C776DF00462}" type="slidenum">
              <a:rPr kumimoji="0" lang="bg-BG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bg-BG" sz="1400" b="1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1752600" y="3314700"/>
            <a:ext cx="1333500" cy="2019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943100" y="3657600"/>
            <a:ext cx="952500" cy="1173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Вхо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ден слой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3657600" y="3314700"/>
            <a:ext cx="1333500" cy="2019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5562600" y="3314700"/>
            <a:ext cx="1333500" cy="2019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810000" y="3810000"/>
            <a:ext cx="1066800" cy="1143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Скрит слой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753100" y="3567113"/>
            <a:ext cx="952500" cy="15144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Изходен слой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1905000" y="2057400"/>
            <a:ext cx="4953000" cy="10096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Първи етап: Разпространение на сигналите от входа към изхода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990600" y="3824288"/>
            <a:ext cx="7620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086100" y="3824288"/>
            <a:ext cx="5715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4991100" y="3824288"/>
            <a:ext cx="5715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6896100" y="3824288"/>
            <a:ext cx="9525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H="1">
            <a:off x="4800600" y="4938713"/>
            <a:ext cx="7620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>
            <a:off x="2895600" y="4938713"/>
            <a:ext cx="7620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990600" y="4183063"/>
            <a:ext cx="7620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990600" y="4433888"/>
            <a:ext cx="7620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990600" y="4686300"/>
            <a:ext cx="7620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6896100" y="4162425"/>
            <a:ext cx="9525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6896100" y="4433888"/>
            <a:ext cx="9525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6896100" y="4686300"/>
            <a:ext cx="952500" cy="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1905000" y="5486400"/>
            <a:ext cx="5105400" cy="8223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Втори етап: Обратно разпространение на грешката</a:t>
            </a:r>
          </a:p>
        </p:txBody>
      </p:sp>
    </p:spTree>
    <p:extLst>
      <p:ext uri="{BB962C8B-B14F-4D97-AF65-F5344CB8AC3E}">
        <p14:creationId xmlns:p14="http://schemas.microsoft.com/office/powerpoint/2010/main" val="133245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04664"/>
            <a:ext cx="6408712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19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48680"/>
            <a:ext cx="7704855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78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474899-413A-497B-934C-C248BB8840AF}" type="slidenum">
              <a:rPr lang="bg-BG" smtClean="0">
                <a:latin typeface="Arial" pitchFamily="34" charset="0"/>
              </a:rPr>
              <a:pPr/>
              <a:t>63</a:t>
            </a:fld>
            <a:endParaRPr lang="bg-BG" smtClean="0">
              <a:latin typeface="Arial" pitchFamily="34" charset="0"/>
            </a:endParaRPr>
          </a:p>
        </p:txBody>
      </p:sp>
      <p:graphicFrame>
        <p:nvGraphicFramePr>
          <p:cNvPr id="86247" name="Group 23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2062166"/>
              </p:ext>
            </p:extLst>
          </p:nvPr>
        </p:nvGraphicFramePr>
        <p:xfrm>
          <a:off x="0" y="836613"/>
          <a:ext cx="4267200" cy="5181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4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5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6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7</a:t>
                      </a: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4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5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6</a:t>
                      </a: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7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8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9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4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460D50-F648-410D-A23F-D9832EC52987}" type="slidenum">
              <a:rPr lang="bg-BG" smtClean="0">
                <a:latin typeface="Arial" pitchFamily="34" charset="0"/>
              </a:rPr>
              <a:pPr/>
              <a:t>64</a:t>
            </a:fld>
            <a:endParaRPr lang="bg-BG" smtClean="0">
              <a:latin typeface="Arial" pitchFamily="34" charset="0"/>
            </a:endParaRPr>
          </a:p>
        </p:txBody>
      </p:sp>
      <p:graphicFrame>
        <p:nvGraphicFramePr>
          <p:cNvPr id="89196" name="Group 10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36615056"/>
              </p:ext>
            </p:extLst>
          </p:nvPr>
        </p:nvGraphicFramePr>
        <p:xfrm>
          <a:off x="0" y="836613"/>
          <a:ext cx="4114800" cy="5181600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4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5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6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7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4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5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6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7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8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</a:rPr>
                        <a:t>9</a:t>
                      </a: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bg-BG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9A982D-407B-4188-93E4-149DB7797699}" type="slidenum">
              <a:rPr lang="bg-BG" smtClean="0">
                <a:latin typeface="Arial" pitchFamily="34" charset="0"/>
              </a:rPr>
              <a:pPr/>
              <a:t>65</a:t>
            </a:fld>
            <a:endParaRPr lang="bg-BG" smtClean="0">
              <a:latin typeface="Arial" pitchFamily="34" charset="0"/>
            </a:endParaRPr>
          </a:p>
        </p:txBody>
      </p:sp>
      <p:pic>
        <p:nvPicPr>
          <p:cNvPr id="29699" name="Picture 4" descr="o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9154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58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24744"/>
            <a:ext cx="8856984" cy="383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833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33253"/>
            <a:ext cx="8640959" cy="37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231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8" y="1709602"/>
            <a:ext cx="8654407" cy="34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501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80729"/>
            <a:ext cx="6696744" cy="3519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9672" y="5085184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 smtClean="0"/>
              <a:t>Фиг. </a:t>
            </a:r>
            <a:r>
              <a:rPr lang="bg-BG" b="1" dirty="0"/>
              <a:t>Етапи в създаването на БИС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6084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683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endParaRPr lang="bg-BG" sz="28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495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>                                 </a:t>
            </a:r>
          </a:p>
          <a:p>
            <a:pPr marL="0" indent="0" algn="r" eaLnBrk="1" hangingPunct="1">
              <a:buFont typeface="Wingdings" pitchFamily="2" charset="2"/>
              <a:buNone/>
              <a:defRPr/>
            </a:pPr>
            <a:r>
              <a:rPr lang="en-US" dirty="0" smtClean="0"/>
              <a:t>      </a:t>
            </a:r>
            <a:r>
              <a:rPr lang="en-US" dirty="0" err="1" smtClean="0"/>
              <a:t>Мъдрост</a:t>
            </a:r>
            <a:endParaRPr lang="en-US" dirty="0" smtClean="0"/>
          </a:p>
          <a:p>
            <a:pPr marL="0" indent="0" algn="ctr">
              <a:buNone/>
              <a:defRPr/>
            </a:pPr>
            <a:r>
              <a:rPr lang="bg-BG" dirty="0" smtClean="0"/>
              <a:t>                                                                                                           </a:t>
            </a:r>
            <a:r>
              <a:rPr lang="en-US" dirty="0" err="1" smtClean="0">
                <a:sym typeface="Wingdings" pitchFamily="2" charset="2"/>
              </a:rPr>
              <a:t>Знания</a:t>
            </a: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                                       </a:t>
            </a:r>
            <a:r>
              <a:rPr lang="bg-BG" dirty="0" smtClean="0">
                <a:sym typeface="Wingdings" pitchFamily="2" charset="2"/>
              </a:rPr>
              <a:t>                                                     </a:t>
            </a: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               </a:t>
            </a:r>
            <a:r>
              <a:rPr lang="bg-BG" dirty="0" smtClean="0">
                <a:sym typeface="Wingdings" pitchFamily="2" charset="2"/>
              </a:rPr>
              <a:t>                                                        </a:t>
            </a:r>
            <a:r>
              <a:rPr lang="en-US" dirty="0" err="1" smtClean="0">
                <a:sym typeface="Wingdings" pitchFamily="2" charset="2"/>
              </a:rPr>
              <a:t>Информация</a:t>
            </a: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bg-BG" dirty="0" smtClean="0"/>
              <a:t>                          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bg-BG" dirty="0"/>
              <a:t> </a:t>
            </a:r>
            <a:r>
              <a:rPr lang="bg-BG" dirty="0" smtClean="0"/>
              <a:t>                                  </a:t>
            </a:r>
            <a:r>
              <a:rPr lang="en-US" dirty="0" err="1" smtClean="0"/>
              <a:t>Данни</a:t>
            </a:r>
            <a:r>
              <a:rPr lang="en-US" dirty="0" smtClean="0"/>
              <a:t> </a:t>
            </a:r>
            <a:endParaRPr lang="bg-BG" dirty="0" smtClean="0">
              <a:sym typeface="Wingdings" pitchFamily="2" charset="2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1258888" y="4292600"/>
            <a:ext cx="1225550" cy="504825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bg-BG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V="1">
            <a:off x="3563888" y="3500810"/>
            <a:ext cx="1655762" cy="576262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bg-BG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6084888" y="2636912"/>
            <a:ext cx="1582737" cy="6477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bg-BG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85875" y="4786313"/>
            <a:ext cx="6786563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-287337" y="3286125"/>
            <a:ext cx="314483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4" name="TextBox 12"/>
          <p:cNvSpPr txBox="1">
            <a:spLocks noChangeArrowheads="1"/>
          </p:cNvSpPr>
          <p:nvPr/>
        </p:nvSpPr>
        <p:spPr bwMode="auto">
          <a:xfrm>
            <a:off x="1357313" y="1071563"/>
            <a:ext cx="27146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bg-BG" sz="2400"/>
              <a:t>Контекстна независимост</a:t>
            </a:r>
          </a:p>
        </p:txBody>
      </p:sp>
      <p:sp>
        <p:nvSpPr>
          <p:cNvPr id="31755" name="TextBox 13"/>
          <p:cNvSpPr txBox="1">
            <a:spLocks noChangeArrowheads="1"/>
          </p:cNvSpPr>
          <p:nvPr/>
        </p:nvSpPr>
        <p:spPr bwMode="auto">
          <a:xfrm>
            <a:off x="6072188" y="5000625"/>
            <a:ext cx="2571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bg-BG" sz="2400"/>
              <a:t>Разбиране</a:t>
            </a:r>
          </a:p>
        </p:txBody>
      </p:sp>
      <p:sp>
        <p:nvSpPr>
          <p:cNvPr id="31756" name="TextBox 14"/>
          <p:cNvSpPr txBox="1">
            <a:spLocks noChangeArrowheads="1"/>
          </p:cNvSpPr>
          <p:nvPr/>
        </p:nvSpPr>
        <p:spPr bwMode="auto">
          <a:xfrm>
            <a:off x="2786063" y="5786438"/>
            <a:ext cx="2857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[ </a:t>
            </a:r>
            <a:r>
              <a:rPr lang="bg-BG"/>
              <a:t>Neil Fleming</a:t>
            </a:r>
            <a:r>
              <a:rPr lang="en-US"/>
              <a:t> ]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76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208912" cy="6264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26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260648"/>
            <a:ext cx="7344816" cy="54203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3728" y="5877272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Фиг.4.1.  Платформа на </a:t>
            </a:r>
            <a:r>
              <a:rPr lang="bg-BG" dirty="0" smtClean="0"/>
              <a:t>QlikView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051757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4664"/>
            <a:ext cx="7344815" cy="52565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7744" y="5805264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Фиг. 4.2. Архитектурна схема на QlikView</a:t>
            </a:r>
          </a:p>
        </p:txBody>
      </p:sp>
    </p:spTree>
    <p:extLst>
      <p:ext uri="{BB962C8B-B14F-4D97-AF65-F5344CB8AC3E}">
        <p14:creationId xmlns:p14="http://schemas.microsoft.com/office/powerpoint/2010/main" val="11523700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43125"/>
            <a:ext cx="6336704" cy="3214067"/>
          </a:xfrm>
          <a:prstGeom prst="rect">
            <a:avLst/>
          </a:prstGeom>
        </p:spPr>
      </p:pic>
      <p:sp>
        <p:nvSpPr>
          <p:cNvPr id="3" name="Text Box 3"/>
          <p:cNvSpPr txBox="1"/>
          <p:nvPr/>
        </p:nvSpPr>
        <p:spPr>
          <a:xfrm>
            <a:off x="1795186" y="1437892"/>
            <a:ext cx="5514975" cy="31432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bg-BG" sz="1100" dirty="0">
                <a:effectLst/>
                <a:ea typeface="Calibri"/>
                <a:cs typeface="Times New Roman"/>
              </a:rPr>
              <a:t>  </a:t>
            </a:r>
            <a:r>
              <a:rPr lang="en-US" dirty="0">
                <a:ea typeface="Calibri"/>
                <a:cs typeface="Times New Roman"/>
              </a:rPr>
              <a:t>T</a:t>
            </a:r>
            <a:r>
              <a:rPr lang="bg-BG" dirty="0" smtClean="0">
                <a:effectLst/>
                <a:ea typeface="Calibri"/>
                <a:cs typeface="Times New Roman"/>
              </a:rPr>
              <a:t>радиционна </a:t>
            </a:r>
            <a:r>
              <a:rPr lang="bg-BG" dirty="0">
                <a:effectLst/>
                <a:ea typeface="Calibri"/>
                <a:cs typeface="Times New Roman"/>
              </a:rPr>
              <a:t>технология	  </a:t>
            </a:r>
            <a:r>
              <a:rPr lang="en-US" dirty="0" smtClean="0">
                <a:effectLst/>
                <a:ea typeface="Calibri"/>
                <a:cs typeface="Times New Roman"/>
              </a:rPr>
              <a:t>A</a:t>
            </a:r>
            <a:r>
              <a:rPr lang="bg-BG" dirty="0" smtClean="0">
                <a:effectLst/>
                <a:ea typeface="Calibri"/>
                <a:cs typeface="Times New Roman"/>
              </a:rPr>
              <a:t>социативна </a:t>
            </a:r>
            <a:r>
              <a:rPr lang="bg-BG" dirty="0">
                <a:effectLst/>
                <a:ea typeface="Calibri"/>
                <a:cs typeface="Times New Roman"/>
              </a:rPr>
              <a:t>технология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5805264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Фиг.4.3. Сравнение на разположението на информационните хранилища при традиционната и асоциативна технология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354365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8680"/>
            <a:ext cx="7920880" cy="49685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5656" y="566124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Фиг. 4.5. Общ поглед върху платформата </a:t>
            </a:r>
          </a:p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724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704855" cy="1788368"/>
          </a:xfrm>
        </p:spPr>
        <p:txBody>
          <a:bodyPr>
            <a:normAutofit fontScale="90000"/>
          </a:bodyPr>
          <a:lstStyle/>
          <a:p>
            <a:r>
              <a:rPr lang="ru-RU" dirty="0"/>
              <a:t>Solomon Negash от Kennesaw State University и Paul Gray от Claremont Graduate University предлагат следното определенине за БИС: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2564904"/>
            <a:ext cx="7274768" cy="377762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/>
              <a:t> </a:t>
            </a:r>
            <a:r>
              <a:rPr lang="ru-RU" sz="3200" dirty="0"/>
              <a:t>“БИС извършват събиране и съхранение на данни, и управление на знания с помощта на аналитични средства, с цел да се представи сложна и важна за бизнеса информация, необходима за планиране и взимане на управленски решения.”</a:t>
            </a:r>
            <a:endParaRPr lang="bg-BG" sz="3200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296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435280" cy="655272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3600" dirty="0"/>
              <a:t>Предшественици на </a:t>
            </a:r>
            <a:r>
              <a:rPr lang="ru-RU" sz="3600" dirty="0" smtClean="0"/>
              <a:t>БИС са:</a:t>
            </a:r>
          </a:p>
          <a:p>
            <a:pPr algn="just"/>
            <a:endParaRPr lang="ru-RU" sz="3600" dirty="0" smtClean="0"/>
          </a:p>
          <a:p>
            <a:pPr algn="just"/>
            <a:r>
              <a:rPr lang="ru-RU" sz="3600" dirty="0" smtClean="0"/>
              <a:t>изпълнителски </a:t>
            </a:r>
            <a:r>
              <a:rPr lang="ru-RU" sz="3600" dirty="0"/>
              <a:t>информационни системи (Executive Information Systems</a:t>
            </a:r>
            <a:r>
              <a:rPr lang="ru-RU" sz="3600" dirty="0" smtClean="0"/>
              <a:t>);</a:t>
            </a:r>
          </a:p>
          <a:p>
            <a:pPr algn="just"/>
            <a:r>
              <a:rPr lang="ru-RU" sz="3600" dirty="0" smtClean="0"/>
              <a:t>on-line </a:t>
            </a:r>
            <a:r>
              <a:rPr lang="ru-RU" sz="3600" dirty="0"/>
              <a:t>аналитичната обработка на данни (On-line analytical processing- OLAP</a:t>
            </a:r>
            <a:r>
              <a:rPr lang="ru-RU" sz="3600" dirty="0" smtClean="0"/>
              <a:t>);</a:t>
            </a:r>
          </a:p>
          <a:p>
            <a:pPr algn="just"/>
            <a:r>
              <a:rPr lang="bg-BG" sz="3600" dirty="0" smtClean="0"/>
              <a:t>системи </a:t>
            </a:r>
            <a:r>
              <a:rPr lang="bg-BG" sz="3600" dirty="0"/>
              <a:t>за поддръжка на решенията (Decision Support Systems</a:t>
            </a:r>
            <a:r>
              <a:rPr lang="bg-BG" sz="3600" dirty="0" smtClean="0"/>
              <a:t>);</a:t>
            </a:r>
          </a:p>
          <a:p>
            <a:pPr algn="just"/>
            <a:r>
              <a:rPr lang="bg-BG" sz="3600" dirty="0" smtClean="0"/>
              <a:t>управленски </a:t>
            </a:r>
            <a:r>
              <a:rPr lang="bg-BG" sz="3600" dirty="0"/>
              <a:t>информационни системи</a:t>
            </a:r>
            <a:r>
              <a:rPr lang="ru-RU" sz="3600" dirty="0"/>
              <a:t> (Маnagement Information Systems</a:t>
            </a:r>
            <a:r>
              <a:rPr lang="ru-RU" sz="3600" dirty="0" smtClean="0"/>
              <a:t>);</a:t>
            </a:r>
          </a:p>
          <a:p>
            <a:pPr algn="just"/>
            <a:r>
              <a:rPr lang="ru-RU" sz="3600" dirty="0" smtClean="0"/>
              <a:t>навигационни </a:t>
            </a:r>
            <a:r>
              <a:rPr lang="ru-RU" sz="3600" dirty="0"/>
              <a:t>табла с резултати (dashboards</a:t>
            </a:r>
            <a:r>
              <a:rPr lang="ru-RU" sz="3600" dirty="0" smtClean="0"/>
              <a:t>);</a:t>
            </a:r>
          </a:p>
          <a:p>
            <a:pPr algn="just"/>
            <a:r>
              <a:rPr lang="ru-RU" sz="3600" dirty="0" smtClean="0"/>
              <a:t>ключови </a:t>
            </a:r>
            <a:r>
              <a:rPr lang="ru-RU" sz="3600" dirty="0"/>
              <a:t>индикатори за изпълнението (key performance indicators- KPI</a:t>
            </a:r>
            <a:r>
              <a:rPr lang="ru-RU" sz="3600" dirty="0" smtClean="0"/>
              <a:t>);</a:t>
            </a:r>
          </a:p>
          <a:p>
            <a:pPr algn="just"/>
            <a:r>
              <a:rPr lang="ru-RU" sz="3600" dirty="0" smtClean="0"/>
              <a:t>карти </a:t>
            </a:r>
            <a:r>
              <a:rPr lang="ru-RU" sz="3600" dirty="0"/>
              <a:t>с резултати (scorecards).</a:t>
            </a:r>
            <a:endParaRPr lang="bg-BG" sz="3600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57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1165</TotalTime>
  <Words>1076</Words>
  <Application>Microsoft Office PowerPoint</Application>
  <PresentationFormat>On-screen Show (4:3)</PresentationFormat>
  <Paragraphs>224</Paragraphs>
  <Slides>74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5" baseType="lpstr">
      <vt:lpstr>Arial</vt:lpstr>
      <vt:lpstr>Calibri</vt:lpstr>
      <vt:lpstr>Century Gothic</vt:lpstr>
      <vt:lpstr>Garamond</vt:lpstr>
      <vt:lpstr>Symbol</vt:lpstr>
      <vt:lpstr>Tahoma</vt:lpstr>
      <vt:lpstr>Times New Roman</vt:lpstr>
      <vt:lpstr>Wingdings</vt:lpstr>
      <vt:lpstr>Wingdings 3</vt:lpstr>
      <vt:lpstr>Wisp</vt:lpstr>
      <vt:lpstr>Bitmap Image</vt:lpstr>
      <vt:lpstr>Бизнес интелигентни системи</vt:lpstr>
      <vt:lpstr>PowerPoint Presentation</vt:lpstr>
      <vt:lpstr>Бизнес интелигентност (Business Intelligence)</vt:lpstr>
      <vt:lpstr>PowerPoint Presentation</vt:lpstr>
      <vt:lpstr>В зависимост от това дали информацията има структура и ясен модел, тя може да бъде:</vt:lpstr>
      <vt:lpstr>PowerPoint Presentation</vt:lpstr>
      <vt:lpstr>PowerPoint Presentation</vt:lpstr>
      <vt:lpstr>Solomon Negash от Kennesaw State University и Paul Gray от Claremont Graduate University предлагат следното определенине за БИС: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Tри архитектури OLAP сървъри: </vt:lpstr>
      <vt:lpstr>Основните OLAP операции над данните  са: </vt:lpstr>
      <vt:lpstr>Особености на неструктурираните задачи (Newell):    </vt:lpstr>
      <vt:lpstr>Data Mining</vt:lpstr>
      <vt:lpstr> Data Mining</vt:lpstr>
      <vt:lpstr>Основни видове скали</vt:lpstr>
      <vt:lpstr>PowerPoint Presentation</vt:lpstr>
      <vt:lpstr>PowerPoint Presentation</vt:lpstr>
      <vt:lpstr>Извличане на знания от уеб източници (Web Mining) </vt:lpstr>
      <vt:lpstr>PowerPoint Presentation</vt:lpstr>
      <vt:lpstr>Теорема за произведение на вероятностите</vt:lpstr>
      <vt:lpstr>PowerPoint Presentation</vt:lpstr>
      <vt:lpstr>PowerPoint Presentation</vt:lpstr>
      <vt:lpstr>PowerPoint Presentation</vt:lpstr>
      <vt:lpstr>Aлгоритми за WSM</vt:lpstr>
      <vt:lpstr>PowerPoint Presentation</vt:lpstr>
      <vt:lpstr>Стандарти за обмен на DM модели</vt:lpstr>
      <vt:lpstr>PowerPoint Presentation</vt:lpstr>
      <vt:lpstr>PowerPoint Presentation</vt:lpstr>
      <vt:lpstr>PowerPoint Presentation</vt:lpstr>
      <vt:lpstr>PowerPoint Presentation</vt:lpstr>
      <vt:lpstr>Най- ярък прототип на суперневрокомпютър е системата за обработка на аерокосмически изображения, разработена по програмата “Силиконов мозък” в САЩ. Обявената производителност на суперневрокомпютъра е 80 по 1015  операции с плаваща точка за 1 сек. при физически обем, равен на обема на човешкия мозък и потребявана мощност 20 вата.</vt:lpstr>
      <vt:lpstr>Схема на биологичен неврон</vt:lpstr>
      <vt:lpstr>PowerPoint Presentation</vt:lpstr>
      <vt:lpstr>PowerPoint Presentation</vt:lpstr>
      <vt:lpstr>Основни изчисления:</vt:lpstr>
      <vt:lpstr>PowerPoint Presentation</vt:lpstr>
      <vt:lpstr>Симетрична и смесена линейна функция</vt:lpstr>
      <vt:lpstr>PowerPoint Presentation</vt:lpstr>
      <vt:lpstr>Смесена и симетрична сигмоидна функция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Заявка към обучената невронна мрежа </vt:lpstr>
      <vt:lpstr>PowerPoint Presentation</vt:lpstr>
      <vt:lpstr>PowerPoint Presentation</vt:lpstr>
      <vt:lpstr>Линейно отделима задача </vt:lpstr>
      <vt:lpstr>PowerPoint Presentation</vt:lpstr>
      <vt:lpstr>Перцептрон с междинен слой за реализация на XOR</vt:lpstr>
      <vt:lpstr>Алгоритъм с обратно разпространение на грешката (backpropagation)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65</cp:revision>
  <dcterms:created xsi:type="dcterms:W3CDTF">2016-01-25T15:56:50Z</dcterms:created>
  <dcterms:modified xsi:type="dcterms:W3CDTF">2018-03-21T18:13:04Z</dcterms:modified>
</cp:coreProperties>
</file>