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8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75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145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60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352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0531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488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59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05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10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6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419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A819-86D1-426E-AFED-1F161942A75F}" type="datetimeFigureOut">
              <a:rPr lang="bg-BG" smtClean="0"/>
              <a:t>22.9.2015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5450-1044-4EAF-9C14-959AFD86B81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179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548681"/>
            <a:ext cx="7772400" cy="115212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Тема 2. Структура </a:t>
            </a:r>
            <a:r>
              <a:rPr lang="bg-BG" dirty="0"/>
              <a:t>на информацията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844824"/>
            <a:ext cx="7488832" cy="4752528"/>
          </a:xfrm>
        </p:spPr>
        <p:txBody>
          <a:bodyPr/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Две </a:t>
            </a:r>
            <a:r>
              <a:rPr lang="bg-BG" dirty="0">
                <a:solidFill>
                  <a:schemeClr val="tx1"/>
                </a:solidFill>
              </a:rPr>
              <a:t>гледни точки </a:t>
            </a:r>
            <a:r>
              <a:rPr lang="bg-BG" dirty="0" smtClean="0">
                <a:solidFill>
                  <a:schemeClr val="tx1"/>
                </a:solidFill>
              </a:rPr>
              <a:t>на структуриране на ИС- </a:t>
            </a:r>
            <a:r>
              <a:rPr lang="bg-BG" dirty="0">
                <a:solidFill>
                  <a:schemeClr val="tx1"/>
                </a:solidFill>
              </a:rPr>
              <a:t>функционална  и информационна 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  <a:endParaRPr lang="bg-BG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38528"/>
            <a:ext cx="7272807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38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435280" cy="6264696"/>
          </a:xfrm>
        </p:spPr>
        <p:txBody>
          <a:bodyPr>
            <a:normAutofit/>
          </a:bodyPr>
          <a:lstStyle/>
          <a:p>
            <a:pPr marL="82550" indent="898525" algn="just"/>
            <a:r>
              <a:rPr lang="ru-RU" b="1" dirty="0" err="1" smtClean="0"/>
              <a:t>Алгоритъм</a:t>
            </a:r>
            <a:r>
              <a:rPr lang="ru-RU" b="1" dirty="0" smtClean="0"/>
              <a:t> на </a:t>
            </a:r>
            <a:r>
              <a:rPr lang="ru-RU" b="1" dirty="0" err="1" smtClean="0"/>
              <a:t>получаване</a:t>
            </a:r>
            <a:r>
              <a:rPr lang="ru-RU" dirty="0" smtClean="0"/>
              <a:t> - </a:t>
            </a:r>
            <a:r>
              <a:rPr lang="ru-RU" i="1" dirty="0" err="1"/>
              <a:t>определя</a:t>
            </a:r>
            <a:r>
              <a:rPr lang="ru-RU" i="1" dirty="0"/>
              <a:t> начина на </a:t>
            </a:r>
            <a:r>
              <a:rPr lang="ru-RU" i="1" dirty="0" err="1"/>
              <a:t>получаване</a:t>
            </a:r>
            <a:r>
              <a:rPr lang="ru-RU" i="1" dirty="0"/>
              <a:t> </a:t>
            </a:r>
            <a:r>
              <a:rPr lang="ru-RU" i="1" dirty="0" err="1"/>
              <a:t>значенията</a:t>
            </a:r>
            <a:r>
              <a:rPr lang="ru-RU" i="1" dirty="0"/>
              <a:t> на </a:t>
            </a:r>
            <a:r>
              <a:rPr lang="ru-RU" i="1" dirty="0" err="1"/>
              <a:t>всеки</a:t>
            </a:r>
            <a:r>
              <a:rPr lang="ru-RU" i="1" dirty="0"/>
              <a:t> </a:t>
            </a:r>
            <a:r>
              <a:rPr lang="ru-RU" i="1" dirty="0" err="1"/>
              <a:t>резултатен</a:t>
            </a:r>
            <a:r>
              <a:rPr lang="ru-RU" i="1" dirty="0"/>
              <a:t> </a:t>
            </a:r>
            <a:r>
              <a:rPr lang="ru-RU" i="1" dirty="0" err="1"/>
              <a:t>показател</a:t>
            </a:r>
            <a:r>
              <a:rPr lang="ru-RU" i="1" dirty="0"/>
              <a:t> на </a:t>
            </a:r>
            <a:r>
              <a:rPr lang="ru-RU" i="1" dirty="0" err="1"/>
              <a:t>основата</a:t>
            </a:r>
            <a:r>
              <a:rPr lang="ru-RU" i="1" dirty="0"/>
              <a:t> на </a:t>
            </a:r>
            <a:r>
              <a:rPr lang="ru-RU" i="1" dirty="0" err="1"/>
              <a:t>значенията</a:t>
            </a:r>
            <a:r>
              <a:rPr lang="ru-RU" i="1" dirty="0"/>
              <a:t> на </a:t>
            </a:r>
            <a:r>
              <a:rPr lang="ru-RU" i="1" dirty="0" err="1"/>
              <a:t>входящите</a:t>
            </a:r>
            <a:r>
              <a:rPr lang="ru-RU" i="1" dirty="0"/>
              <a:t> показатели, без да се </a:t>
            </a:r>
            <a:r>
              <a:rPr lang="ru-RU" i="1" dirty="0" err="1" smtClean="0"/>
              <a:t>задава</a:t>
            </a:r>
            <a:r>
              <a:rPr lang="ru-RU" i="1" dirty="0" smtClean="0"/>
              <a:t> </a:t>
            </a:r>
            <a:r>
              <a:rPr lang="ru-RU" i="1" dirty="0" err="1"/>
              <a:t>управлението</a:t>
            </a:r>
            <a:r>
              <a:rPr lang="ru-RU" i="1" dirty="0"/>
              <a:t> на </a:t>
            </a:r>
            <a:r>
              <a:rPr lang="ru-RU" i="1" dirty="0" err="1" smtClean="0"/>
              <a:t>данните</a:t>
            </a:r>
            <a:endParaRPr lang="ru-RU" i="1" dirty="0" smtClean="0"/>
          </a:p>
          <a:p>
            <a:endParaRPr lang="ru-RU" dirty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  <a:p>
            <a:pPr marL="0" indent="0" algn="ctr">
              <a:buNone/>
            </a:pPr>
            <a:r>
              <a:rPr lang="ru-RU" b="1" dirty="0" err="1" smtClean="0"/>
              <a:t>Елементарен</a:t>
            </a:r>
            <a:r>
              <a:rPr lang="ru-RU" b="1" dirty="0" smtClean="0"/>
              <a:t> </a:t>
            </a:r>
            <a:r>
              <a:rPr lang="ru-RU" b="1" dirty="0"/>
              <a:t>фрагмент на графа</a:t>
            </a:r>
            <a:endParaRPr lang="bg-BG" dirty="0"/>
          </a:p>
          <a:p>
            <a:pPr marL="449263" indent="0" algn="just">
              <a:buNone/>
            </a:pPr>
            <a:endParaRPr lang="bg-BG" i="1" dirty="0" smtClean="0"/>
          </a:p>
          <a:p>
            <a:endParaRPr lang="bg-B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28" y="3068960"/>
            <a:ext cx="6134024" cy="2304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7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Структура (</a:t>
            </a:r>
            <a:r>
              <a:rPr lang="ru-RU" b="1" dirty="0" err="1" smtClean="0"/>
              <a:t>реквизитен</a:t>
            </a:r>
            <a:r>
              <a:rPr lang="ru-RU" b="1" dirty="0" smtClean="0"/>
              <a:t> </a:t>
            </a:r>
            <a:r>
              <a:rPr lang="ru-RU" b="1" dirty="0" err="1" smtClean="0"/>
              <a:t>състав</a:t>
            </a:r>
            <a:r>
              <a:rPr lang="ru-RU" b="1" dirty="0" smtClean="0"/>
              <a:t>) </a:t>
            </a:r>
            <a:endParaRPr lang="bg-BG" b="1" dirty="0" smtClean="0"/>
          </a:p>
          <a:p>
            <a:pPr marL="631825" indent="0" algn="just">
              <a:buNone/>
            </a:pPr>
            <a:r>
              <a:rPr lang="ru-RU" i="1" dirty="0" err="1" smtClean="0"/>
              <a:t>Реквизитите</a:t>
            </a:r>
            <a:r>
              <a:rPr lang="ru-RU" i="1" dirty="0" smtClean="0"/>
              <a:t> </a:t>
            </a:r>
            <a:r>
              <a:rPr lang="ru-RU" i="1" dirty="0"/>
              <a:t>се </a:t>
            </a:r>
            <a:r>
              <a:rPr lang="ru-RU" i="1" dirty="0" err="1"/>
              <a:t>дефинират</a:t>
            </a:r>
            <a:r>
              <a:rPr lang="ru-RU" i="1" dirty="0"/>
              <a:t> явно </a:t>
            </a:r>
            <a:r>
              <a:rPr lang="ru-RU" i="1" dirty="0" err="1"/>
              <a:t>във</a:t>
            </a:r>
            <a:r>
              <a:rPr lang="ru-RU" i="1" dirty="0"/>
              <a:t> вид на </a:t>
            </a:r>
            <a:r>
              <a:rPr lang="ru-RU" i="1" dirty="0" err="1" smtClean="0"/>
              <a:t>списък</a:t>
            </a:r>
            <a:r>
              <a:rPr lang="ru-RU" i="1" dirty="0" smtClean="0"/>
              <a:t>:</a:t>
            </a:r>
          </a:p>
          <a:p>
            <a:pPr marL="1089025" indent="-457200" algn="just">
              <a:buFont typeface="Wingdings" panose="05000000000000000000" pitchFamily="2" charset="2"/>
              <a:buChar char="ü"/>
            </a:pPr>
            <a:r>
              <a:rPr lang="ru-RU" i="1" dirty="0" smtClean="0"/>
              <a:t>наименование на </a:t>
            </a:r>
            <a:r>
              <a:rPr lang="ru-RU" i="1" dirty="0" err="1" smtClean="0"/>
              <a:t>готовата</a:t>
            </a:r>
            <a:r>
              <a:rPr lang="ru-RU" i="1" dirty="0" smtClean="0"/>
              <a:t> продукция,</a:t>
            </a:r>
          </a:p>
          <a:p>
            <a:pPr marL="1089025" indent="-457200" algn="just">
              <a:buFont typeface="Wingdings" panose="05000000000000000000" pitchFamily="2" charset="2"/>
              <a:buChar char="ü"/>
            </a:pPr>
            <a:r>
              <a:rPr lang="ru-RU" i="1" dirty="0" err="1" smtClean="0"/>
              <a:t>номенкл</a:t>
            </a:r>
            <a:r>
              <a:rPr lang="ru-RU" i="1" dirty="0" smtClean="0"/>
              <a:t>. номер на </a:t>
            </a:r>
            <a:r>
              <a:rPr lang="ru-RU" i="1" dirty="0" err="1" smtClean="0"/>
              <a:t>готовата</a:t>
            </a:r>
            <a:r>
              <a:rPr lang="ru-RU" i="1" dirty="0" smtClean="0"/>
              <a:t> продукция,</a:t>
            </a:r>
          </a:p>
          <a:p>
            <a:pPr marL="1089025" indent="-457200" algn="just">
              <a:buFont typeface="Wingdings" panose="05000000000000000000" pitchFamily="2" charset="2"/>
              <a:buChar char="ü"/>
            </a:pPr>
            <a:r>
              <a:rPr lang="ru-RU" i="1" dirty="0" smtClean="0"/>
              <a:t>единица </a:t>
            </a:r>
            <a:r>
              <a:rPr lang="ru-RU" i="1" dirty="0" err="1" smtClean="0"/>
              <a:t>мярка</a:t>
            </a:r>
            <a:r>
              <a:rPr lang="ru-RU" i="1" dirty="0" smtClean="0"/>
              <a:t>,</a:t>
            </a:r>
          </a:p>
          <a:p>
            <a:pPr marL="1089025" indent="-457200" algn="just">
              <a:buFont typeface="Wingdings" panose="05000000000000000000" pitchFamily="2" charset="2"/>
              <a:buChar char="ü"/>
            </a:pPr>
            <a:r>
              <a:rPr lang="ru-RU" i="1" dirty="0" smtClean="0"/>
              <a:t>цех,</a:t>
            </a:r>
          </a:p>
          <a:p>
            <a:pPr marL="1089025" indent="-457200" algn="just">
              <a:buFont typeface="Wingdings" panose="05000000000000000000" pitchFamily="2" charset="2"/>
              <a:buChar char="ü"/>
            </a:pPr>
            <a:r>
              <a:rPr lang="ru-RU" i="1" dirty="0" smtClean="0"/>
              <a:t>период;</a:t>
            </a:r>
          </a:p>
          <a:p>
            <a:pPr marL="1089025" indent="-457200" algn="just">
              <a:buFont typeface="Wingdings" panose="05000000000000000000" pitchFamily="2" charset="2"/>
              <a:buChar char="ü"/>
            </a:pPr>
            <a:r>
              <a:rPr lang="ru-RU" i="1" dirty="0" smtClean="0"/>
              <a:t>количество</a:t>
            </a:r>
          </a:p>
          <a:p>
            <a:pPr marL="1089025" indent="-457200" algn="just">
              <a:buFont typeface="Wingdings" panose="05000000000000000000" pitchFamily="2" charset="2"/>
              <a:buChar char="ü"/>
            </a:pPr>
            <a:r>
              <a:rPr lang="ru-RU" i="1" dirty="0" err="1" smtClean="0"/>
              <a:t>стойност</a:t>
            </a:r>
            <a:r>
              <a:rPr lang="ru-RU" i="1" dirty="0" smtClean="0"/>
              <a:t> (</a:t>
            </a:r>
            <a:r>
              <a:rPr lang="ru-RU" i="1" dirty="0" err="1" smtClean="0"/>
              <a:t>лв</a:t>
            </a:r>
            <a:r>
              <a:rPr lang="ru-RU" i="1" dirty="0" smtClean="0"/>
              <a:t>)</a:t>
            </a:r>
          </a:p>
          <a:p>
            <a:pPr marL="631825" indent="0" algn="just">
              <a:buNone/>
            </a:pPr>
            <a:endParaRPr lang="ru-RU" i="1" dirty="0" smtClean="0"/>
          </a:p>
          <a:p>
            <a:pPr marL="631825" indent="0" algn="just">
              <a:buNone/>
            </a:pPr>
            <a:endParaRPr lang="ru-RU" i="1" dirty="0" smtClean="0"/>
          </a:p>
          <a:p>
            <a:pPr marL="631825" indent="0" algn="just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553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ru-RU" b="1" dirty="0" smtClean="0"/>
              <a:t>СЪСТАВНА ЕДИНИЦА ИНФОРМАЦИЯ (СЕИ)</a:t>
            </a:r>
          </a:p>
          <a:p>
            <a:pPr marL="0" indent="449263" algn="just">
              <a:buNone/>
            </a:pPr>
            <a:r>
              <a:rPr lang="ru-RU" dirty="0" err="1" smtClean="0"/>
              <a:t>Сложни</a:t>
            </a:r>
            <a:r>
              <a:rPr lang="ru-RU" dirty="0" smtClean="0"/>
              <a:t> </a:t>
            </a:r>
            <a:r>
              <a:rPr lang="ru-RU" dirty="0" err="1"/>
              <a:t>информационни</a:t>
            </a:r>
            <a:r>
              <a:rPr lang="ru-RU" dirty="0"/>
              <a:t> </a:t>
            </a:r>
            <a:r>
              <a:rPr lang="ru-RU" dirty="0" err="1"/>
              <a:t>съвкупности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включват</a:t>
            </a:r>
            <a:r>
              <a:rPr lang="ru-RU" dirty="0"/>
              <a:t> в своя </a:t>
            </a:r>
            <a:r>
              <a:rPr lang="ru-RU" dirty="0" err="1"/>
              <a:t>състав</a:t>
            </a:r>
            <a:r>
              <a:rPr lang="ru-RU" dirty="0"/>
              <a:t> </a:t>
            </a:r>
            <a:r>
              <a:rPr lang="ru-RU" dirty="0" err="1"/>
              <a:t>разнородни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- </a:t>
            </a:r>
            <a:r>
              <a:rPr lang="ru-RU" dirty="0" err="1"/>
              <a:t>съставни</a:t>
            </a:r>
            <a:r>
              <a:rPr lang="ru-RU" dirty="0"/>
              <a:t> </a:t>
            </a:r>
            <a:r>
              <a:rPr lang="ru-RU" dirty="0" err="1"/>
              <a:t>единици</a:t>
            </a:r>
            <a:r>
              <a:rPr lang="ru-RU" dirty="0"/>
              <a:t> информация от </a:t>
            </a:r>
            <a:r>
              <a:rPr lang="ru-RU" dirty="0" err="1"/>
              <a:t>по-ниско</a:t>
            </a:r>
            <a:r>
              <a:rPr lang="ru-RU" dirty="0"/>
              <a:t> </a:t>
            </a:r>
            <a:r>
              <a:rPr lang="ru-RU" dirty="0" err="1"/>
              <a:t>ниво</a:t>
            </a:r>
            <a:r>
              <a:rPr lang="ru-RU" dirty="0"/>
              <a:t>, показатели и </a:t>
            </a:r>
            <a:r>
              <a:rPr lang="ru-RU" dirty="0" err="1"/>
              <a:t>реквизити</a:t>
            </a:r>
            <a:r>
              <a:rPr lang="ru-RU" dirty="0"/>
              <a:t> и </a:t>
            </a:r>
            <a:r>
              <a:rPr lang="ru-RU" dirty="0" err="1"/>
              <a:t>отразяват</a:t>
            </a:r>
            <a:r>
              <a:rPr lang="ru-RU" dirty="0"/>
              <a:t> </a:t>
            </a:r>
            <a:r>
              <a:rPr lang="ru-RU" dirty="0" err="1"/>
              <a:t>техните</a:t>
            </a:r>
            <a:r>
              <a:rPr lang="ru-RU" dirty="0"/>
              <a:t> </a:t>
            </a:r>
            <a:r>
              <a:rPr lang="ru-RU" dirty="0" err="1"/>
              <a:t>връзки</a:t>
            </a:r>
            <a:r>
              <a:rPr lang="ru-RU" dirty="0"/>
              <a:t>. </a:t>
            </a:r>
            <a:endParaRPr lang="ru-RU" dirty="0" smtClean="0"/>
          </a:p>
          <a:p>
            <a:pPr marL="0" indent="449263" algn="just">
              <a:buNone/>
            </a:pPr>
            <a:r>
              <a:rPr lang="ru-RU" b="1" dirty="0" smtClean="0"/>
              <a:t>Например: </a:t>
            </a:r>
            <a:r>
              <a:rPr lang="ru-RU" dirty="0" err="1"/>
              <a:t>първични</a:t>
            </a:r>
            <a:r>
              <a:rPr lang="ru-RU" dirty="0"/>
              <a:t> </a:t>
            </a:r>
            <a:r>
              <a:rPr lang="ru-RU" dirty="0" err="1"/>
              <a:t>документи</a:t>
            </a:r>
            <a:r>
              <a:rPr lang="ru-RU" dirty="0"/>
              <a:t>, </a:t>
            </a:r>
            <a:r>
              <a:rPr lang="ru-RU" dirty="0" err="1"/>
              <a:t>съобщения</a:t>
            </a:r>
            <a:r>
              <a:rPr lang="ru-RU" dirty="0"/>
              <a:t>, </a:t>
            </a:r>
            <a:r>
              <a:rPr lang="ru-RU" dirty="0" err="1"/>
              <a:t>отчети</a:t>
            </a:r>
            <a:r>
              <a:rPr lang="ru-RU" dirty="0"/>
              <a:t>, </a:t>
            </a:r>
            <a:r>
              <a:rPr lang="ru-RU" dirty="0" err="1"/>
              <a:t>нормативни</a:t>
            </a:r>
            <a:r>
              <a:rPr lang="ru-RU" dirty="0"/>
              <a:t> </a:t>
            </a:r>
            <a:r>
              <a:rPr lang="ru-RU" dirty="0" err="1"/>
              <a:t>документи</a:t>
            </a:r>
            <a:r>
              <a:rPr lang="ru-RU" dirty="0"/>
              <a:t>, БД и </a:t>
            </a:r>
            <a:r>
              <a:rPr lang="ru-RU" dirty="0" smtClean="0"/>
              <a:t>др.</a:t>
            </a:r>
          </a:p>
          <a:p>
            <a:pPr marL="0" indent="0" algn="ctr">
              <a:buNone/>
            </a:pPr>
            <a:r>
              <a:rPr lang="en-US" sz="3600" b="1" dirty="0"/>
              <a:t>Si</a:t>
            </a:r>
            <a:r>
              <a:rPr lang="bg-BG" sz="3600" b="1" dirty="0"/>
              <a:t> = { {</a:t>
            </a:r>
            <a:r>
              <a:rPr lang="en-US" sz="3600" b="1" dirty="0"/>
              <a:t>Sj</a:t>
            </a:r>
            <a:r>
              <a:rPr lang="bg-BG" sz="3600" b="1" dirty="0"/>
              <a:t>}, {</a:t>
            </a:r>
            <a:r>
              <a:rPr lang="en-US" sz="3600" b="1" dirty="0" err="1"/>
              <a:t>Pk</a:t>
            </a:r>
            <a:r>
              <a:rPr lang="bg-BG" sz="3600" b="1" dirty="0"/>
              <a:t>}, {</a:t>
            </a:r>
            <a:r>
              <a:rPr lang="en-US" sz="3600" b="1" dirty="0"/>
              <a:t>Re</a:t>
            </a:r>
            <a:r>
              <a:rPr lang="bg-BG" sz="3600" b="1" dirty="0"/>
              <a:t>}, {</a:t>
            </a:r>
            <a:r>
              <a:rPr lang="en-US" sz="3600" b="1" dirty="0" err="1"/>
              <a:t>Ujke</a:t>
            </a:r>
            <a:r>
              <a:rPr lang="bg-BG" sz="3600" b="1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19650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err="1" smtClean="0"/>
              <a:t>Основни</a:t>
            </a:r>
            <a:r>
              <a:rPr lang="ru-RU" sz="3600" b="1" dirty="0" smtClean="0"/>
              <a:t> описания</a:t>
            </a:r>
          </a:p>
          <a:p>
            <a:pPr lvl="0"/>
            <a:r>
              <a:rPr lang="ru-RU" sz="3600" dirty="0"/>
              <a:t>наименование;</a:t>
            </a:r>
            <a:endParaRPr lang="bg-BG" sz="3600" dirty="0"/>
          </a:p>
          <a:p>
            <a:pPr lvl="0"/>
            <a:r>
              <a:rPr lang="ru-RU" sz="3600" dirty="0" err="1"/>
              <a:t>съдържание</a:t>
            </a:r>
            <a:endParaRPr lang="bg-BG" sz="3600" dirty="0"/>
          </a:p>
          <a:p>
            <a:pPr lvl="0"/>
            <a:r>
              <a:rPr lang="ru-RU" sz="3600" dirty="0"/>
              <a:t>начин на </a:t>
            </a:r>
            <a:r>
              <a:rPr lang="ru-RU" sz="3600" dirty="0" err="1"/>
              <a:t>получаване</a:t>
            </a:r>
            <a:r>
              <a:rPr lang="ru-RU" sz="3600" dirty="0"/>
              <a:t>;</a:t>
            </a:r>
            <a:endParaRPr lang="bg-BG" sz="3600" dirty="0"/>
          </a:p>
          <a:p>
            <a:pPr lvl="0"/>
            <a:r>
              <a:rPr lang="ru-RU" sz="3600" dirty="0" err="1"/>
              <a:t>периодичност</a:t>
            </a:r>
            <a:r>
              <a:rPr lang="ru-RU" sz="3600" dirty="0"/>
              <a:t>;</a:t>
            </a:r>
            <a:endParaRPr lang="bg-BG" sz="3600" dirty="0"/>
          </a:p>
          <a:p>
            <a:pPr lvl="0"/>
            <a:r>
              <a:rPr lang="ru-RU" sz="3600" dirty="0"/>
              <a:t>формат – </a:t>
            </a:r>
            <a:r>
              <a:rPr lang="ru-RU" sz="3600" dirty="0" err="1"/>
              <a:t>включително</a:t>
            </a:r>
            <a:r>
              <a:rPr lang="ru-RU" sz="3600" dirty="0"/>
              <a:t> и </a:t>
            </a:r>
            <a:r>
              <a:rPr lang="ru-RU" sz="3600" dirty="0" err="1"/>
              <a:t>външен</a:t>
            </a:r>
            <a:r>
              <a:rPr lang="ru-RU" sz="3600" dirty="0"/>
              <a:t> вид;</a:t>
            </a:r>
            <a:endParaRPr lang="bg-BG" sz="3600" dirty="0"/>
          </a:p>
          <a:p>
            <a:pPr lvl="0"/>
            <a:r>
              <a:rPr lang="ru-RU" sz="3600" dirty="0" err="1"/>
              <a:t>особености</a:t>
            </a:r>
            <a:r>
              <a:rPr lang="ru-RU" sz="3600" dirty="0"/>
              <a:t> – движение, предназначение, </a:t>
            </a:r>
            <a:r>
              <a:rPr lang="ru-RU" sz="3600" dirty="0" err="1"/>
              <a:t>ползватели</a:t>
            </a:r>
            <a:r>
              <a:rPr lang="ru-RU" sz="3600" dirty="0"/>
              <a:t> и др.</a:t>
            </a:r>
            <a:endParaRPr lang="bg-BG" sz="3600" dirty="0"/>
          </a:p>
          <a:p>
            <a:pPr marL="0" indent="0">
              <a:buNone/>
            </a:pP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25192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Информационни потоци (</a:t>
            </a:r>
            <a:r>
              <a:rPr lang="bg-BG" dirty="0" err="1" smtClean="0"/>
              <a:t>потоци</a:t>
            </a:r>
            <a:r>
              <a:rPr lang="bg-BG" dirty="0" smtClean="0"/>
              <a:t> от данни)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AutoNum type="arabicPeriod"/>
            </a:pPr>
            <a:r>
              <a:rPr lang="bg-BG" dirty="0" smtClean="0"/>
              <a:t>Същност – движение на данните в съответствие с организационните, управленските и бизнес процесите (всеки процес поражда и използва информация). </a:t>
            </a:r>
          </a:p>
          <a:p>
            <a:pPr marL="514350" indent="-514350" algn="just">
              <a:buAutoNum type="arabicPeriod"/>
            </a:pPr>
            <a:r>
              <a:rPr lang="bg-BG" dirty="0" smtClean="0"/>
              <a:t>Характеристики на информационните потоци:</a:t>
            </a:r>
          </a:p>
          <a:p>
            <a:pPr marL="898525" indent="-366713" algn="just"/>
            <a:r>
              <a:rPr lang="bg-BG" dirty="0" smtClean="0"/>
              <a:t>маршрут – движение на данните по работни места, структурни подразделения на обекта, лица;</a:t>
            </a:r>
          </a:p>
          <a:p>
            <a:pPr marL="898525" indent="-366713" algn="just"/>
            <a:r>
              <a:rPr lang="bg-BG" dirty="0" smtClean="0"/>
              <a:t>обем на данните;</a:t>
            </a:r>
          </a:p>
          <a:p>
            <a:pPr marL="898525" indent="-366713" algn="just"/>
            <a:r>
              <a:rPr lang="bg-BG" dirty="0" smtClean="0"/>
              <a:t>интензивност  на потока;</a:t>
            </a:r>
          </a:p>
          <a:p>
            <a:pPr marL="898525" indent="-366713" algn="just"/>
            <a:r>
              <a:rPr lang="bg-BG" dirty="0" smtClean="0"/>
              <a:t>материални носители – документи, хранилища (файлове, БД, СД, БЗ);</a:t>
            </a:r>
          </a:p>
          <a:p>
            <a:pPr marL="898525" indent="-366713" algn="just"/>
            <a:r>
              <a:rPr lang="bg-BG" dirty="0" smtClean="0"/>
              <a:t>обработка, преобразуване на данните и др.</a:t>
            </a:r>
          </a:p>
          <a:p>
            <a:pPr marL="531813" lvl="2" indent="-531813" algn="just"/>
            <a:endParaRPr lang="bg-BG" dirty="0"/>
          </a:p>
          <a:p>
            <a:pPr marL="514350" indent="-514350" algn="just">
              <a:buFont typeface="+mj-lt"/>
              <a:buAutoNum type="arabicPeriod" startAt="3"/>
            </a:pPr>
            <a:r>
              <a:rPr lang="bg-BG" sz="3100" dirty="0" smtClean="0"/>
              <a:t>Разкриване и анализ </a:t>
            </a:r>
            <a:r>
              <a:rPr lang="bg-BG" sz="3100" dirty="0"/>
              <a:t>на потоците от </a:t>
            </a:r>
            <a:r>
              <a:rPr lang="bg-BG" sz="3100" dirty="0" smtClean="0"/>
              <a:t>данни – база за проучване на системата и за нейната декомпозиция.</a:t>
            </a:r>
            <a:endParaRPr lang="bg-BG" sz="3100" dirty="0"/>
          </a:p>
          <a:p>
            <a:pPr marL="514350" indent="-514350">
              <a:buAutoNum type="arabicPeriod" startAt="3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00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Йерархична</a:t>
            </a:r>
            <a:r>
              <a:rPr lang="ru-RU" dirty="0" smtClean="0"/>
              <a:t> структура </a:t>
            </a:r>
            <a:r>
              <a:rPr lang="ru-RU" dirty="0"/>
              <a:t>на </a:t>
            </a:r>
            <a:r>
              <a:rPr lang="ru-RU" dirty="0" err="1" smtClean="0"/>
              <a:t>информацията</a:t>
            </a:r>
            <a:endParaRPr lang="ru-RU" dirty="0" smtClean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64096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4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Описание на структурните компоненти (метаданни)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b="1" dirty="0" smtClean="0"/>
              <a:t>РЕКВИЗИТ (</a:t>
            </a:r>
            <a:r>
              <a:rPr lang="en-US" b="1" dirty="0" smtClean="0"/>
              <a:t>R)</a:t>
            </a:r>
            <a:r>
              <a:rPr lang="ru-RU" dirty="0" smtClean="0"/>
              <a:t> - </a:t>
            </a:r>
            <a:r>
              <a:rPr lang="ru-RU" dirty="0" err="1" smtClean="0"/>
              <a:t>минимална</a:t>
            </a:r>
            <a:r>
              <a:rPr lang="ru-RU" dirty="0" smtClean="0"/>
              <a:t> </a:t>
            </a:r>
            <a:r>
              <a:rPr lang="ru-RU" dirty="0" err="1" smtClean="0"/>
              <a:t>информационна</a:t>
            </a:r>
            <a:r>
              <a:rPr lang="ru-RU" dirty="0" smtClean="0"/>
              <a:t> единица,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единична </a:t>
            </a:r>
            <a:r>
              <a:rPr lang="ru-RU" dirty="0"/>
              <a:t>характеристика на </a:t>
            </a:r>
            <a:r>
              <a:rPr lang="ru-RU" dirty="0" err="1"/>
              <a:t>обект</a:t>
            </a:r>
            <a:r>
              <a:rPr lang="ru-RU" dirty="0"/>
              <a:t>, явление или </a:t>
            </a:r>
            <a:r>
              <a:rPr lang="ru-RU" dirty="0" err="1" smtClean="0"/>
              <a:t>процес</a:t>
            </a:r>
            <a:r>
              <a:rPr lang="ru-RU" dirty="0" smtClean="0"/>
              <a:t>.</a:t>
            </a:r>
            <a:endParaRPr lang="en-US" dirty="0" smtClean="0"/>
          </a:p>
          <a:p>
            <a:pPr marL="981075" indent="-449263" algn="just"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bg-BG" dirty="0"/>
              <a:t>р</a:t>
            </a:r>
            <a:r>
              <a:rPr lang="ru-RU" dirty="0" err="1" smtClean="0"/>
              <a:t>еквизитите</a:t>
            </a:r>
            <a:r>
              <a:rPr lang="ru-RU" dirty="0" smtClean="0"/>
              <a:t> </a:t>
            </a:r>
            <a:r>
              <a:rPr lang="ru-RU" dirty="0"/>
              <a:t>не подлежат на </a:t>
            </a:r>
            <a:r>
              <a:rPr lang="ru-RU" dirty="0" err="1"/>
              <a:t>по-нататъшно</a:t>
            </a:r>
            <a:r>
              <a:rPr lang="ru-RU" dirty="0"/>
              <a:t> </a:t>
            </a:r>
            <a:r>
              <a:rPr lang="ru-RU" dirty="0" err="1"/>
              <a:t>декомпозиране</a:t>
            </a:r>
            <a:r>
              <a:rPr lang="ru-RU" dirty="0"/>
              <a:t> без </a:t>
            </a:r>
            <a:r>
              <a:rPr lang="ru-RU" dirty="0" err="1"/>
              <a:t>това</a:t>
            </a:r>
            <a:r>
              <a:rPr lang="ru-RU" dirty="0"/>
              <a:t> да </a:t>
            </a:r>
            <a:r>
              <a:rPr lang="ru-RU" dirty="0" err="1"/>
              <a:t>доведе</a:t>
            </a:r>
            <a:r>
              <a:rPr lang="ru-RU" dirty="0"/>
              <a:t> до </a:t>
            </a:r>
            <a:r>
              <a:rPr lang="ru-RU" dirty="0" err="1"/>
              <a:t>загуба</a:t>
            </a:r>
            <a:r>
              <a:rPr lang="ru-RU" dirty="0"/>
              <a:t> на </a:t>
            </a:r>
            <a:r>
              <a:rPr lang="ru-RU" dirty="0" err="1"/>
              <a:t>смисъл</a:t>
            </a:r>
            <a:r>
              <a:rPr lang="ru-RU" dirty="0"/>
              <a:t>.</a:t>
            </a:r>
          </a:p>
          <a:p>
            <a:pPr marL="981075" indent="-449263" algn="just">
              <a:buFont typeface="Wingdings" panose="05000000000000000000" pitchFamily="2" charset="2"/>
              <a:buChar char="ü"/>
            </a:pPr>
            <a:r>
              <a:rPr lang="ru-RU" dirty="0" err="1" smtClean="0"/>
              <a:t>влизат</a:t>
            </a:r>
            <a:r>
              <a:rPr lang="ru-RU" dirty="0" smtClean="0"/>
              <a:t> в </a:t>
            </a:r>
            <a:r>
              <a:rPr lang="ru-RU" dirty="0" err="1" smtClean="0"/>
              <a:t>състава</a:t>
            </a:r>
            <a:r>
              <a:rPr lang="ru-RU" dirty="0" smtClean="0"/>
              <a:t> на множество показатели и </a:t>
            </a:r>
            <a:r>
              <a:rPr lang="ru-RU" dirty="0" err="1" smtClean="0"/>
              <a:t>документи</a:t>
            </a:r>
            <a:r>
              <a:rPr lang="ru-RU" dirty="0" smtClean="0"/>
              <a:t>;</a:t>
            </a:r>
          </a:p>
          <a:p>
            <a:pPr marL="981075" indent="-449263" algn="just">
              <a:buFont typeface="Wingdings" panose="05000000000000000000" pitchFamily="2" charset="2"/>
              <a:buChar char="ü"/>
            </a:pPr>
            <a:r>
              <a:rPr lang="ru-RU" dirty="0" err="1" smtClean="0"/>
              <a:t>имат</a:t>
            </a:r>
            <a:r>
              <a:rPr lang="ru-RU" dirty="0" smtClean="0"/>
              <a:t> </a:t>
            </a:r>
            <a:r>
              <a:rPr lang="ru-RU" dirty="0" err="1" smtClean="0"/>
              <a:t>семантичен</a:t>
            </a:r>
            <a:r>
              <a:rPr lang="ru-RU" dirty="0" smtClean="0"/>
              <a:t> характер;</a:t>
            </a:r>
          </a:p>
          <a:p>
            <a:pPr marL="981075" indent="-449263" algn="just">
              <a:buFont typeface="Wingdings" panose="05000000000000000000" pitchFamily="2" charset="2"/>
              <a:buChar char="ü"/>
            </a:pPr>
            <a:r>
              <a:rPr lang="ru-RU" dirty="0" err="1" smtClean="0"/>
              <a:t>други</a:t>
            </a:r>
            <a:r>
              <a:rPr lang="ru-RU" dirty="0" smtClean="0"/>
              <a:t> </a:t>
            </a:r>
            <a:r>
              <a:rPr lang="ru-RU" dirty="0" err="1" smtClean="0"/>
              <a:t>термини</a:t>
            </a:r>
            <a:r>
              <a:rPr lang="ru-RU" dirty="0" smtClean="0"/>
              <a:t> – атрибут, характеристика, поле.</a:t>
            </a:r>
          </a:p>
          <a:p>
            <a:pPr marL="0" indent="0" algn="just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341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/>
              <a:t>Видове</a:t>
            </a:r>
            <a:r>
              <a:rPr lang="ru-RU" b="1" dirty="0"/>
              <a:t> </a:t>
            </a:r>
            <a:r>
              <a:rPr lang="ru-RU" b="1" dirty="0" err="1" smtClean="0"/>
              <a:t>реквизити</a:t>
            </a:r>
            <a:endParaRPr lang="ru-RU" b="1" dirty="0" smtClean="0"/>
          </a:p>
          <a:p>
            <a:pPr marL="1528763" indent="-547688">
              <a:buFont typeface="Wingdings" panose="05000000000000000000" pitchFamily="2" charset="2"/>
              <a:buChar char="ü"/>
            </a:pPr>
            <a:r>
              <a:rPr lang="ru-RU" dirty="0" err="1"/>
              <a:t>реквизити</a:t>
            </a:r>
            <a:r>
              <a:rPr lang="ru-RU" dirty="0"/>
              <a:t> </a:t>
            </a:r>
            <a:r>
              <a:rPr lang="ru-RU" dirty="0" err="1"/>
              <a:t>признаци</a:t>
            </a:r>
            <a:r>
              <a:rPr lang="ru-RU" dirty="0"/>
              <a:t> </a:t>
            </a:r>
            <a:endParaRPr lang="ru-RU" dirty="0" smtClean="0"/>
          </a:p>
          <a:p>
            <a:pPr marL="1528763" indent="-547688">
              <a:buFont typeface="Wingdings" panose="05000000000000000000" pitchFamily="2" charset="2"/>
              <a:buChar char="ü"/>
            </a:pPr>
            <a:r>
              <a:rPr lang="ru-RU" dirty="0" err="1"/>
              <a:t>реквизити</a:t>
            </a:r>
            <a:r>
              <a:rPr lang="ru-RU" dirty="0"/>
              <a:t> </a:t>
            </a:r>
            <a:r>
              <a:rPr lang="ru-RU" dirty="0" smtClean="0"/>
              <a:t>основания - </a:t>
            </a:r>
            <a:r>
              <a:rPr lang="ru-RU" dirty="0" err="1"/>
              <a:t>количествено-стойностни</a:t>
            </a:r>
            <a:r>
              <a:rPr lang="ru-RU" dirty="0"/>
              <a:t> </a:t>
            </a:r>
            <a:endParaRPr lang="ru-RU" dirty="0" smtClean="0"/>
          </a:p>
          <a:p>
            <a:pPr marL="714375" indent="-349250"/>
            <a:r>
              <a:rPr lang="ru-RU" dirty="0"/>
              <a:t>условно-</a:t>
            </a:r>
            <a:r>
              <a:rPr lang="ru-RU" dirty="0" err="1"/>
              <a:t>постоянни</a:t>
            </a:r>
            <a:r>
              <a:rPr lang="ru-RU" dirty="0"/>
              <a:t> </a:t>
            </a:r>
            <a:endParaRPr lang="bg-BG" dirty="0"/>
          </a:p>
          <a:p>
            <a:pPr marL="714375" indent="-349250"/>
            <a:r>
              <a:rPr lang="ru-RU" dirty="0" err="1"/>
              <a:t>променливи</a:t>
            </a:r>
            <a:endParaRPr lang="bg-BG" dirty="0"/>
          </a:p>
          <a:p>
            <a:pPr marL="1528763" indent="-547688">
              <a:buFont typeface="Wingdings" panose="05000000000000000000" pitchFamily="2" charset="2"/>
              <a:buChar char="ü"/>
            </a:pPr>
            <a:r>
              <a:rPr lang="ru-RU" dirty="0" err="1"/>
              <a:t>многоразрядни</a:t>
            </a:r>
            <a:endParaRPr lang="bg-BG" dirty="0"/>
          </a:p>
          <a:p>
            <a:pPr marL="1528763" indent="-547688">
              <a:buFont typeface="Wingdings" panose="05000000000000000000" pitchFamily="2" charset="2"/>
              <a:buChar char="ü"/>
            </a:pPr>
            <a:r>
              <a:rPr lang="ru-RU" dirty="0" err="1"/>
              <a:t>едноразрядни</a:t>
            </a:r>
            <a:endParaRPr lang="bg-BG" dirty="0"/>
          </a:p>
          <a:p>
            <a:pPr marL="714375" indent="-349250"/>
            <a:r>
              <a:rPr lang="ru-RU" dirty="0" err="1"/>
              <a:t>множествени</a:t>
            </a:r>
            <a:endParaRPr lang="bg-BG" dirty="0"/>
          </a:p>
          <a:p>
            <a:pPr marL="714375" indent="-349250"/>
            <a:r>
              <a:rPr lang="ru-RU" dirty="0" err="1"/>
              <a:t>единични</a:t>
            </a:r>
            <a:endParaRPr lang="bg-BG" dirty="0"/>
          </a:p>
          <a:p>
            <a:pPr marL="981075" indent="-349250">
              <a:buFont typeface="Wingdings" panose="05000000000000000000" pitchFamily="2" charset="2"/>
              <a:buChar char="ü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933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1206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sz="4600" b="1" dirty="0"/>
              <a:t>Описания на </a:t>
            </a:r>
            <a:r>
              <a:rPr lang="ru-RU" sz="4600" b="1" dirty="0" err="1" smtClean="0"/>
              <a:t>реквизитите</a:t>
            </a:r>
            <a:r>
              <a:rPr lang="ru-RU" b="1" dirty="0" smtClean="0"/>
              <a:t>:</a:t>
            </a:r>
          </a:p>
          <a:p>
            <a:pPr lvl="0" indent="288925"/>
            <a:r>
              <a:rPr lang="ru-RU" sz="4000" b="1" dirty="0" smtClean="0"/>
              <a:t>Наименование</a:t>
            </a:r>
            <a:r>
              <a:rPr lang="ru-RU" sz="4000" dirty="0" smtClean="0"/>
              <a:t>; </a:t>
            </a:r>
          </a:p>
          <a:p>
            <a:pPr marL="1438275" lvl="0" indent="-457200">
              <a:buFont typeface="Wingdings" panose="05000000000000000000" pitchFamily="2" charset="2"/>
              <a:buChar char="ü"/>
            </a:pPr>
            <a:r>
              <a:rPr lang="ru-RU" sz="4000" dirty="0" err="1"/>
              <a:t>пълно</a:t>
            </a:r>
            <a:r>
              <a:rPr lang="ru-RU" sz="4000" dirty="0"/>
              <a:t> </a:t>
            </a:r>
            <a:endParaRPr lang="ru-RU" sz="4000" dirty="0" smtClean="0"/>
          </a:p>
          <a:p>
            <a:pPr marL="1438275" lvl="0" indent="-457200">
              <a:buFont typeface="Wingdings" panose="05000000000000000000" pitchFamily="2" charset="2"/>
              <a:buChar char="ü"/>
            </a:pPr>
            <a:r>
              <a:rPr lang="ru-RU" sz="4000" dirty="0" smtClean="0"/>
              <a:t>и </a:t>
            </a:r>
            <a:r>
              <a:rPr lang="ru-RU" sz="4000" dirty="0" err="1"/>
              <a:t>съкратено</a:t>
            </a:r>
            <a:r>
              <a:rPr lang="ru-RU" sz="4000" dirty="0"/>
              <a:t> (</a:t>
            </a:r>
            <a:r>
              <a:rPr lang="ru-RU" sz="4000" dirty="0" err="1"/>
              <a:t>мнемонично</a:t>
            </a:r>
            <a:r>
              <a:rPr lang="ru-RU" sz="4000" dirty="0" smtClean="0"/>
              <a:t>)</a:t>
            </a:r>
          </a:p>
          <a:p>
            <a:pPr marL="981075" lvl="0" indent="0">
              <a:buNone/>
            </a:pPr>
            <a:r>
              <a:rPr lang="ru-RU" sz="4000" dirty="0"/>
              <a:t>Например «</a:t>
            </a:r>
            <a:r>
              <a:rPr lang="ru-RU" sz="4000" dirty="0" err="1"/>
              <a:t>Специалност</a:t>
            </a:r>
            <a:r>
              <a:rPr lang="ru-RU" sz="4000" dirty="0"/>
              <a:t>» – </a:t>
            </a:r>
            <a:r>
              <a:rPr lang="ru-RU" sz="4000" dirty="0" err="1" smtClean="0"/>
              <a:t>пълно</a:t>
            </a:r>
            <a:r>
              <a:rPr lang="ru-RU" sz="4000" dirty="0" smtClean="0"/>
              <a:t>; </a:t>
            </a:r>
            <a:r>
              <a:rPr lang="ru-RU" sz="4000" dirty="0"/>
              <a:t>«</a:t>
            </a:r>
            <a:r>
              <a:rPr lang="en-US" sz="4000" dirty="0"/>
              <a:t>SPEC</a:t>
            </a:r>
            <a:r>
              <a:rPr lang="ru-RU" sz="4000" dirty="0"/>
              <a:t>» - </a:t>
            </a:r>
            <a:r>
              <a:rPr lang="ru-RU" sz="4000" dirty="0" err="1"/>
              <a:t>съкратено</a:t>
            </a:r>
            <a:r>
              <a:rPr lang="ru-RU" sz="4000" dirty="0"/>
              <a:t> </a:t>
            </a:r>
            <a:endParaRPr lang="bg-BG" sz="4000" dirty="0"/>
          </a:p>
          <a:p>
            <a:pPr lvl="0" indent="288925"/>
            <a:r>
              <a:rPr lang="ru-RU" sz="4000" b="1" dirty="0" smtClean="0"/>
              <a:t>Значение (</a:t>
            </a:r>
            <a:r>
              <a:rPr lang="ru-RU" sz="4000" b="1" dirty="0"/>
              <a:t>или множество значения)</a:t>
            </a:r>
            <a:r>
              <a:rPr lang="ru-RU" sz="4000" dirty="0"/>
              <a:t>; </a:t>
            </a:r>
            <a:endParaRPr lang="ru-RU" sz="4000" dirty="0" smtClean="0"/>
          </a:p>
          <a:p>
            <a:pPr marL="182563" lvl="0" indent="715963" algn="just">
              <a:buNone/>
            </a:pPr>
            <a:r>
              <a:rPr lang="ru-RU" sz="4000" dirty="0" err="1" smtClean="0"/>
              <a:t>Величината</a:t>
            </a:r>
            <a:r>
              <a:rPr lang="ru-RU" sz="4000" dirty="0" smtClean="0"/>
              <a:t>(</a:t>
            </a:r>
            <a:r>
              <a:rPr lang="ru-RU" sz="4000" dirty="0" err="1" smtClean="0"/>
              <a:t>ите</a:t>
            </a:r>
            <a:r>
              <a:rPr lang="ru-RU" sz="4000" dirty="0" smtClean="0"/>
              <a:t>) </a:t>
            </a:r>
            <a:r>
              <a:rPr lang="ru-RU" sz="4000" dirty="0"/>
              <a:t>(</a:t>
            </a:r>
            <a:r>
              <a:rPr lang="ru-RU" sz="4000" dirty="0" err="1"/>
              <a:t>стойностите</a:t>
            </a:r>
            <a:r>
              <a:rPr lang="ru-RU" sz="4000" dirty="0"/>
              <a:t>), </a:t>
            </a:r>
            <a:r>
              <a:rPr lang="ru-RU" sz="4000" dirty="0" err="1"/>
              <a:t>които</a:t>
            </a:r>
            <a:r>
              <a:rPr lang="ru-RU" sz="4000" dirty="0"/>
              <a:t> </a:t>
            </a:r>
            <a:r>
              <a:rPr lang="ru-RU" sz="4000" dirty="0" err="1"/>
              <a:t>може</a:t>
            </a:r>
            <a:r>
              <a:rPr lang="ru-RU" sz="4000" dirty="0"/>
              <a:t> да приема един реквизит в </a:t>
            </a:r>
            <a:r>
              <a:rPr lang="ru-RU" sz="4000" dirty="0" err="1"/>
              <a:t>рамките</a:t>
            </a:r>
            <a:r>
              <a:rPr lang="ru-RU" sz="4000" dirty="0"/>
              <a:t> на </a:t>
            </a:r>
            <a:r>
              <a:rPr lang="ru-RU" sz="4000" dirty="0" err="1"/>
              <a:t>конкретния</a:t>
            </a:r>
            <a:r>
              <a:rPr lang="ru-RU" sz="4000" dirty="0"/>
              <a:t> </a:t>
            </a:r>
            <a:r>
              <a:rPr lang="ru-RU" sz="4000" dirty="0" err="1"/>
              <a:t>обект</a:t>
            </a:r>
            <a:r>
              <a:rPr lang="ru-RU" sz="4000" dirty="0"/>
              <a:t> (предметна </a:t>
            </a:r>
            <a:r>
              <a:rPr lang="ru-RU" sz="4000" dirty="0" err="1"/>
              <a:t>област</a:t>
            </a:r>
            <a:r>
              <a:rPr lang="ru-RU" sz="4000" dirty="0" smtClean="0"/>
              <a:t>)</a:t>
            </a:r>
          </a:p>
          <a:p>
            <a:pPr marL="898525" lvl="0" indent="0" algn="just">
              <a:buNone/>
            </a:pPr>
            <a:r>
              <a:rPr lang="ru-RU" sz="4000" dirty="0" err="1" smtClean="0"/>
              <a:t>Биват</a:t>
            </a:r>
            <a:r>
              <a:rPr lang="ru-RU" sz="4000" dirty="0" smtClean="0"/>
              <a:t>: </a:t>
            </a:r>
          </a:p>
          <a:p>
            <a:pPr marL="1795463" lvl="0" indent="-365125" algn="just">
              <a:buFont typeface="Wingdings" panose="05000000000000000000" pitchFamily="2" charset="2"/>
              <a:buChar char="ü"/>
            </a:pPr>
            <a:r>
              <a:rPr lang="ru-RU" sz="4000" dirty="0" err="1" smtClean="0"/>
              <a:t>единични</a:t>
            </a:r>
            <a:endParaRPr lang="ru-RU" sz="4000" dirty="0" smtClean="0"/>
          </a:p>
          <a:p>
            <a:pPr marL="1795463" lvl="0" indent="-365125" algn="just">
              <a:buFont typeface="Wingdings" panose="05000000000000000000" pitchFamily="2" charset="2"/>
              <a:buChar char="ü"/>
            </a:pPr>
            <a:r>
              <a:rPr lang="ru-RU" sz="4000" dirty="0" err="1" smtClean="0"/>
              <a:t>множествени</a:t>
            </a:r>
            <a:endParaRPr lang="ru-RU" sz="4000" dirty="0" smtClean="0"/>
          </a:p>
        </p:txBody>
      </p:sp>
    </p:spTree>
    <p:extLst>
      <p:ext uri="{BB962C8B-B14F-4D97-AF65-F5344CB8AC3E}">
        <p14:creationId xmlns:p14="http://schemas.microsoft.com/office/powerpoint/2010/main" val="11086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898525" lvl="0" indent="0" algn="just">
              <a:buNone/>
            </a:pPr>
            <a:r>
              <a:rPr lang="bg-BG" sz="3600" dirty="0" smtClean="0"/>
              <a:t>Дефиниране на възможните значения:</a:t>
            </a:r>
          </a:p>
          <a:p>
            <a:pPr marL="1795463" lvl="0" indent="-449263" algn="just">
              <a:buFont typeface="Wingdings" panose="05000000000000000000" pitchFamily="2" charset="2"/>
              <a:buChar char="ü"/>
            </a:pPr>
            <a:r>
              <a:rPr lang="ru-RU" sz="3600" i="1" dirty="0" err="1" smtClean="0"/>
              <a:t>област</a:t>
            </a:r>
            <a:r>
              <a:rPr lang="ru-RU" sz="3600" i="1" dirty="0" smtClean="0"/>
              <a:t> на определение на реквизита  (от 1 до 12)</a:t>
            </a:r>
          </a:p>
          <a:p>
            <a:pPr marL="1795463" lvl="0" indent="-449263" algn="just">
              <a:buFont typeface="Wingdings" panose="05000000000000000000" pitchFamily="2" charset="2"/>
              <a:buChar char="ü"/>
            </a:pPr>
            <a:r>
              <a:rPr lang="ru-RU" sz="3600" i="1" dirty="0" err="1" smtClean="0"/>
              <a:t>максимално</a:t>
            </a:r>
            <a:r>
              <a:rPr lang="ru-RU" sz="3600" i="1" dirty="0" smtClean="0"/>
              <a:t> и </a:t>
            </a:r>
            <a:r>
              <a:rPr lang="ru-RU" sz="3600" i="1" dirty="0" err="1" smtClean="0"/>
              <a:t>минимално</a:t>
            </a:r>
            <a:r>
              <a:rPr lang="ru-RU" sz="3600" i="1" dirty="0" smtClean="0"/>
              <a:t> значение</a:t>
            </a:r>
          </a:p>
          <a:p>
            <a:pPr marL="1795463" lvl="0" indent="-449263" algn="just">
              <a:buFont typeface="Wingdings" panose="05000000000000000000" pitchFamily="2" charset="2"/>
              <a:buChar char="ü"/>
            </a:pPr>
            <a:r>
              <a:rPr lang="ru-RU" sz="3600" i="1" dirty="0" err="1" smtClean="0"/>
              <a:t>списък</a:t>
            </a:r>
            <a:r>
              <a:rPr lang="ru-RU" sz="3600" i="1" dirty="0" smtClean="0"/>
              <a:t> от </a:t>
            </a:r>
            <a:r>
              <a:rPr lang="ru-RU" sz="3600" i="1" dirty="0" err="1" smtClean="0"/>
              <a:t>възможни</a:t>
            </a:r>
            <a:r>
              <a:rPr lang="ru-RU" sz="3600" i="1" dirty="0" smtClean="0"/>
              <a:t> значения</a:t>
            </a:r>
          </a:p>
          <a:p>
            <a:pPr marL="1795463" lvl="0" indent="-449263" algn="just">
              <a:buFont typeface="Wingdings" panose="05000000000000000000" pitchFamily="2" charset="2"/>
              <a:buChar char="ü"/>
            </a:pPr>
            <a:r>
              <a:rPr lang="ru-RU" sz="3600" i="1" dirty="0" smtClean="0"/>
              <a:t>значение по </a:t>
            </a:r>
            <a:r>
              <a:rPr lang="ru-RU" sz="3600" i="1" dirty="0" err="1" smtClean="0"/>
              <a:t>подразбиране</a:t>
            </a:r>
            <a:r>
              <a:rPr lang="ru-RU" sz="3600" i="1" dirty="0" smtClean="0"/>
              <a:t> </a:t>
            </a:r>
            <a:endParaRPr lang="bg-BG" sz="3600" dirty="0" smtClean="0"/>
          </a:p>
          <a:p>
            <a:pPr marL="0" indent="631825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5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ru-RU" b="1" dirty="0"/>
              <a:t>Формат</a:t>
            </a:r>
            <a:r>
              <a:rPr lang="ru-RU" i="1" dirty="0"/>
              <a:t> </a:t>
            </a:r>
            <a:r>
              <a:rPr lang="ru-RU" dirty="0"/>
              <a:t>– </a:t>
            </a:r>
            <a:r>
              <a:rPr lang="ru-RU" dirty="0" err="1"/>
              <a:t>изисква</a:t>
            </a:r>
            <a:r>
              <a:rPr lang="ru-RU" dirty="0"/>
              <a:t> </a:t>
            </a:r>
            <a:r>
              <a:rPr lang="ru-RU" dirty="0" err="1"/>
              <a:t>дефинирането</a:t>
            </a:r>
            <a:r>
              <a:rPr lang="ru-RU" dirty="0"/>
              <a:t> </a:t>
            </a:r>
            <a:r>
              <a:rPr lang="ru-RU" dirty="0" smtClean="0"/>
              <a:t>на:</a:t>
            </a:r>
          </a:p>
          <a:p>
            <a:pPr marL="631825" lvl="0" indent="449263">
              <a:buFont typeface="Wingdings" panose="05000000000000000000" pitchFamily="2" charset="2"/>
              <a:buChar char="ü"/>
            </a:pPr>
            <a:r>
              <a:rPr lang="ru-RU" i="1" dirty="0"/>
              <a:t>тип на реквизита – </a:t>
            </a:r>
            <a:r>
              <a:rPr lang="ru-RU" dirty="0" err="1"/>
              <a:t>числов</a:t>
            </a:r>
            <a:r>
              <a:rPr lang="ru-RU" dirty="0"/>
              <a:t>, </a:t>
            </a:r>
            <a:r>
              <a:rPr lang="ru-RU" dirty="0" err="1"/>
              <a:t>символен</a:t>
            </a:r>
            <a:r>
              <a:rPr lang="ru-RU" dirty="0"/>
              <a:t> или логически тип;</a:t>
            </a:r>
            <a:r>
              <a:rPr lang="ru-RU" i="1" dirty="0"/>
              <a:t> </a:t>
            </a:r>
            <a:endParaRPr lang="bg-BG" dirty="0"/>
          </a:p>
          <a:p>
            <a:pPr marL="631825" indent="449263">
              <a:buFont typeface="Wingdings" panose="05000000000000000000" pitchFamily="2" charset="2"/>
              <a:buChar char="ü"/>
            </a:pPr>
            <a:r>
              <a:rPr lang="ru-RU" i="1" dirty="0" err="1"/>
              <a:t>разрядност</a:t>
            </a:r>
            <a:r>
              <a:rPr lang="ru-RU" i="1" dirty="0"/>
              <a:t> </a:t>
            </a:r>
            <a:endParaRPr lang="ru-RU" i="1" dirty="0" smtClean="0"/>
          </a:p>
          <a:p>
            <a:pPr marL="631825" indent="0">
              <a:buNone/>
            </a:pP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95801"/>
              </p:ext>
            </p:extLst>
          </p:nvPr>
        </p:nvGraphicFramePr>
        <p:xfrm>
          <a:off x="827585" y="3068960"/>
          <a:ext cx="7848871" cy="2376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2165"/>
                <a:gridCol w="5586706"/>
              </a:tblGrid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FN (C 6)</a:t>
                      </a:r>
                      <a:endParaRPr lang="bg-BG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400">
                          <a:effectLst/>
                        </a:rPr>
                        <a:t>Реквизит </a:t>
                      </a:r>
                      <a:r>
                        <a:rPr lang="en-US" sz="2400">
                          <a:effectLst/>
                        </a:rPr>
                        <a:t>FN</a:t>
                      </a:r>
                      <a:r>
                        <a:rPr lang="bg-BG" sz="2400">
                          <a:effectLst/>
                        </a:rPr>
                        <a:t> – символен тип, 6 разряда</a:t>
                      </a:r>
                      <a:endParaRPr lang="bg-BG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5841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ST-ST (N 9,2)</a:t>
                      </a:r>
                      <a:endParaRPr lang="bg-BG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bg-BG" sz="2400" dirty="0">
                          <a:effectLst/>
                        </a:rPr>
                        <a:t>Реквизит </a:t>
                      </a:r>
                      <a:r>
                        <a:rPr lang="en-US" sz="2400" dirty="0">
                          <a:effectLst/>
                        </a:rPr>
                        <a:t>ST</a:t>
                      </a:r>
                      <a:r>
                        <a:rPr lang="ru-RU" sz="2400" dirty="0">
                          <a:effectLst/>
                        </a:rPr>
                        <a:t>-</a:t>
                      </a:r>
                      <a:r>
                        <a:rPr lang="en-US" sz="2400" dirty="0">
                          <a:effectLst/>
                        </a:rPr>
                        <a:t>ST</a:t>
                      </a:r>
                      <a:r>
                        <a:rPr lang="bg-BG" sz="2400" dirty="0">
                          <a:effectLst/>
                        </a:rPr>
                        <a:t> – числов тип, обща </a:t>
                      </a:r>
                      <a:r>
                        <a:rPr lang="bg-BG" sz="2400" dirty="0" err="1">
                          <a:effectLst/>
                        </a:rPr>
                        <a:t>разрядност</a:t>
                      </a:r>
                      <a:r>
                        <a:rPr lang="bg-BG" sz="2400" dirty="0">
                          <a:effectLst/>
                        </a:rPr>
                        <a:t> 9 символа, от които 2 след десетичната точка</a:t>
                      </a:r>
                      <a:endParaRPr lang="bg-BG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4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604867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b="1" dirty="0" smtClean="0"/>
              <a:t>ПОКАЗАТЕЛ </a:t>
            </a:r>
            <a:r>
              <a:rPr lang="ru-RU" dirty="0" smtClean="0"/>
              <a:t>(Р)</a:t>
            </a:r>
            <a:endParaRPr lang="ru-RU" b="1" dirty="0" smtClean="0"/>
          </a:p>
          <a:p>
            <a:pPr marL="0" indent="0" algn="just">
              <a:buNone/>
            </a:pPr>
            <a:r>
              <a:rPr lang="bg-BG" sz="3600" b="1" dirty="0" smtClean="0"/>
              <a:t>Определение</a:t>
            </a:r>
            <a:r>
              <a:rPr lang="bg-BG" dirty="0" smtClean="0"/>
              <a:t> </a:t>
            </a:r>
            <a:r>
              <a:rPr lang="ru-RU" sz="4000" dirty="0" smtClean="0"/>
              <a:t>- </a:t>
            </a:r>
            <a:r>
              <a:rPr lang="ru-RU" sz="3600" i="1" dirty="0" smtClean="0"/>
              <a:t>един </a:t>
            </a:r>
            <a:r>
              <a:rPr lang="ru-RU" sz="3600" i="1" dirty="0"/>
              <a:t>реквизит основание</a:t>
            </a:r>
            <a:r>
              <a:rPr lang="ru-RU" sz="3600" dirty="0"/>
              <a:t> </a:t>
            </a:r>
            <a:r>
              <a:rPr lang="ru-RU" sz="3600" i="1" dirty="0" err="1"/>
              <a:t>заедно</a:t>
            </a:r>
            <a:r>
              <a:rPr lang="ru-RU" sz="3600" dirty="0" smtClean="0"/>
              <a:t> </a:t>
            </a:r>
            <a:r>
              <a:rPr lang="ru-RU" sz="3600" i="1" dirty="0" err="1" smtClean="0"/>
              <a:t>със</a:t>
            </a:r>
            <a:r>
              <a:rPr lang="ru-RU" sz="3600" i="1" dirty="0" smtClean="0"/>
              <a:t> </a:t>
            </a:r>
            <a:r>
              <a:rPr lang="ru-RU" sz="3600" i="1" dirty="0" err="1"/>
              <a:t>свързаните</a:t>
            </a:r>
            <a:r>
              <a:rPr lang="ru-RU" sz="3600" i="1" dirty="0"/>
              <a:t> с него</a:t>
            </a:r>
            <a:r>
              <a:rPr lang="ru-RU" sz="3600" dirty="0"/>
              <a:t> (</a:t>
            </a:r>
            <a:r>
              <a:rPr lang="ru-RU" sz="3600" dirty="0" err="1"/>
              <a:t>определящи</a:t>
            </a:r>
            <a:r>
              <a:rPr lang="ru-RU" sz="3600" dirty="0"/>
              <a:t> </a:t>
            </a:r>
            <a:r>
              <a:rPr lang="ru-RU" sz="3600" dirty="0" err="1"/>
              <a:t>го</a:t>
            </a:r>
            <a:r>
              <a:rPr lang="ru-RU" sz="3600" dirty="0"/>
              <a:t>) </a:t>
            </a:r>
            <a:r>
              <a:rPr lang="ru-RU" sz="3600" i="1" dirty="0" err="1"/>
              <a:t>реквизити</a:t>
            </a:r>
            <a:r>
              <a:rPr lang="ru-RU" sz="3600" i="1" dirty="0"/>
              <a:t> </a:t>
            </a:r>
            <a:r>
              <a:rPr lang="ru-RU" sz="3600" i="1" dirty="0" err="1"/>
              <a:t>признаци</a:t>
            </a:r>
            <a:r>
              <a:rPr lang="ru-RU" sz="3600" i="1" dirty="0"/>
              <a:t> </a:t>
            </a:r>
            <a:endParaRPr lang="ru-RU" sz="3600" i="1" dirty="0" smtClean="0"/>
          </a:p>
          <a:p>
            <a:pPr marL="0" indent="0" algn="ctr">
              <a:buNone/>
            </a:pPr>
            <a:r>
              <a:rPr lang="en-US" sz="3600" b="1" dirty="0"/>
              <a:t>P</a:t>
            </a:r>
            <a:r>
              <a:rPr lang="bg-BG" sz="3600" b="1" dirty="0"/>
              <a:t> = {</a:t>
            </a:r>
            <a:r>
              <a:rPr lang="en-US" sz="3600" b="1" dirty="0"/>
              <a:t>R</a:t>
            </a:r>
            <a:r>
              <a:rPr lang="bg-BG" sz="3600" b="1" dirty="0"/>
              <a:t>1, </a:t>
            </a:r>
            <a:r>
              <a:rPr lang="en-US" sz="3600" b="1" dirty="0"/>
              <a:t>R</a:t>
            </a:r>
            <a:r>
              <a:rPr lang="bg-BG" sz="3600" b="1" dirty="0"/>
              <a:t>2, ..... , </a:t>
            </a:r>
            <a:r>
              <a:rPr lang="en-US" sz="3600" b="1" dirty="0"/>
              <a:t>Rn</a:t>
            </a:r>
            <a:r>
              <a:rPr lang="bg-BG" sz="3600" b="1" dirty="0"/>
              <a:t>, </a:t>
            </a:r>
            <a:r>
              <a:rPr lang="en-US" sz="3600" b="1" dirty="0" err="1"/>
              <a:t>Uk</a:t>
            </a:r>
            <a:r>
              <a:rPr lang="bg-BG" sz="3600" b="1" dirty="0" smtClean="0"/>
              <a:t>}</a:t>
            </a:r>
            <a:endParaRPr lang="bg-BG" sz="2800" dirty="0"/>
          </a:p>
          <a:p>
            <a:pPr indent="0">
              <a:buNone/>
            </a:pPr>
            <a:r>
              <a:rPr lang="bg-BG" dirty="0"/>
              <a:t>където, </a:t>
            </a:r>
            <a:endParaRPr lang="bg-BG" sz="2800" dirty="0"/>
          </a:p>
          <a:p>
            <a:pPr lvl="2"/>
            <a:r>
              <a:rPr lang="ru-RU" sz="2800" dirty="0"/>
              <a:t>един реквизит </a:t>
            </a:r>
            <a:r>
              <a:rPr lang="en-US" sz="2800" dirty="0" err="1"/>
              <a:t>Rj</a:t>
            </a:r>
            <a:r>
              <a:rPr lang="en-US" sz="2800" dirty="0"/>
              <a:t> </a:t>
            </a:r>
            <a:r>
              <a:rPr lang="bg-BG" sz="2800" dirty="0"/>
              <a:t>от множеството </a:t>
            </a:r>
            <a:r>
              <a:rPr lang="ru-RU" sz="2800" dirty="0"/>
              <a:t>{</a:t>
            </a:r>
            <a:r>
              <a:rPr lang="en-US" sz="2800" dirty="0" err="1"/>
              <a:t>Ri</a:t>
            </a:r>
            <a:r>
              <a:rPr lang="ru-RU" sz="2800" dirty="0"/>
              <a:t>} е реквизит </a:t>
            </a:r>
            <a:r>
              <a:rPr lang="ru-RU" sz="2800" i="1" dirty="0"/>
              <a:t>основание</a:t>
            </a:r>
            <a:r>
              <a:rPr lang="ru-RU" sz="2800" dirty="0"/>
              <a:t> (</a:t>
            </a:r>
            <a:r>
              <a:rPr lang="ru-RU" sz="2800" dirty="0" err="1"/>
              <a:t>количествено-стойностен</a:t>
            </a:r>
            <a:r>
              <a:rPr lang="ru-RU" sz="2800" dirty="0"/>
              <a:t>), </a:t>
            </a:r>
            <a:r>
              <a:rPr lang="ru-RU" sz="2800" dirty="0" err="1"/>
              <a:t>останалите</a:t>
            </a:r>
            <a:r>
              <a:rPr lang="ru-RU" sz="2800" dirty="0"/>
              <a:t> </a:t>
            </a:r>
            <a:r>
              <a:rPr lang="ru-RU" sz="2800" dirty="0" err="1"/>
              <a:t>реквизити</a:t>
            </a:r>
            <a:r>
              <a:rPr lang="ru-RU" sz="2800" dirty="0"/>
              <a:t> са </a:t>
            </a:r>
            <a:r>
              <a:rPr lang="ru-RU" sz="2800" dirty="0" err="1"/>
              <a:t>признаци</a:t>
            </a:r>
            <a:r>
              <a:rPr lang="ru-RU" sz="2800" dirty="0"/>
              <a:t>;</a:t>
            </a:r>
            <a:endParaRPr lang="bg-BG" sz="2800" dirty="0"/>
          </a:p>
          <a:p>
            <a:pPr lvl="2"/>
            <a:r>
              <a:rPr lang="ru-RU" sz="2800" dirty="0" err="1"/>
              <a:t>връзките</a:t>
            </a:r>
            <a:r>
              <a:rPr lang="ru-RU" sz="2800" dirty="0"/>
              <a:t> </a:t>
            </a:r>
            <a:r>
              <a:rPr lang="en-US" sz="2800" dirty="0" err="1"/>
              <a:t>Uk</a:t>
            </a:r>
            <a:r>
              <a:rPr lang="ru-RU" sz="2800" dirty="0"/>
              <a:t> са неявно </a:t>
            </a:r>
            <a:r>
              <a:rPr lang="ru-RU" sz="2800" dirty="0" err="1"/>
              <a:t>дефинирани</a:t>
            </a:r>
            <a:r>
              <a:rPr lang="ru-RU" sz="2800" dirty="0"/>
              <a:t>, </a:t>
            </a:r>
            <a:r>
              <a:rPr lang="bg-BG" sz="2800" dirty="0"/>
              <a:t>те се </a:t>
            </a:r>
            <a:r>
              <a:rPr lang="ru-RU" sz="2800" dirty="0" err="1"/>
              <a:t>подразбират</a:t>
            </a:r>
            <a:r>
              <a:rPr lang="ru-RU" sz="2800" dirty="0"/>
              <a:t>.</a:t>
            </a:r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2274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/>
              <a:t>Видове</a:t>
            </a:r>
            <a:r>
              <a:rPr lang="ru-RU" b="1" dirty="0"/>
              <a:t> </a:t>
            </a:r>
            <a:r>
              <a:rPr lang="ru-RU" b="1" dirty="0" smtClean="0"/>
              <a:t>показатели:</a:t>
            </a:r>
          </a:p>
          <a:p>
            <a:pPr indent="471488"/>
            <a:r>
              <a:rPr lang="ru-RU" dirty="0"/>
              <a:t>прости </a:t>
            </a:r>
            <a:endParaRPr lang="ru-RU" dirty="0" smtClean="0"/>
          </a:p>
          <a:p>
            <a:pPr indent="471488"/>
            <a:r>
              <a:rPr lang="ru-RU" dirty="0" err="1" smtClean="0"/>
              <a:t>съставни</a:t>
            </a:r>
            <a:endParaRPr lang="ru-RU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r>
              <a:rPr lang="ru-RU" sz="3600" b="1" dirty="0" smtClean="0"/>
              <a:t>Описание </a:t>
            </a:r>
            <a:r>
              <a:rPr lang="ru-RU" sz="3600" b="1" dirty="0"/>
              <a:t>на </a:t>
            </a:r>
            <a:r>
              <a:rPr lang="ru-RU" sz="3600" b="1" dirty="0" err="1" smtClean="0"/>
              <a:t>показателите</a:t>
            </a:r>
            <a:r>
              <a:rPr lang="ru-RU" b="1" dirty="0" smtClean="0"/>
              <a:t>:</a:t>
            </a:r>
          </a:p>
          <a:p>
            <a:pPr marL="814388" indent="-449263"/>
            <a:r>
              <a:rPr lang="ru-RU" b="1" dirty="0" smtClean="0"/>
              <a:t>Наименование </a:t>
            </a:r>
            <a:r>
              <a:rPr lang="ru-RU" dirty="0" smtClean="0"/>
              <a:t>– текст (изречение)</a:t>
            </a:r>
          </a:p>
          <a:p>
            <a:pPr marL="365125" indent="-282575" algn="just">
              <a:buNone/>
            </a:pPr>
            <a:endParaRPr lang="ru-RU" i="1" dirty="0" smtClean="0"/>
          </a:p>
          <a:p>
            <a:pPr marL="365125" indent="-282575" algn="just">
              <a:spcBef>
                <a:spcPts val="0"/>
              </a:spcBef>
              <a:buNone/>
            </a:pPr>
            <a:r>
              <a:rPr lang="ru-RU" i="1" dirty="0" smtClean="0"/>
              <a:t>Например</a:t>
            </a:r>
            <a:r>
              <a:rPr lang="ru-RU" i="1" dirty="0"/>
              <a:t>:</a:t>
            </a:r>
            <a:r>
              <a:rPr lang="ru-RU" dirty="0"/>
              <a:t> «</a:t>
            </a:r>
            <a:r>
              <a:rPr lang="ru-RU" dirty="0" err="1"/>
              <a:t>Обем</a:t>
            </a:r>
            <a:r>
              <a:rPr lang="ru-RU" dirty="0"/>
              <a:t> на </a:t>
            </a:r>
            <a:r>
              <a:rPr lang="ru-RU" dirty="0" err="1"/>
              <a:t>произведената</a:t>
            </a:r>
            <a:r>
              <a:rPr lang="ru-RU" dirty="0"/>
              <a:t> продукция в цех 1 за </a:t>
            </a:r>
            <a:r>
              <a:rPr lang="ru-RU" dirty="0" err="1"/>
              <a:t>първото</a:t>
            </a:r>
            <a:r>
              <a:rPr lang="ru-RU" dirty="0"/>
              <a:t> </a:t>
            </a:r>
            <a:r>
              <a:rPr lang="ru-RU" dirty="0" err="1"/>
              <a:t>тримесечие</a:t>
            </a:r>
            <a:r>
              <a:rPr lang="ru-RU" dirty="0"/>
              <a:t> на 2013 г.»</a:t>
            </a:r>
            <a:endParaRPr lang="bg-BG" dirty="0" smtClean="0"/>
          </a:p>
          <a:p>
            <a:pPr marL="0" indent="0">
              <a:buNone/>
            </a:pPr>
            <a:endParaRPr lang="ru-RU" b="1" dirty="0" smtClean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789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596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Тема 2. Структура на информацията </vt:lpstr>
      <vt:lpstr>PowerPoint Presentation</vt:lpstr>
      <vt:lpstr>Описание на структурните компоненти (метаданни)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Информационни потоци (потоци от данни)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 Структура на информацията</dc:title>
  <dc:creator>PC</dc:creator>
  <cp:lastModifiedBy>PC</cp:lastModifiedBy>
  <cp:revision>21</cp:revision>
  <dcterms:created xsi:type="dcterms:W3CDTF">2014-09-23T14:41:23Z</dcterms:created>
  <dcterms:modified xsi:type="dcterms:W3CDTF">2015-09-22T21:13:54Z</dcterms:modified>
</cp:coreProperties>
</file>