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7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8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4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12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58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1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86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7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464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7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61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E887-FBA2-4030-A0BE-8B9D2703901D}" type="datetimeFigureOut">
              <a:rPr lang="bg-BG" smtClean="0"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E3BA-5908-4D86-90A2-69857C7934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39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58417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Същност и съдържание на проектирането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7088832" cy="3289920"/>
          </a:xfrm>
        </p:spPr>
        <p:txBody>
          <a:bodyPr/>
          <a:lstStyle/>
          <a:p>
            <a:pPr indent="814388" algn="l"/>
            <a:r>
              <a:rPr lang="bg-BG" dirty="0" smtClean="0">
                <a:solidFill>
                  <a:schemeClr val="tx1"/>
                </a:solidFill>
              </a:rPr>
              <a:t>Начини на изграждането </a:t>
            </a:r>
            <a:r>
              <a:rPr lang="bg-BG" dirty="0">
                <a:solidFill>
                  <a:schemeClr val="tx1"/>
                </a:solidFill>
              </a:rPr>
              <a:t>на БИС </a:t>
            </a:r>
            <a:r>
              <a:rPr lang="bg-BG" dirty="0" smtClean="0">
                <a:solidFill>
                  <a:schemeClr val="tx1"/>
                </a:solidFill>
              </a:rPr>
              <a:t>(стандарт </a:t>
            </a:r>
            <a:r>
              <a:rPr lang="bg-BG" dirty="0">
                <a:solidFill>
                  <a:schemeClr val="tx1"/>
                </a:solidFill>
              </a:rPr>
              <a:t>ISO/IES </a:t>
            </a:r>
            <a:r>
              <a:rPr lang="bg-BG" dirty="0" smtClean="0">
                <a:solidFill>
                  <a:schemeClr val="tx1"/>
                </a:solidFill>
              </a:rPr>
              <a:t>12207):</a:t>
            </a:r>
          </a:p>
          <a:p>
            <a:pPr marL="457200" lvl="0" indent="257175" algn="l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/>
                </a:solidFill>
              </a:rPr>
              <a:t>чрез разработка (проектиране);</a:t>
            </a:r>
          </a:p>
          <a:p>
            <a:pPr marL="457200" lvl="0" indent="257175" algn="l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/>
                </a:solidFill>
              </a:rPr>
              <a:t>чрез покупка.</a:t>
            </a:r>
          </a:p>
          <a:p>
            <a:pPr indent="814388" algn="l"/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2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</a:t>
            </a:r>
            <a:r>
              <a:rPr lang="bg-BG" dirty="0"/>
              <a:t>на структурния подход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555625" algn="just"/>
            <a:r>
              <a:rPr lang="bg-BG" dirty="0" smtClean="0"/>
              <a:t>Разделяне </a:t>
            </a:r>
            <a:r>
              <a:rPr lang="bg-BG" dirty="0"/>
              <a:t>на системата на независими компоненти (блокове, модули), всеки от които може да се разглежда като напълно самостоятелен, но заедно с това е свързан с останалите компоненти на системата посредством интерфейси.</a:t>
            </a:r>
          </a:p>
          <a:p>
            <a:pPr lvl="0" indent="555625" algn="just"/>
            <a:r>
              <a:rPr lang="bg-BG" dirty="0"/>
              <a:t>Йерархична организация на връзките</a:t>
            </a:r>
            <a:r>
              <a:rPr lang="en-US" dirty="0"/>
              <a:t>.</a:t>
            </a:r>
            <a:endParaRPr lang="bg-BG" dirty="0"/>
          </a:p>
          <a:p>
            <a:pPr lvl="0" indent="555625" algn="just"/>
            <a:r>
              <a:rPr lang="bg-BG" dirty="0"/>
              <a:t>Използване на графични или други формални средства за описание, с цел облекчаване разбирането за системата. Възможност за допълване на графическите схеми с текстови или друг вид спецификации.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44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Правила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lvl="0"/>
            <a:r>
              <a:rPr lang="bg-BG" sz="2400" dirty="0"/>
              <a:t>всяко равнище на декомпозиция в йерархията трябва да има ограничен брой компоненти – от 3 до 6-7;</a:t>
            </a:r>
          </a:p>
          <a:p>
            <a:pPr lvl="0"/>
            <a:r>
              <a:rPr lang="bg-BG" sz="2400" dirty="0"/>
              <a:t>всеки </a:t>
            </a:r>
            <a:r>
              <a:rPr lang="bg-BG" sz="2400" dirty="0" smtClean="0"/>
              <a:t>компонент трябва </a:t>
            </a:r>
            <a:r>
              <a:rPr lang="bg-BG" sz="2400" dirty="0"/>
              <a:t>да реализира една самостоятелна функция или задача;</a:t>
            </a:r>
          </a:p>
          <a:p>
            <a:pPr lvl="0"/>
            <a:r>
              <a:rPr lang="bg-BG" sz="2400" dirty="0"/>
              <a:t>функционалността на всеки компонент </a:t>
            </a:r>
            <a:r>
              <a:rPr lang="bg-BG" sz="2400" dirty="0" smtClean="0"/>
              <a:t>трябва </a:t>
            </a:r>
            <a:r>
              <a:rPr lang="bg-BG" sz="2400" dirty="0"/>
              <a:t>да е ясна, разбираема, независимо колко сложен е алгоритъмът на реализация</a:t>
            </a:r>
            <a:r>
              <a:rPr lang="bg-BG" sz="2400" dirty="0" smtClean="0"/>
              <a:t>,;</a:t>
            </a:r>
            <a:endParaRPr lang="bg-BG" sz="2400" dirty="0"/>
          </a:p>
          <a:p>
            <a:pPr lvl="0"/>
            <a:r>
              <a:rPr lang="bg-BG" sz="2400" dirty="0"/>
              <a:t>връзките между компонентите отразяват само реално съществуващи зависимости между тях, без да ги усложняват; </a:t>
            </a:r>
          </a:p>
          <a:p>
            <a:pPr lvl="0"/>
            <a:r>
              <a:rPr lang="bg-BG" sz="2400" dirty="0" smtClean="0"/>
              <a:t>Последователна детайлизация;</a:t>
            </a:r>
            <a:endParaRPr lang="bg-BG" sz="2400" dirty="0"/>
          </a:p>
          <a:p>
            <a:r>
              <a:rPr lang="bg-BG" sz="2400" dirty="0" smtClean="0"/>
              <a:t>Използване </a:t>
            </a:r>
            <a:r>
              <a:rPr lang="bg-BG" sz="2400" dirty="0"/>
              <a:t>на строги формални правила за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278792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Варианти на стр. подход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71475" algn="just"/>
            <a:r>
              <a:rPr lang="bg-BG" dirty="0" smtClean="0"/>
              <a:t> Функционално-ориентиран – </a:t>
            </a:r>
            <a:r>
              <a:rPr lang="bg-BG" dirty="0" err="1" smtClean="0"/>
              <a:t>традици-онен</a:t>
            </a:r>
            <a:r>
              <a:rPr lang="bg-BG" dirty="0" smtClean="0"/>
              <a:t>, </a:t>
            </a:r>
            <a:r>
              <a:rPr lang="bg-BG" dirty="0"/>
              <a:t>изисква първоначално определяне на функциите на системата и след това на </a:t>
            </a:r>
            <a:r>
              <a:rPr lang="bg-BG" dirty="0" smtClean="0"/>
              <a:t>данните; </a:t>
            </a:r>
          </a:p>
          <a:p>
            <a:pPr indent="371475" algn="just"/>
            <a:r>
              <a:rPr lang="bg-BG" dirty="0" smtClean="0"/>
              <a:t>Информационно-ориентиран - първо </a:t>
            </a:r>
            <a:r>
              <a:rPr lang="bg-BG" dirty="0"/>
              <a:t>се определят структурите на данните, а процедурните компоненти се разглеждат като производни на данните.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876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Обектно-ориентиран </a:t>
            </a:r>
            <a:r>
              <a:rPr lang="bg-BG" dirty="0"/>
              <a:t>подход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Разкриване </a:t>
            </a:r>
            <a:r>
              <a:rPr lang="bg-BG" dirty="0"/>
              <a:t>на основните </a:t>
            </a:r>
            <a:r>
              <a:rPr lang="bg-BG" b="1" dirty="0"/>
              <a:t>обекти</a:t>
            </a:r>
            <a:r>
              <a:rPr lang="bg-BG" dirty="0"/>
              <a:t> и </a:t>
            </a:r>
            <a:r>
              <a:rPr lang="bg-BG" b="1" dirty="0"/>
              <a:t>класове</a:t>
            </a:r>
            <a:r>
              <a:rPr lang="bg-BG" dirty="0"/>
              <a:t> на предметната област. </a:t>
            </a:r>
            <a:endParaRPr lang="bg-BG" dirty="0" smtClean="0"/>
          </a:p>
          <a:p>
            <a:r>
              <a:rPr lang="bg-BG" dirty="0"/>
              <a:t>З</a:t>
            </a:r>
            <a:r>
              <a:rPr lang="bg-BG" dirty="0" smtClean="0"/>
              <a:t>а </a:t>
            </a:r>
            <a:r>
              <a:rPr lang="bg-BG" dirty="0"/>
              <a:t>всеки обект се определят специфичните за него </a:t>
            </a:r>
            <a:r>
              <a:rPr lang="bg-BG" b="1" dirty="0"/>
              <a:t>процеси, атрибути, поведение </a:t>
            </a:r>
            <a:r>
              <a:rPr lang="bg-BG" dirty="0"/>
              <a:t>и </a:t>
            </a:r>
            <a:r>
              <a:rPr lang="bg-BG" b="1" dirty="0"/>
              <a:t>връзки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В </a:t>
            </a:r>
            <a:r>
              <a:rPr lang="bg-BG" dirty="0"/>
              <a:t>резултат на декомпозицията се изграждат два типа модели на системата, описващи я от статична и динамична гледна точка</a:t>
            </a:r>
          </a:p>
        </p:txBody>
      </p:sp>
    </p:spTree>
    <p:extLst>
      <p:ext uri="{BB962C8B-B14F-4D97-AF65-F5344CB8AC3E}">
        <p14:creationId xmlns:p14="http://schemas.microsoft.com/office/powerpoint/2010/main" val="138795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Стъпки при проектиране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Отначало се определя йерархията на </a:t>
            </a:r>
            <a:r>
              <a:rPr lang="bg-BG" dirty="0" smtClean="0"/>
              <a:t>класовете (наследяване)</a:t>
            </a:r>
          </a:p>
          <a:p>
            <a:r>
              <a:rPr lang="bg-BG" dirty="0" smtClean="0"/>
              <a:t>В зависимост </a:t>
            </a:r>
            <a:r>
              <a:rPr lang="bg-BG" dirty="0"/>
              <a:t>от възможните състояния на обектите, се определят методите за обработка (</a:t>
            </a:r>
            <a:r>
              <a:rPr lang="bg-BG" dirty="0" smtClean="0"/>
              <a:t>процедурите)</a:t>
            </a:r>
          </a:p>
          <a:p>
            <a:r>
              <a:rPr lang="bg-BG" dirty="0" smtClean="0"/>
              <a:t>Определят се атрибутите на класовете</a:t>
            </a:r>
          </a:p>
          <a:p>
            <a:r>
              <a:rPr lang="bg-BG" dirty="0" smtClean="0"/>
              <a:t>За йерархично свързани класове – наследяване на атрибути и методи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102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проектиране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последователно – всеки следващ етап започва след приключване на предходния;</a:t>
            </a:r>
          </a:p>
          <a:p>
            <a:r>
              <a:rPr lang="bg-BG" dirty="0" smtClean="0"/>
              <a:t>паралелно-последователно</a:t>
            </a:r>
          </a:p>
          <a:p>
            <a:pPr marL="1163638" lvl="0" indent="182563"/>
            <a:r>
              <a:rPr lang="bg-BG" dirty="0"/>
              <a:t>индивидуална разработка;</a:t>
            </a:r>
          </a:p>
          <a:p>
            <a:pPr marL="1163638" lvl="0" indent="182563"/>
            <a:r>
              <a:rPr lang="bg-BG" dirty="0"/>
              <a:t>покупка.</a:t>
            </a:r>
          </a:p>
          <a:p>
            <a:r>
              <a:rPr lang="bg-BG" dirty="0"/>
              <a:t>чрез </a:t>
            </a:r>
            <a:r>
              <a:rPr lang="bg-BG" dirty="0" smtClean="0"/>
              <a:t>възлагане</a:t>
            </a:r>
          </a:p>
          <a:p>
            <a:r>
              <a:rPr lang="bg-BG" dirty="0"/>
              <a:t>с</a:t>
            </a:r>
            <a:r>
              <a:rPr lang="bg-BG" dirty="0" smtClean="0"/>
              <a:t>обствена разработка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5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531813" algn="just">
              <a:buNone/>
            </a:pPr>
            <a:r>
              <a:rPr lang="bg-BG" b="1" dirty="0" smtClean="0"/>
              <a:t>Цел </a:t>
            </a:r>
            <a:r>
              <a:rPr lang="bg-BG" b="1" dirty="0"/>
              <a:t>на проектирането </a:t>
            </a:r>
            <a:r>
              <a:rPr lang="bg-BG" dirty="0" smtClean="0"/>
              <a:t>- </a:t>
            </a:r>
            <a:r>
              <a:rPr lang="bg-BG" dirty="0"/>
              <a:t>създаването на качествена информационна система, отговаряща на изискванията на </a:t>
            </a:r>
            <a:r>
              <a:rPr lang="bg-BG" dirty="0" smtClean="0"/>
              <a:t>потребителите.</a:t>
            </a:r>
          </a:p>
          <a:p>
            <a:pPr marL="0" indent="531813" algn="just">
              <a:buNone/>
            </a:pPr>
            <a:r>
              <a:rPr lang="bg-BG" b="1" dirty="0" smtClean="0"/>
              <a:t> Характерни </a:t>
            </a:r>
            <a:r>
              <a:rPr lang="bg-BG" b="1" dirty="0"/>
              <a:t>черти</a:t>
            </a:r>
            <a:r>
              <a:rPr lang="bg-BG" b="1" dirty="0" smtClean="0"/>
              <a:t>:</a:t>
            </a:r>
          </a:p>
          <a:p>
            <a:pPr marL="365125" lvl="0" indent="433388" algn="just"/>
            <a:r>
              <a:rPr lang="bg-BG" dirty="0"/>
              <a:t>сложна, интелектуална, творческа дейност, изискваща специфични знания и опит;</a:t>
            </a:r>
          </a:p>
          <a:p>
            <a:pPr marL="266700" lvl="0" indent="531813" algn="just"/>
            <a:r>
              <a:rPr lang="bg-BG" dirty="0"/>
              <a:t>итеративен характер – проектните решения се вземат в резултат на постепенно конкретизиране и доуточняване;</a:t>
            </a:r>
          </a:p>
          <a:p>
            <a:pPr marL="266700" lvl="0" indent="531813" algn="just"/>
            <a:r>
              <a:rPr lang="bg-BG" dirty="0"/>
              <a:t>многовариантност на идеите, необходимост от обоснован избор на конкретна идея;</a:t>
            </a:r>
          </a:p>
          <a:p>
            <a:pPr marL="266700" lvl="0" indent="531813" algn="just"/>
            <a:r>
              <a:rPr lang="bg-BG" dirty="0"/>
              <a:t>документираност;</a:t>
            </a:r>
          </a:p>
          <a:p>
            <a:pPr marL="266700" lvl="0" indent="531813" algn="just"/>
            <a:r>
              <a:rPr lang="bg-BG" dirty="0"/>
              <a:t>етапност – разделяне на етапи, дейности, задачи и стъпки;</a:t>
            </a:r>
          </a:p>
          <a:p>
            <a:pPr marL="266700" lvl="0" indent="531813" algn="just"/>
            <a:r>
              <a:rPr lang="bg-BG" dirty="0"/>
              <a:t>регламентация, контрол и управление.</a:t>
            </a:r>
          </a:p>
          <a:p>
            <a:pPr marL="0" indent="531813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60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Компоненти </a:t>
            </a:r>
            <a:r>
              <a:rPr lang="bg-BG" dirty="0" smtClean="0"/>
              <a:t>процеса на проектиране – </a:t>
            </a:r>
            <a:r>
              <a:rPr lang="bg-BG" dirty="0"/>
              <a:t>обект и система </a:t>
            </a:r>
            <a:r>
              <a:rPr lang="bg-BG" dirty="0" smtClean="0"/>
              <a:t>за проектиране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7788"/>
            <a:ext cx="7344815" cy="460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9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bg-BG" sz="3600" i="1" dirty="0"/>
              <a:t>Системата за проектиране</a:t>
            </a:r>
            <a:r>
              <a:rPr lang="bg-BG" sz="3600" dirty="0"/>
              <a:t> включва:</a:t>
            </a:r>
          </a:p>
          <a:p>
            <a:pPr marL="365125" lvl="0" indent="349250">
              <a:lnSpc>
                <a:spcPct val="150000"/>
              </a:lnSpc>
            </a:pPr>
            <a:r>
              <a:rPr lang="bg-BG" sz="3600" dirty="0"/>
              <a:t>методология(и) на проектирането, </a:t>
            </a:r>
          </a:p>
          <a:p>
            <a:pPr marL="365125" lvl="0" indent="349250">
              <a:lnSpc>
                <a:spcPct val="150000"/>
              </a:lnSpc>
            </a:pPr>
            <a:r>
              <a:rPr lang="bg-BG" sz="3600" dirty="0"/>
              <a:t>методики за проектиране;</a:t>
            </a:r>
          </a:p>
          <a:p>
            <a:pPr marL="365125" lvl="0" indent="349250">
              <a:lnSpc>
                <a:spcPct val="150000"/>
              </a:lnSpc>
            </a:pPr>
            <a:r>
              <a:rPr lang="bg-BG" sz="3600" dirty="0"/>
              <a:t>инструменти за проектиране (инструментални средства).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04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 smtClean="0"/>
              <a:t>Методологии</a:t>
            </a:r>
            <a:r>
              <a:rPr lang="bg-BG" dirty="0" smtClean="0"/>
              <a:t>:</a:t>
            </a:r>
          </a:p>
          <a:p>
            <a:pPr algn="just"/>
            <a:r>
              <a:rPr lang="bg-BG" dirty="0" smtClean="0"/>
              <a:t>стъпват </a:t>
            </a:r>
            <a:r>
              <a:rPr lang="bg-BG" dirty="0"/>
              <a:t>на определен подход </a:t>
            </a:r>
            <a:endParaRPr lang="bg-BG" dirty="0" smtClean="0"/>
          </a:p>
          <a:p>
            <a:pPr algn="just"/>
            <a:r>
              <a:rPr lang="bg-BG" dirty="0" smtClean="0"/>
              <a:t> </a:t>
            </a:r>
            <a:r>
              <a:rPr lang="bg-BG" dirty="0"/>
              <a:t>дефинират общите принципи, методи и правила за проектиране. </a:t>
            </a:r>
            <a:endParaRPr lang="bg-BG" dirty="0" smtClean="0"/>
          </a:p>
          <a:p>
            <a:pPr marL="0" indent="0">
              <a:buNone/>
            </a:pPr>
            <a:r>
              <a:rPr lang="bg-BG" b="1" dirty="0" smtClean="0"/>
              <a:t>Методики:</a:t>
            </a:r>
          </a:p>
          <a:p>
            <a:pPr algn="just"/>
            <a:r>
              <a:rPr lang="bg-BG" dirty="0" smtClean="0"/>
              <a:t>предписание </a:t>
            </a:r>
            <a:r>
              <a:rPr lang="bg-BG" dirty="0"/>
              <a:t>за етапите на изпълнение на проектирането при използването на конкретни методи и създаване на определена документация. </a:t>
            </a:r>
            <a:endParaRPr lang="bg-BG" dirty="0" smtClean="0"/>
          </a:p>
          <a:p>
            <a:pPr marL="0" indent="0">
              <a:buNone/>
            </a:pPr>
            <a:r>
              <a:rPr lang="bg-BG" b="1" dirty="0" smtClean="0"/>
              <a:t>Метод: </a:t>
            </a:r>
          </a:p>
          <a:p>
            <a:pPr algn="just"/>
            <a:r>
              <a:rPr lang="bg-BG" dirty="0" smtClean="0"/>
              <a:t>използва </a:t>
            </a:r>
            <a:r>
              <a:rPr lang="bg-BG" dirty="0"/>
              <a:t>съответен </a:t>
            </a:r>
            <a:r>
              <a:rPr lang="bg-BG" i="1" dirty="0"/>
              <a:t>инструментариум</a:t>
            </a:r>
            <a:r>
              <a:rPr lang="bg-BG" dirty="0"/>
              <a:t> – схеми, диаграми, модели, за които често има реализирани съответни програмни среди. </a:t>
            </a:r>
          </a:p>
        </p:txBody>
      </p:sp>
    </p:spTree>
    <p:extLst>
      <p:ext uri="{BB962C8B-B14F-4D97-AF65-F5344CB8AC3E}">
        <p14:creationId xmlns:p14="http://schemas.microsoft.com/office/powerpoint/2010/main" val="39644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SADT </a:t>
            </a:r>
            <a:r>
              <a:rPr lang="bg-BG" dirty="0"/>
              <a:t>(</a:t>
            </a:r>
            <a:r>
              <a:rPr lang="bg-BG" dirty="0" err="1"/>
              <a:t>Structured</a:t>
            </a:r>
            <a:r>
              <a:rPr lang="bg-BG" dirty="0"/>
              <a:t> </a:t>
            </a:r>
            <a:r>
              <a:rPr lang="bg-BG" dirty="0" err="1"/>
              <a:t>Analysis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Design</a:t>
            </a:r>
            <a:r>
              <a:rPr lang="bg-BG" dirty="0"/>
              <a:t> </a:t>
            </a:r>
            <a:r>
              <a:rPr lang="bg-BG" dirty="0" err="1"/>
              <a:t>Technique</a:t>
            </a:r>
            <a:r>
              <a:rPr lang="bg-BG" dirty="0"/>
              <a:t>) – структурен анализ и проектиране, </a:t>
            </a:r>
            <a:endParaRPr lang="bg-BG" dirty="0" smtClean="0"/>
          </a:p>
          <a:p>
            <a:pPr algn="just"/>
            <a:r>
              <a:rPr lang="bg-BG" dirty="0" smtClean="0"/>
              <a:t>DFD </a:t>
            </a:r>
            <a:r>
              <a:rPr lang="bg-BG" dirty="0"/>
              <a:t>( Data </a:t>
            </a:r>
            <a:r>
              <a:rPr lang="bg-BG" dirty="0" err="1"/>
              <a:t>Flow</a:t>
            </a:r>
            <a:r>
              <a:rPr lang="bg-BG" dirty="0"/>
              <a:t> </a:t>
            </a:r>
            <a:r>
              <a:rPr lang="bg-BG" dirty="0" err="1"/>
              <a:t>Diagrams</a:t>
            </a:r>
            <a:r>
              <a:rPr lang="bg-BG" dirty="0"/>
              <a:t> ) – диаграми на потоците от данни , </a:t>
            </a:r>
            <a:endParaRPr lang="bg-BG" dirty="0" smtClean="0"/>
          </a:p>
          <a:p>
            <a:pPr marL="82550" indent="549275" algn="just"/>
            <a:r>
              <a:rPr lang="bg-BG" dirty="0" smtClean="0"/>
              <a:t>ERD </a:t>
            </a:r>
            <a:r>
              <a:rPr lang="bg-BG" dirty="0"/>
              <a:t>(</a:t>
            </a:r>
            <a:r>
              <a:rPr lang="bg-BG" dirty="0" err="1"/>
              <a:t>Entity-Relationship</a:t>
            </a:r>
            <a:r>
              <a:rPr lang="bg-BG" dirty="0"/>
              <a:t> </a:t>
            </a:r>
            <a:r>
              <a:rPr lang="bg-BG" dirty="0" err="1"/>
              <a:t>Diagram</a:t>
            </a:r>
            <a:r>
              <a:rPr lang="bg-BG" dirty="0"/>
              <a:t>) - диаграми „същност-връзка“, </a:t>
            </a:r>
            <a:endParaRPr lang="bg-BG" dirty="0" smtClean="0"/>
          </a:p>
          <a:p>
            <a:pPr algn="just"/>
            <a:r>
              <a:rPr lang="bg-BG" dirty="0" smtClean="0"/>
              <a:t>методология </a:t>
            </a:r>
            <a:r>
              <a:rPr lang="bg-BG" dirty="0"/>
              <a:t>на обектния анализ със средствата на </a:t>
            </a:r>
            <a:r>
              <a:rPr lang="en-US" dirty="0"/>
              <a:t>UML</a:t>
            </a:r>
            <a:r>
              <a:rPr lang="bg-BG" dirty="0"/>
              <a:t> (</a:t>
            </a:r>
            <a:r>
              <a:rPr lang="en-US" dirty="0"/>
              <a:t>Unified Modeling </a:t>
            </a:r>
            <a:r>
              <a:rPr lang="en-US" dirty="0" err="1"/>
              <a:t>Languade</a:t>
            </a:r>
            <a:r>
              <a:rPr lang="bg-BG" dirty="0"/>
              <a:t>) и др.</a:t>
            </a:r>
            <a:r>
              <a:rPr lang="bg-BG" dirty="0" smtClean="0">
                <a:effectLst/>
              </a:rPr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767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i="1" dirty="0" smtClean="0"/>
              <a:t>Документация на </a:t>
            </a:r>
            <a:r>
              <a:rPr lang="bg-BG" i="1" dirty="0"/>
              <a:t>проекта </a:t>
            </a:r>
            <a:r>
              <a:rPr lang="bg-BG" i="1" dirty="0" smtClean="0"/>
              <a:t> - </a:t>
            </a:r>
          </a:p>
          <a:p>
            <a:pPr marL="0" indent="0">
              <a:buNone/>
            </a:pPr>
            <a:r>
              <a:rPr lang="bg-BG" dirty="0" smtClean="0"/>
              <a:t>описание </a:t>
            </a:r>
            <a:r>
              <a:rPr lang="bg-BG" dirty="0"/>
              <a:t>на идеите и начина на реализация на системата и е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необходима </a:t>
            </a:r>
            <a:r>
              <a:rPr lang="bg-BG" dirty="0"/>
              <a:t>за поддържането й, за доразвитие и усъвършенстване на системата, за работа на администратора и на крайния потребител. </a:t>
            </a:r>
            <a:endParaRPr lang="bg-BG" dirty="0" smtClean="0"/>
          </a:p>
          <a:p>
            <a:pPr marL="0" indent="0">
              <a:buNone/>
            </a:pPr>
            <a:r>
              <a:rPr lang="bg-BG" i="1" dirty="0" smtClean="0"/>
              <a:t>Основни </a:t>
            </a:r>
            <a:r>
              <a:rPr lang="bg-BG" i="1" dirty="0"/>
              <a:t>ресурси </a:t>
            </a:r>
            <a:r>
              <a:rPr lang="bg-BG" dirty="0"/>
              <a:t>на един </a:t>
            </a:r>
            <a:r>
              <a:rPr lang="bg-BG" dirty="0" smtClean="0"/>
              <a:t>проект:</a:t>
            </a:r>
            <a:endParaRPr lang="bg-BG" dirty="0"/>
          </a:p>
          <a:p>
            <a:pPr lvl="0"/>
            <a:r>
              <a:rPr lang="bg-BG" dirty="0"/>
              <a:t>време;</a:t>
            </a:r>
          </a:p>
          <a:p>
            <a:pPr lvl="0"/>
            <a:r>
              <a:rPr lang="bg-BG" dirty="0"/>
              <a:t>бюджет;</a:t>
            </a:r>
          </a:p>
          <a:p>
            <a:pPr lvl="0"/>
            <a:r>
              <a:rPr lang="bg-BG" dirty="0"/>
              <a:t>специалисти (кадри).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235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sz="3600" b="1" dirty="0"/>
              <a:t>Основните ресурси </a:t>
            </a:r>
            <a:r>
              <a:rPr lang="bg-BG" sz="3600" dirty="0"/>
              <a:t>на един проект са:</a:t>
            </a:r>
          </a:p>
          <a:p>
            <a:pPr marL="631825" lvl="0" indent="449263">
              <a:lnSpc>
                <a:spcPct val="150000"/>
              </a:lnSpc>
            </a:pPr>
            <a:r>
              <a:rPr lang="bg-BG" sz="3600" dirty="0"/>
              <a:t>време;</a:t>
            </a:r>
          </a:p>
          <a:p>
            <a:pPr marL="631825" lvl="0" indent="449263">
              <a:lnSpc>
                <a:spcPct val="150000"/>
              </a:lnSpc>
            </a:pPr>
            <a:r>
              <a:rPr lang="bg-BG" sz="3600" dirty="0"/>
              <a:t>бюджет;</a:t>
            </a:r>
          </a:p>
          <a:p>
            <a:pPr marL="631825" lvl="0" indent="449263">
              <a:lnSpc>
                <a:spcPct val="150000"/>
              </a:lnSpc>
            </a:pPr>
            <a:r>
              <a:rPr lang="bg-BG" sz="3600" dirty="0"/>
              <a:t>специалисти (кадри).</a:t>
            </a:r>
          </a:p>
          <a:p>
            <a:pPr marL="0" indent="714375" algn="just">
              <a:lnSpc>
                <a:spcPct val="150000"/>
              </a:lnSpc>
              <a:buNone/>
            </a:pPr>
            <a:r>
              <a:rPr lang="bg-BG" sz="3600" dirty="0"/>
              <a:t>Ресурсите определят ограниченията на проекта и трябва внимателно да се планират и управляват. Компромисите с някой от ресурсите винаги водят до проблеми с качеството.</a:t>
            </a:r>
          </a:p>
        </p:txBody>
      </p:sp>
    </p:spTree>
    <p:extLst>
      <p:ext uri="{BB962C8B-B14F-4D97-AF65-F5344CB8AC3E}">
        <p14:creationId xmlns:p14="http://schemas.microsoft.com/office/powerpoint/2010/main" val="327467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Подходи на проектирането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14375" algn="just">
              <a:buNone/>
            </a:pPr>
            <a:r>
              <a:rPr lang="en-US" dirty="0" smtClean="0"/>
              <a:t>O</a:t>
            </a:r>
            <a:r>
              <a:rPr lang="bg-BG" dirty="0" err="1" smtClean="0"/>
              <a:t>пределя</a:t>
            </a:r>
            <a:r>
              <a:rPr lang="bg-BG" dirty="0" smtClean="0"/>
              <a:t> </a:t>
            </a:r>
            <a:r>
              <a:rPr lang="bg-BG" dirty="0"/>
              <a:t>базовите правила, на които се основава мисленето на разработчика при декомпозиране и изграждане елементите на системата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714375">
              <a:buNone/>
            </a:pPr>
            <a:r>
              <a:rPr lang="bg-BG" dirty="0" smtClean="0"/>
              <a:t>Два основни </a:t>
            </a:r>
            <a:r>
              <a:rPr lang="bg-BG" dirty="0"/>
              <a:t>подхода:</a:t>
            </a:r>
          </a:p>
          <a:p>
            <a:pPr marL="714375" lvl="0" indent="449263"/>
            <a:r>
              <a:rPr lang="bg-BG" dirty="0"/>
              <a:t>структурен,</a:t>
            </a:r>
          </a:p>
          <a:p>
            <a:pPr marL="714375" lvl="0" indent="449263"/>
            <a:r>
              <a:rPr lang="bg-BG" dirty="0"/>
              <a:t>обектно-ориентиран.</a:t>
            </a:r>
          </a:p>
          <a:p>
            <a:pPr marL="0" indent="714375" algn="just"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075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674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Същност и съдържание на проектирането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Подходи на проектирането</vt:lpstr>
      <vt:lpstr>Идеи на структурния подход</vt:lpstr>
      <vt:lpstr>Правила</vt:lpstr>
      <vt:lpstr>Варианти на стр. подход</vt:lpstr>
      <vt:lpstr>Обектно-ориентиран подход</vt:lpstr>
      <vt:lpstr>Стъпки при проектиране</vt:lpstr>
      <vt:lpstr>Видове проектиране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Същност и съдържание на проектирането</dc:title>
  <dc:creator>PC</dc:creator>
  <cp:lastModifiedBy>PC</cp:lastModifiedBy>
  <cp:revision>11</cp:revision>
  <dcterms:created xsi:type="dcterms:W3CDTF">2014-10-01T05:14:59Z</dcterms:created>
  <dcterms:modified xsi:type="dcterms:W3CDTF">2014-10-07T17:56:41Z</dcterms:modified>
</cp:coreProperties>
</file>