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67" r:id="rId17"/>
    <p:sldId id="271" r:id="rId18"/>
    <p:sldId id="272" r:id="rId19"/>
    <p:sldId id="273" r:id="rId20"/>
    <p:sldId id="280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6268A-0748-4681-854B-031B4A0138FE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C1CF1-E728-4372-959F-13E06053D8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412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C1CF1-E728-4372-959F-13E06053D8A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71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94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89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459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006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35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67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684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111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109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900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A2AC-6403-4B82-AA20-5E289163FEFB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A9AE-DB77-4CCC-B2A5-09D851C2E49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2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Номенклатури, кодиране на номенклатурите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404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Кодиране на номенклатурите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Необходимост</a:t>
            </a:r>
          </a:p>
          <a:p>
            <a:pPr lvl="0" indent="188913"/>
            <a:r>
              <a:rPr lang="bg-BG" dirty="0"/>
              <a:t>Еднозначна идентификация на обектите;</a:t>
            </a:r>
          </a:p>
          <a:p>
            <a:pPr lvl="0" indent="188913"/>
            <a:r>
              <a:rPr lang="bg-BG" dirty="0"/>
              <a:t>Осигуряване на единен информационен език;</a:t>
            </a:r>
          </a:p>
          <a:p>
            <a:pPr lvl="0" indent="188913"/>
            <a:r>
              <a:rPr lang="bg-BG" dirty="0"/>
              <a:t>Намаляване на </a:t>
            </a:r>
            <a:r>
              <a:rPr lang="bg-BG" dirty="0" err="1"/>
              <a:t>разрядността</a:t>
            </a:r>
            <a:r>
              <a:rPr lang="bg-BG" dirty="0"/>
              <a:t> на обработваемата информация;</a:t>
            </a:r>
          </a:p>
          <a:p>
            <a:pPr lvl="0" indent="188913"/>
            <a:r>
              <a:rPr lang="bg-BG" dirty="0"/>
              <a:t>Защита и коректност на данните;</a:t>
            </a:r>
          </a:p>
          <a:p>
            <a:pPr indent="188913"/>
            <a:r>
              <a:rPr lang="bg-BG" dirty="0"/>
              <a:t>Възможност за контрол на данните – по </a:t>
            </a:r>
            <a:r>
              <a:rPr lang="bg-BG" dirty="0" err="1"/>
              <a:t>четност</a:t>
            </a:r>
            <a:r>
              <a:rPr lang="bg-BG" dirty="0"/>
              <a:t> или </a:t>
            </a:r>
            <a:r>
              <a:rPr lang="bg-BG" dirty="0" err="1"/>
              <a:t>нечетност</a:t>
            </a:r>
            <a:r>
              <a:rPr lang="bg-BG" dirty="0"/>
              <a:t>, по модул, с кодове за откриване и поправяне на грешки.</a:t>
            </a:r>
          </a:p>
        </p:txBody>
      </p:sp>
    </p:spTree>
    <p:extLst>
      <p:ext uri="{BB962C8B-B14F-4D97-AF65-F5344CB8AC3E}">
        <p14:creationId xmlns:p14="http://schemas.microsoft.com/office/powerpoint/2010/main" val="205377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6810"/>
            <a:ext cx="8229600" cy="527458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 startAt="2"/>
            </a:pPr>
            <a:r>
              <a:rPr lang="bg-BG" dirty="0"/>
              <a:t>Същност – присвояване на условни означения на елементите на номенклатурата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 startAt="2"/>
            </a:pPr>
            <a:r>
              <a:rPr lang="bg-BG" dirty="0"/>
              <a:t>Основни понятия: </a:t>
            </a:r>
          </a:p>
          <a:p>
            <a:pPr indent="471488">
              <a:spcBef>
                <a:spcPts val="0"/>
              </a:spcBef>
            </a:pPr>
            <a:r>
              <a:rPr lang="bg-BG" dirty="0"/>
              <a:t>Система за кодиране (код) - </a:t>
            </a:r>
            <a:r>
              <a:rPr lang="ru-RU" dirty="0"/>
              <a:t>правила за </a:t>
            </a:r>
            <a:r>
              <a:rPr lang="ru-RU" dirty="0" err="1"/>
              <a:t>присвояване</a:t>
            </a:r>
            <a:r>
              <a:rPr lang="ru-RU" dirty="0"/>
              <a:t> на </a:t>
            </a:r>
            <a:r>
              <a:rPr lang="ru-RU" dirty="0" err="1"/>
              <a:t>условни</a:t>
            </a:r>
            <a:r>
              <a:rPr lang="ru-RU" dirty="0"/>
              <a:t> </a:t>
            </a:r>
            <a:r>
              <a:rPr lang="ru-RU" dirty="0" err="1"/>
              <a:t>означения</a:t>
            </a:r>
            <a:r>
              <a:rPr lang="ru-RU" dirty="0"/>
              <a:t> на </a:t>
            </a:r>
            <a:r>
              <a:rPr lang="ru-RU" dirty="0" err="1"/>
              <a:t>елементите</a:t>
            </a:r>
            <a:r>
              <a:rPr lang="ru-RU" dirty="0"/>
              <a:t> на </a:t>
            </a:r>
            <a:r>
              <a:rPr lang="ru-RU" dirty="0" err="1"/>
              <a:t>номенклатурата</a:t>
            </a:r>
            <a:r>
              <a:rPr lang="ru-RU" dirty="0"/>
              <a:t>.</a:t>
            </a:r>
            <a:endParaRPr lang="en-US" dirty="0"/>
          </a:p>
          <a:p>
            <a:pPr indent="471488">
              <a:spcBef>
                <a:spcPts val="0"/>
              </a:spcBef>
            </a:pPr>
            <a:r>
              <a:rPr lang="bg-BG" dirty="0"/>
              <a:t>Шифър - </a:t>
            </a:r>
            <a:r>
              <a:rPr lang="ru-RU" dirty="0" err="1"/>
              <a:t>съкратено</a:t>
            </a:r>
            <a:r>
              <a:rPr lang="ru-RU" dirty="0"/>
              <a:t> условно </a:t>
            </a:r>
            <a:r>
              <a:rPr lang="ru-RU" dirty="0" err="1"/>
              <a:t>означение</a:t>
            </a:r>
            <a:r>
              <a:rPr lang="ru-RU" dirty="0"/>
              <a:t> на дадена позиция (</a:t>
            </a:r>
            <a:r>
              <a:rPr lang="ru-RU" dirty="0" err="1"/>
              <a:t>елемент</a:t>
            </a:r>
            <a:r>
              <a:rPr lang="ru-RU" dirty="0"/>
              <a:t>) от </a:t>
            </a:r>
            <a:r>
              <a:rPr lang="ru-RU" dirty="0" err="1"/>
              <a:t>номенклатурата</a:t>
            </a:r>
            <a:r>
              <a:rPr lang="ru-RU" dirty="0"/>
              <a:t>.</a:t>
            </a:r>
            <a:endParaRPr lang="bg-BG" dirty="0"/>
          </a:p>
          <a:p>
            <a:pPr indent="471488">
              <a:spcBef>
                <a:spcPts val="0"/>
              </a:spcBef>
            </a:pPr>
            <a:r>
              <a:rPr lang="bg-BG" dirty="0"/>
              <a:t>Азбука на кода - </a:t>
            </a:r>
            <a:r>
              <a:rPr lang="ru-RU" dirty="0" err="1"/>
              <a:t>съвкупността</a:t>
            </a:r>
            <a:r>
              <a:rPr lang="ru-RU" dirty="0"/>
              <a:t> от </a:t>
            </a:r>
            <a:r>
              <a:rPr lang="ru-RU" dirty="0" err="1"/>
              <a:t>символи</a:t>
            </a:r>
            <a:r>
              <a:rPr lang="ru-RU" dirty="0"/>
              <a:t>, </a:t>
            </a:r>
            <a:r>
              <a:rPr lang="ru-RU" dirty="0" err="1"/>
              <a:t>използвани</a:t>
            </a:r>
            <a:r>
              <a:rPr lang="ru-RU" dirty="0"/>
              <a:t> при </a:t>
            </a:r>
            <a:r>
              <a:rPr lang="ru-RU" dirty="0" err="1"/>
              <a:t>кодирането</a:t>
            </a:r>
            <a:r>
              <a:rPr lang="ru-RU" dirty="0"/>
              <a:t>.</a:t>
            </a:r>
            <a:endParaRPr lang="bg-BG" dirty="0"/>
          </a:p>
          <a:p>
            <a:pPr indent="471488">
              <a:spcBef>
                <a:spcPts val="0"/>
              </a:spcBef>
            </a:pPr>
            <a:r>
              <a:rPr lang="bg-BG" dirty="0"/>
              <a:t>Структура на код - </a:t>
            </a:r>
            <a:r>
              <a:rPr lang="ru-RU" dirty="0" err="1"/>
              <a:t>определя</a:t>
            </a:r>
            <a:r>
              <a:rPr lang="ru-RU" dirty="0"/>
              <a:t> </a:t>
            </a:r>
            <a:r>
              <a:rPr lang="ru-RU" dirty="0" err="1"/>
              <a:t>разпределението</a:t>
            </a:r>
            <a:r>
              <a:rPr lang="ru-RU" dirty="0"/>
              <a:t> на </a:t>
            </a:r>
            <a:r>
              <a:rPr lang="ru-RU" dirty="0" err="1"/>
              <a:t>отделните</a:t>
            </a:r>
            <a:r>
              <a:rPr lang="ru-RU" dirty="0"/>
              <a:t> </a:t>
            </a:r>
            <a:r>
              <a:rPr lang="ru-RU" dirty="0" err="1"/>
              <a:t>признаци</a:t>
            </a:r>
            <a:r>
              <a:rPr lang="ru-RU" dirty="0"/>
              <a:t> на </a:t>
            </a:r>
            <a:r>
              <a:rPr lang="ru-RU" dirty="0" err="1"/>
              <a:t>номенклатурата</a:t>
            </a:r>
            <a:r>
              <a:rPr lang="ru-RU" dirty="0"/>
              <a:t> в разрядите на кода.</a:t>
            </a:r>
            <a:br>
              <a:rPr lang="ru-RU" dirty="0"/>
            </a:br>
            <a:endParaRPr lang="en-US" dirty="0"/>
          </a:p>
          <a:p>
            <a:pPr indent="638175">
              <a:buNone/>
            </a:pPr>
            <a:r>
              <a:rPr lang="en-US" u="sng" dirty="0"/>
              <a:t>X </a:t>
            </a:r>
            <a:r>
              <a:rPr lang="en-US" u="sng" dirty="0" err="1"/>
              <a:t>X</a:t>
            </a:r>
            <a:r>
              <a:rPr lang="en-US" dirty="0"/>
              <a:t> </a:t>
            </a:r>
            <a:r>
              <a:rPr lang="en-US" u="sng" dirty="0" err="1"/>
              <a:t>X</a:t>
            </a:r>
            <a:r>
              <a:rPr lang="en-US" u="sng" dirty="0"/>
              <a:t> </a:t>
            </a:r>
            <a:r>
              <a:rPr lang="en-US" u="sng" dirty="0" err="1"/>
              <a:t>X</a:t>
            </a:r>
            <a:r>
              <a:rPr lang="en-US" u="sng" dirty="0"/>
              <a:t> </a:t>
            </a:r>
            <a:r>
              <a:rPr lang="en-US" u="sng" dirty="0" err="1"/>
              <a:t>X</a:t>
            </a:r>
            <a:endParaRPr lang="bg-BG" u="sng" dirty="0"/>
          </a:p>
          <a:p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24" y="5533404"/>
            <a:ext cx="1517650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>
            <a:endCxn id="1026" idx="1"/>
          </p:cNvCxnSpPr>
          <p:nvPr/>
        </p:nvCxnSpPr>
        <p:spPr>
          <a:xfrm>
            <a:off x="2572924" y="5389388"/>
            <a:ext cx="0" cy="22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07704" y="63813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7704" y="5214738"/>
            <a:ext cx="0" cy="1112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35" y="5362748"/>
            <a:ext cx="1434827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35" y="6057292"/>
            <a:ext cx="1434826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6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Видове кодове</a:t>
            </a:r>
          </a:p>
          <a:p>
            <a:pPr indent="188913"/>
            <a:r>
              <a:rPr lang="bg-BG" dirty="0"/>
              <a:t>Семантични </a:t>
            </a:r>
          </a:p>
          <a:p>
            <a:pPr indent="188913"/>
            <a:r>
              <a:rPr lang="bg-BG" dirty="0"/>
              <a:t>Технически</a:t>
            </a:r>
          </a:p>
          <a:p>
            <a:pPr marL="1081088" indent="182563"/>
            <a:r>
              <a:rPr lang="bg-BG" dirty="0" err="1"/>
              <a:t>еднопризначни</a:t>
            </a:r>
            <a:r>
              <a:rPr lang="bg-BG" dirty="0"/>
              <a:t> </a:t>
            </a:r>
          </a:p>
          <a:p>
            <a:pPr marL="1081088" indent="182563"/>
            <a:r>
              <a:rPr lang="bg-BG" dirty="0" err="1"/>
              <a:t>Многопризначни</a:t>
            </a:r>
            <a:endParaRPr lang="bg-BG" dirty="0"/>
          </a:p>
          <a:p>
            <a:pPr indent="188913"/>
            <a:r>
              <a:rPr lang="bg-BG" dirty="0"/>
              <a:t>Регистрационни </a:t>
            </a:r>
          </a:p>
          <a:p>
            <a:pPr indent="188913"/>
            <a:r>
              <a:rPr lang="bg-BG" dirty="0"/>
              <a:t>Класификационни</a:t>
            </a:r>
          </a:p>
          <a:p>
            <a:pPr marL="1081088" indent="182563"/>
            <a:r>
              <a:rPr lang="bg-BG" dirty="0" err="1"/>
              <a:t>Говорящо</a:t>
            </a:r>
            <a:endParaRPr lang="bg-BG" dirty="0"/>
          </a:p>
          <a:p>
            <a:pPr marL="1081088" indent="182563"/>
            <a:r>
              <a:rPr lang="bg-BG" dirty="0" err="1"/>
              <a:t>Полуговорящи</a:t>
            </a:r>
            <a:endParaRPr lang="bg-BG" dirty="0"/>
          </a:p>
          <a:p>
            <a:pPr marL="1081088" indent="182563"/>
            <a:r>
              <a:rPr lang="bg-BG" dirty="0" err="1"/>
              <a:t>Неговорящи</a:t>
            </a:r>
            <a:endParaRPr lang="bg-BG" dirty="0"/>
          </a:p>
          <a:p>
            <a:pPr indent="188913"/>
            <a:r>
              <a:rPr lang="bg-BG" dirty="0"/>
              <a:t>Буквени</a:t>
            </a:r>
          </a:p>
          <a:p>
            <a:pPr indent="188913"/>
            <a:r>
              <a:rPr lang="bg-BG" dirty="0"/>
              <a:t>Цифрови</a:t>
            </a:r>
          </a:p>
          <a:p>
            <a:pPr indent="188913"/>
            <a:r>
              <a:rPr lang="bg-BG" dirty="0"/>
              <a:t>Азбучно-цифрови</a:t>
            </a:r>
          </a:p>
        </p:txBody>
      </p:sp>
    </p:spTree>
    <p:extLst>
      <p:ext uri="{BB962C8B-B14F-4D97-AF65-F5344CB8AC3E}">
        <p14:creationId xmlns:p14="http://schemas.microsoft.com/office/powerpoint/2010/main" val="355765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Изисквания към кодовете</a:t>
            </a:r>
          </a:p>
          <a:p>
            <a:pPr lvl="0" indent="555625"/>
            <a:r>
              <a:rPr lang="bg-BG" dirty="0"/>
              <a:t>Да осигурят възможност за присвояване на уникални обозначения на обектите от номенклатурата;</a:t>
            </a:r>
          </a:p>
          <a:p>
            <a:pPr lvl="0" indent="555625"/>
            <a:r>
              <a:rPr lang="bg-BG" dirty="0"/>
              <a:t>Да отразява пълно </a:t>
            </a:r>
            <a:r>
              <a:rPr lang="bg-BG" dirty="0" err="1"/>
              <a:t>призначността</a:t>
            </a:r>
            <a:r>
              <a:rPr lang="bg-BG" dirty="0"/>
              <a:t> на номенклатурата;</a:t>
            </a:r>
          </a:p>
          <a:p>
            <a:pPr lvl="0" indent="555625"/>
            <a:r>
              <a:rPr lang="bg-BG" dirty="0"/>
              <a:t>Да осигуряват разширяване на номенклатурата  без разрушаване на кодирането на вече съществуващи елементи;</a:t>
            </a:r>
          </a:p>
          <a:p>
            <a:pPr lvl="0" indent="555625"/>
            <a:r>
              <a:rPr lang="bg-BG" dirty="0"/>
              <a:t> Да са стабилни във времето;</a:t>
            </a:r>
          </a:p>
          <a:p>
            <a:pPr lvl="0" indent="555625"/>
            <a:r>
              <a:rPr lang="bg-BG" dirty="0"/>
              <a:t>Простота, логичност, удобство;</a:t>
            </a:r>
          </a:p>
          <a:p>
            <a:pPr lvl="0" indent="555625"/>
            <a:r>
              <a:rPr lang="bg-BG" dirty="0"/>
              <a:t>Минимална </a:t>
            </a:r>
            <a:r>
              <a:rPr lang="bg-BG" dirty="0" err="1"/>
              <a:t>разрядност</a:t>
            </a:r>
            <a:r>
              <a:rPr lang="bg-BG" dirty="0"/>
              <a:t> 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178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bg-BG" dirty="0"/>
              <a:t>Системи за кодиране (кодове) по начин на построяване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Пореден</a:t>
            </a:r>
          </a:p>
          <a:p>
            <a:r>
              <a:rPr lang="bg-BG" dirty="0"/>
              <a:t>Сериен</a:t>
            </a:r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/>
              <a:t>Обикновен</a:t>
            </a:r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/>
              <a:t>модифициран</a:t>
            </a:r>
          </a:p>
          <a:p>
            <a:r>
              <a:rPr lang="bg-BG" dirty="0" err="1"/>
              <a:t>Разряден</a:t>
            </a:r>
            <a:endParaRPr lang="bg-BG" dirty="0"/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/>
              <a:t>На основата на йерархична класификация</a:t>
            </a:r>
          </a:p>
          <a:p>
            <a:pPr indent="638175">
              <a:buFont typeface="Wingdings" panose="05000000000000000000" pitchFamily="2" charset="2"/>
              <a:buChar char="v"/>
            </a:pPr>
            <a:r>
              <a:rPr lang="bg-BG" dirty="0"/>
              <a:t>На основата на </a:t>
            </a:r>
            <a:r>
              <a:rPr lang="bg-BG" dirty="0" err="1"/>
              <a:t>фасетна</a:t>
            </a:r>
            <a:r>
              <a:rPr lang="bg-BG" dirty="0"/>
              <a:t> класификация</a:t>
            </a:r>
          </a:p>
          <a:p>
            <a:r>
              <a:rPr lang="bg-BG" dirty="0"/>
              <a:t>Шахматен</a:t>
            </a:r>
          </a:p>
          <a:p>
            <a:r>
              <a:rPr lang="bg-BG" dirty="0"/>
              <a:t>Повторителен</a:t>
            </a:r>
          </a:p>
          <a:p>
            <a:r>
              <a:rPr lang="bg-BG" dirty="0"/>
              <a:t>Комбиниран	</a:t>
            </a:r>
          </a:p>
        </p:txBody>
      </p:sp>
    </p:spTree>
    <p:extLst>
      <p:ext uri="{BB962C8B-B14F-4D97-AF65-F5344CB8AC3E}">
        <p14:creationId xmlns:p14="http://schemas.microsoft.com/office/powerpoint/2010/main" val="247791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bg-BG" dirty="0"/>
              <a:t>Пореден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Начин на построяване – поредни номера на елементите; подходящ за </a:t>
            </a:r>
            <a:r>
              <a:rPr lang="bg-BG" dirty="0" err="1"/>
              <a:t>еднопризначни</a:t>
            </a:r>
            <a:r>
              <a:rPr lang="bg-BG" dirty="0"/>
              <a:t> номенклатури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Предимства:</a:t>
            </a:r>
          </a:p>
          <a:p>
            <a:pPr marL="365125" lvl="0" indent="349250"/>
            <a:r>
              <a:rPr lang="bg-BG" dirty="0"/>
              <a:t>проста за построяване;</a:t>
            </a:r>
          </a:p>
          <a:p>
            <a:pPr marL="365125" lvl="0" indent="349250"/>
            <a:r>
              <a:rPr lang="bg-BG" dirty="0"/>
              <a:t>малко </a:t>
            </a:r>
            <a:r>
              <a:rPr lang="bg-BG" dirty="0" err="1"/>
              <a:t>разряден</a:t>
            </a:r>
            <a:r>
              <a:rPr lang="bg-BG" dirty="0"/>
              <a:t>; </a:t>
            </a:r>
          </a:p>
          <a:p>
            <a:pPr marL="365125" lvl="0" indent="349250"/>
            <a:r>
              <a:rPr lang="bg-BG" dirty="0"/>
              <a:t>възможност за автоматизирано присвояване на шифри;</a:t>
            </a:r>
          </a:p>
          <a:p>
            <a:pPr marL="365125" lvl="0" indent="349250"/>
            <a:r>
              <a:rPr lang="bg-BG" dirty="0"/>
              <a:t>безпроблемно разширяване на номенклатурата.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904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b="1" dirty="0"/>
              <a:t>Недостатъци:</a:t>
            </a:r>
            <a:endParaRPr lang="bg-BG" dirty="0"/>
          </a:p>
          <a:p>
            <a:pPr lvl="0"/>
            <a:r>
              <a:rPr lang="bg-BG" dirty="0"/>
              <a:t>В структурата му  не се отразява </a:t>
            </a:r>
            <a:r>
              <a:rPr lang="bg-BG" dirty="0" err="1"/>
              <a:t>призначността</a:t>
            </a:r>
            <a:r>
              <a:rPr lang="bg-BG" dirty="0"/>
              <a:t> на номенклатурите;</a:t>
            </a:r>
          </a:p>
          <a:p>
            <a:pPr lvl="0"/>
            <a:r>
              <a:rPr lang="bg-BG" dirty="0"/>
              <a:t>Ако списъкът е предварително подреден, добавянето на нов елемент разваля систематизацията на списъка.</a:t>
            </a:r>
          </a:p>
          <a:p>
            <a:pPr marL="0" lvl="0" indent="0">
              <a:buNone/>
            </a:pPr>
            <a:r>
              <a:rPr lang="bg-BG" u="sng" dirty="0"/>
              <a:t>Пример</a:t>
            </a:r>
            <a:r>
              <a:rPr lang="bg-BG" dirty="0"/>
              <a:t> – факултетните номера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88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bg-BG" dirty="0"/>
              <a:t>Сериен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Приложение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Начин на построяване:</a:t>
            </a:r>
          </a:p>
          <a:p>
            <a:pPr indent="288925"/>
            <a:r>
              <a:rPr lang="bg-BG" dirty="0"/>
              <a:t>серии от номера за група елементи</a:t>
            </a:r>
          </a:p>
          <a:p>
            <a:pPr indent="288925"/>
            <a:r>
              <a:rPr lang="bg-BG" dirty="0"/>
              <a:t>размер на сериите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/>
              <a:t>Предимства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/>
              <a:t>Недостатъци</a:t>
            </a:r>
          </a:p>
        </p:txBody>
      </p:sp>
    </p:spTree>
    <p:extLst>
      <p:ext uri="{BB962C8B-B14F-4D97-AF65-F5344CB8AC3E}">
        <p14:creationId xmlns:p14="http://schemas.microsoft.com/office/powerpoint/2010/main" val="279233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747183"/>
              </p:ext>
            </p:extLst>
          </p:nvPr>
        </p:nvGraphicFramePr>
        <p:xfrm>
          <a:off x="539552" y="620688"/>
          <a:ext cx="8319259" cy="624422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4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443"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Наименования 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800" dirty="0">
                          <a:solidFill>
                            <a:schemeClr val="tx1"/>
                          </a:solidFill>
                          <a:effectLst/>
                        </a:rPr>
                        <a:t>Обикновен</a:t>
                      </a:r>
                      <a:endParaRPr lang="bg-BG" sz="18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Модифициран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7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„Икономика“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solidFill>
                            <a:schemeClr val="tx1"/>
                          </a:solidFill>
                          <a:effectLst/>
                        </a:rPr>
                        <a:t>(01 – 12)</a:t>
                      </a:r>
                      <a:endParaRPr lang="bg-BG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0215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(01 – 17)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bg-BG" sz="13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43"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МИО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43"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Логистика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02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43">
                <a:tc>
                  <a:txBody>
                    <a:bodyPr/>
                    <a:lstStyle/>
                    <a:p>
                      <a:pPr marL="0" indent="450215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Икономическа теория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03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8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Свободни (резерв от шифри)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u="wavyHeavy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en-US" sz="2000" u="wavyHeavy" baseline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bg-BG" sz="2000" u="wavyHeavy" baseline="0" dirty="0">
                          <a:solidFill>
                            <a:schemeClr val="tx1"/>
                          </a:solidFill>
                          <a:effectLst/>
                        </a:rPr>
                        <a:t>-12</a:t>
                      </a:r>
                      <a:endParaRPr lang="bg-BG" sz="2000" u="wavyHeavy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u="wavyHeavy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04 - 14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58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Направление „Математика“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dirty="0">
                          <a:solidFill>
                            <a:schemeClr val="tx1"/>
                          </a:solidFill>
                          <a:effectLst/>
                        </a:rPr>
                        <a:t>(13 – 17)</a:t>
                      </a:r>
                      <a:endParaRPr lang="bg-BG" sz="20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bg-BG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443">
                <a:tc>
                  <a:txBody>
                    <a:bodyPr/>
                    <a:lstStyle/>
                    <a:p>
                      <a:pPr marL="0" indent="182563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Математика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marL="0" indent="182563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Приложна математика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6443">
                <a:tc>
                  <a:txBody>
                    <a:bodyPr/>
                    <a:lstStyle/>
                    <a:p>
                      <a:pPr marL="0" indent="182563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Математика и</a:t>
                      </a:r>
                      <a:r>
                        <a:rPr lang="bg-BG" sz="20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информатика</a:t>
                      </a:r>
                      <a:endParaRPr lang="bg-BG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bg-BG" sz="2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788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Свободни (резерв от шифри)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bg-BG" sz="2000" b="0" dirty="0">
                          <a:solidFill>
                            <a:schemeClr val="tx1"/>
                          </a:solidFill>
                          <a:effectLst/>
                        </a:rPr>
                        <a:t>-17</a:t>
                      </a:r>
                      <a:endParaRPr lang="bg-BG" sz="20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450215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bg-BG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67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 err="1"/>
              <a:t>Разряден</a:t>
            </a:r>
            <a:r>
              <a:rPr lang="bg-BG" sz="3600" dirty="0"/>
              <a:t> код, основан на йерархична класификация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 Приложение – </a:t>
            </a:r>
            <a:r>
              <a:rPr lang="bg-BG" dirty="0" err="1"/>
              <a:t>многопризначни</a:t>
            </a:r>
            <a:r>
              <a:rPr lang="bg-BG" dirty="0"/>
              <a:t> номенклатури; йерархична зависимост между признаците</a:t>
            </a:r>
          </a:p>
          <a:p>
            <a:pPr marL="514350" indent="-514350">
              <a:buFont typeface="+mj-lt"/>
              <a:buAutoNum type="arabicPeriod"/>
            </a:pPr>
            <a:endParaRPr lang="bg-B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727280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53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Номенклатури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Определение:</a:t>
            </a:r>
          </a:p>
          <a:p>
            <a:r>
              <a:rPr lang="bg-BG" dirty="0"/>
              <a:t>Списък от обекти, обединени по 1 или няколко признака</a:t>
            </a:r>
          </a:p>
          <a:p>
            <a:r>
              <a:rPr lang="bg-BG" dirty="0"/>
              <a:t>Списък от значенията на информационно множество, формирано на базата на общи признаци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 Разработват се само за </a:t>
            </a:r>
            <a:r>
              <a:rPr lang="bg-BG" dirty="0" err="1"/>
              <a:t>призначната</a:t>
            </a:r>
            <a:r>
              <a:rPr lang="bg-BG" dirty="0"/>
              <a:t> информация – </a:t>
            </a:r>
            <a:r>
              <a:rPr lang="bg-BG" dirty="0" err="1"/>
              <a:t>предвидимост</a:t>
            </a:r>
            <a:r>
              <a:rPr lang="bg-BG" dirty="0"/>
              <a:t> на значенията на признаците за определена предметна област</a:t>
            </a:r>
          </a:p>
        </p:txBody>
      </p:sp>
    </p:spTree>
    <p:extLst>
      <p:ext uri="{BB962C8B-B14F-4D97-AF65-F5344CB8AC3E}">
        <p14:creationId xmlns:p14="http://schemas.microsoft.com/office/powerpoint/2010/main" val="2964845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2. Начин на построяване:</a:t>
            </a:r>
          </a:p>
          <a:p>
            <a:pPr marL="631825" indent="-266700"/>
            <a:r>
              <a:rPr lang="bg-BG" dirty="0"/>
              <a:t>анализ на особеностите на номенклатурата;</a:t>
            </a:r>
          </a:p>
          <a:p>
            <a:pPr marL="631825" indent="-266700"/>
            <a:r>
              <a:rPr lang="bg-BG" dirty="0"/>
              <a:t>определяне на признаците и йерархията им (</a:t>
            </a:r>
            <a:r>
              <a:rPr lang="bg-BG" dirty="0" err="1"/>
              <a:t>съподчинеността</a:t>
            </a:r>
            <a:r>
              <a:rPr lang="bg-BG" dirty="0"/>
              <a:t>);</a:t>
            </a:r>
          </a:p>
          <a:p>
            <a:pPr marL="631825" indent="-266700"/>
            <a:r>
              <a:rPr lang="bg-BG" dirty="0"/>
              <a:t>определяне </a:t>
            </a:r>
            <a:r>
              <a:rPr lang="bg-BG" dirty="0" err="1"/>
              <a:t>разрядността</a:t>
            </a:r>
            <a:r>
              <a:rPr lang="bg-BG" dirty="0"/>
              <a:t> на всеки признак;</a:t>
            </a:r>
          </a:p>
          <a:p>
            <a:pPr marL="631825" indent="-266700"/>
            <a:r>
              <a:rPr lang="bg-BG" dirty="0"/>
              <a:t>построяване структурата на кода: </a:t>
            </a:r>
            <a:r>
              <a:rPr lang="bg-BG" b="1" dirty="0"/>
              <a:t>висшият признак – най-вляво, подчиненият му – по-вдясно и т.н.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1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Предимства</a:t>
            </a:r>
          </a:p>
          <a:p>
            <a:pPr marL="531813" lvl="0" indent="282575"/>
            <a:r>
              <a:rPr lang="bg-BG" dirty="0"/>
              <a:t>в структурата на кода е </a:t>
            </a:r>
            <a:r>
              <a:rPr lang="bg-BG" dirty="0" err="1"/>
              <a:t>отразенна</a:t>
            </a:r>
            <a:r>
              <a:rPr lang="bg-BG" dirty="0"/>
              <a:t> </a:t>
            </a:r>
            <a:r>
              <a:rPr lang="bg-BG" dirty="0" err="1"/>
              <a:t>призначността</a:t>
            </a:r>
            <a:r>
              <a:rPr lang="bg-BG" dirty="0"/>
              <a:t> на номенклатурата </a:t>
            </a:r>
          </a:p>
          <a:p>
            <a:pPr marL="531813" lvl="0" indent="282575"/>
            <a:r>
              <a:rPr lang="bg-BG" dirty="0"/>
              <a:t>кодът е </a:t>
            </a:r>
            <a:r>
              <a:rPr lang="bg-BG" dirty="0" err="1"/>
              <a:t>говорящ</a:t>
            </a:r>
            <a:r>
              <a:rPr lang="bg-BG" dirty="0"/>
              <a:t>;</a:t>
            </a:r>
          </a:p>
          <a:p>
            <a:pPr marL="531813" indent="282575"/>
            <a:r>
              <a:rPr lang="bg-BG" dirty="0"/>
              <a:t>лесно разширяване на номенклатурите.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/>
              <a:t>Недостатъци</a:t>
            </a:r>
          </a:p>
          <a:p>
            <a:pPr marL="531813" lvl="0" indent="282575"/>
            <a:r>
              <a:rPr lang="bg-BG" dirty="0"/>
              <a:t>дълги кодови означения;</a:t>
            </a:r>
          </a:p>
          <a:p>
            <a:pPr marL="531813" lvl="0" indent="282575"/>
            <a:r>
              <a:rPr lang="bg-BG" dirty="0"/>
              <a:t>не  оптимален използването на капацитета на кода ;</a:t>
            </a:r>
          </a:p>
          <a:p>
            <a:pPr marL="531813" indent="-531813">
              <a:buNone/>
            </a:pPr>
            <a:r>
              <a:rPr lang="bg-BG" u="sng" dirty="0"/>
              <a:t>Особеност</a:t>
            </a:r>
            <a:r>
              <a:rPr lang="bg-BG" dirty="0"/>
              <a:t> -за обръщане към по-нисши признаци е необходимо използването им заедно с по-висшите</a:t>
            </a:r>
          </a:p>
        </p:txBody>
      </p:sp>
    </p:spTree>
    <p:extLst>
      <p:ext uri="{BB962C8B-B14F-4D97-AF65-F5344CB8AC3E}">
        <p14:creationId xmlns:p14="http://schemas.microsoft.com/office/powerpoint/2010/main" val="1405670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bg-BG" sz="3600" dirty="0" err="1"/>
              <a:t>Разряден</a:t>
            </a:r>
            <a:r>
              <a:rPr lang="bg-BG" sz="3600" dirty="0"/>
              <a:t> код, основан на </a:t>
            </a:r>
            <a:r>
              <a:rPr lang="bg-BG" sz="3600" dirty="0" err="1"/>
              <a:t>фасетна</a:t>
            </a:r>
            <a:r>
              <a:rPr lang="bg-BG" sz="3600" dirty="0"/>
              <a:t> класификация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Същност</a:t>
            </a:r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Начин на построяване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Предимства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Недостатъци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554461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1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bg-BG" dirty="0"/>
              <a:t>Шахматен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579296" cy="5328592"/>
          </a:xfrm>
        </p:spPr>
        <p:txBody>
          <a:bodyPr/>
          <a:lstStyle/>
          <a:p>
            <a:r>
              <a:rPr lang="bg-BG" dirty="0"/>
              <a:t>Приложение – </a:t>
            </a:r>
            <a:r>
              <a:rPr lang="bg-BG" dirty="0" err="1"/>
              <a:t>двупризначни</a:t>
            </a:r>
            <a:r>
              <a:rPr lang="bg-BG" dirty="0"/>
              <a:t> </a:t>
            </a:r>
            <a:r>
              <a:rPr lang="bg-BG" dirty="0" err="1"/>
              <a:t>номенкатури</a:t>
            </a:r>
            <a:endParaRPr lang="bg-BG" dirty="0"/>
          </a:p>
          <a:p>
            <a:r>
              <a:rPr lang="bg-BG" dirty="0"/>
              <a:t>Начин на построяване</a:t>
            </a:r>
          </a:p>
          <a:p>
            <a:endParaRPr lang="bg-B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04688"/>
              </p:ext>
            </p:extLst>
          </p:nvPr>
        </p:nvGraphicFramePr>
        <p:xfrm>
          <a:off x="395536" y="2276872"/>
          <a:ext cx="8424936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3" imgW="5900810" imgH="1344573" progId="Word.Document.12">
                  <p:embed/>
                </p:oleObj>
              </mc:Choice>
              <mc:Fallback>
                <p:oleObj name="Document" r:id="rId3" imgW="5900810" imgH="13445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8424936" cy="432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2075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3600" b="1" dirty="0"/>
              <a:t>Повторителен код</a:t>
            </a:r>
          </a:p>
          <a:p>
            <a:pPr marL="0" indent="0">
              <a:buNone/>
            </a:pPr>
            <a:r>
              <a:rPr lang="bg-BG" dirty="0"/>
              <a:t>В 14-56 АС</a:t>
            </a:r>
          </a:p>
          <a:p>
            <a:pPr marL="0" indent="0" algn="ctr">
              <a:buNone/>
            </a:pPr>
            <a:r>
              <a:rPr lang="bg-BG" sz="3600" b="1" dirty="0"/>
              <a:t>Комбиниран код</a:t>
            </a:r>
          </a:p>
          <a:p>
            <a:pPr marL="0" indent="0">
              <a:buNone/>
            </a:pPr>
            <a:r>
              <a:rPr lang="bg-BG" sz="3600" dirty="0"/>
              <a:t>Напр. </a:t>
            </a:r>
            <a:r>
              <a:rPr lang="bg-BG" sz="3600"/>
              <a:t>ЕГН</a:t>
            </a:r>
          </a:p>
          <a:p>
            <a:pPr marL="0" indent="0">
              <a:buNone/>
            </a:pPr>
            <a:endParaRPr lang="bg-BG" sz="3600" dirty="0"/>
          </a:p>
        </p:txBody>
      </p:sp>
    </p:spTree>
    <p:extLst>
      <p:ext uri="{BB962C8B-B14F-4D97-AF65-F5344CB8AC3E}">
        <p14:creationId xmlns:p14="http://schemas.microsoft.com/office/powerpoint/2010/main" val="174866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Методика за построяване на номенклатури и кодове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dirty="0"/>
              <a:t>Изследване на съществуващите номенклатури и кодове</a:t>
            </a:r>
          </a:p>
          <a:p>
            <a:r>
              <a:rPr lang="bg-BG" dirty="0"/>
              <a:t>Анализ и оценка</a:t>
            </a:r>
          </a:p>
          <a:p>
            <a:r>
              <a:rPr lang="bg-BG" dirty="0"/>
              <a:t>Определяне списъка от номенклатури за проекта</a:t>
            </a:r>
          </a:p>
          <a:p>
            <a:r>
              <a:rPr lang="bg-BG" dirty="0"/>
              <a:t>Разработка на кода за всяка </a:t>
            </a:r>
            <a:r>
              <a:rPr lang="bg-BG" dirty="0" err="1"/>
              <a:t>номенлатура</a:t>
            </a:r>
            <a:endParaRPr lang="bg-BG" dirty="0"/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/>
              <a:t>Избор на код</a:t>
            </a:r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/>
              <a:t>Построяване на структурата на кода</a:t>
            </a:r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 err="1"/>
              <a:t>Документуране</a:t>
            </a:r>
            <a:r>
              <a:rPr lang="bg-BG" dirty="0"/>
              <a:t> </a:t>
            </a:r>
          </a:p>
          <a:p>
            <a:pPr marL="989013" indent="-457200">
              <a:buFont typeface="Wingdings" panose="05000000000000000000" pitchFamily="2" charset="2"/>
              <a:buChar char="v"/>
            </a:pPr>
            <a:r>
              <a:rPr lang="bg-BG" dirty="0"/>
              <a:t>При необходимост – разработка на класификатори (</a:t>
            </a:r>
            <a:r>
              <a:rPr lang="bg-BG"/>
              <a:t>кодови книги)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68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Изисквания</a:t>
            </a:r>
          </a:p>
          <a:p>
            <a:pPr indent="555625"/>
            <a:r>
              <a:rPr lang="bg-BG" dirty="0"/>
              <a:t>пълнота</a:t>
            </a:r>
          </a:p>
          <a:p>
            <a:pPr indent="555625"/>
            <a:r>
              <a:rPr lang="bg-BG" dirty="0"/>
              <a:t>стабилност</a:t>
            </a:r>
          </a:p>
          <a:p>
            <a:pPr indent="555625"/>
            <a:r>
              <a:rPr lang="bg-BG" dirty="0"/>
              <a:t>единство за съответната среда – обект, област от знания, предмет на дейност</a:t>
            </a:r>
          </a:p>
          <a:p>
            <a:pPr indent="555625"/>
            <a:r>
              <a:rPr lang="bg-BG" dirty="0"/>
              <a:t>липса на дублиране</a:t>
            </a:r>
          </a:p>
          <a:p>
            <a:pPr indent="555625"/>
            <a:r>
              <a:rPr lang="bg-BG" dirty="0"/>
              <a:t>възможност за разширяване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/>
              <a:t>Предимства на използването им</a:t>
            </a:r>
          </a:p>
          <a:p>
            <a:pPr indent="288925"/>
            <a:r>
              <a:rPr lang="bg-BG" dirty="0"/>
              <a:t>единен информационен език</a:t>
            </a:r>
          </a:p>
          <a:p>
            <a:pPr indent="288925"/>
            <a:r>
              <a:rPr lang="bg-BG" dirty="0"/>
              <a:t>рационализиране на обработките</a:t>
            </a:r>
          </a:p>
          <a:p>
            <a:pPr indent="288925"/>
            <a:r>
              <a:rPr lang="bg-BG" dirty="0"/>
              <a:t>приемственост </a:t>
            </a:r>
          </a:p>
          <a:p>
            <a:pPr indent="288925"/>
            <a:r>
              <a:rPr lang="bg-BG" dirty="0"/>
              <a:t>непротиворечивост при реализация на проектните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12805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Използване при разработката на ИС</a:t>
            </a:r>
          </a:p>
          <a:p>
            <a:pPr indent="371475"/>
            <a:r>
              <a:rPr lang="bg-BG" dirty="0"/>
              <a:t>в хода на цялостното проектиране – при проектиране на входа, изхода, БД</a:t>
            </a:r>
          </a:p>
          <a:p>
            <a:pPr indent="371475"/>
            <a:r>
              <a:rPr lang="bg-BG" dirty="0"/>
              <a:t>при внедряване на системата</a:t>
            </a:r>
          </a:p>
          <a:p>
            <a:pPr indent="371475"/>
            <a:r>
              <a:rPr lang="bg-BG" dirty="0"/>
              <a:t>при развитие и усъвършенстване на системата</a:t>
            </a:r>
          </a:p>
        </p:txBody>
      </p:sp>
    </p:spTree>
    <p:extLst>
      <p:ext uri="{BB962C8B-B14F-4D97-AF65-F5344CB8AC3E}">
        <p14:creationId xmlns:p14="http://schemas.microsoft.com/office/powerpoint/2010/main" val="298419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bg-BG" dirty="0"/>
              <a:t>Класификация на информационните множества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Същност  - логическа операция на разпределение и подреждане на обектите (елементите) на множеството на подмножества (групировки) като се вземат предвид присъщите им признаци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понятия:</a:t>
            </a:r>
          </a:p>
          <a:p>
            <a:pPr indent="638175"/>
            <a:r>
              <a:rPr lang="bg-BG" i="1" dirty="0"/>
              <a:t>Система за класификация е </a:t>
            </a:r>
            <a:r>
              <a:rPr lang="ru-RU" i="1" dirty="0" err="1"/>
              <a:t>съвкупност</a:t>
            </a:r>
            <a:r>
              <a:rPr lang="ru-RU" i="1" dirty="0"/>
              <a:t> (набор) от правила за</a:t>
            </a:r>
          </a:p>
          <a:p>
            <a:pPr indent="638175"/>
            <a:r>
              <a:rPr lang="ru-RU" i="1" dirty="0" err="1"/>
              <a:t>разделянето</a:t>
            </a:r>
            <a:r>
              <a:rPr lang="ru-RU" i="1" dirty="0"/>
              <a:t> на </a:t>
            </a:r>
            <a:r>
              <a:rPr lang="ru-RU" i="1" dirty="0" err="1"/>
              <a:t>обектите</a:t>
            </a:r>
            <a:r>
              <a:rPr lang="ru-RU" i="1" dirty="0"/>
              <a:t> на дадено множество на подмножества.</a:t>
            </a:r>
            <a:r>
              <a:rPr lang="bg-BG" dirty="0"/>
              <a:t> </a:t>
            </a:r>
          </a:p>
          <a:p>
            <a:pPr indent="638175"/>
            <a:r>
              <a:rPr lang="bg-BG" i="1" dirty="0"/>
              <a:t>Класификационен признак – свойство, характеристика на обектите на множеството</a:t>
            </a:r>
            <a:endParaRPr lang="bg-BG" dirty="0"/>
          </a:p>
          <a:p>
            <a:pPr indent="638175"/>
            <a:r>
              <a:rPr lang="bg-BG" i="1" dirty="0"/>
              <a:t>Класификационна групировка</a:t>
            </a:r>
            <a:r>
              <a:rPr lang="bg-BG" dirty="0"/>
              <a:t> – обекти с едно и също значение на класификационния признак</a:t>
            </a:r>
          </a:p>
          <a:p>
            <a:pPr indent="638175"/>
            <a:r>
              <a:rPr lang="bg-BG" i="1" dirty="0"/>
              <a:t>Степен на класификация</a:t>
            </a:r>
            <a:r>
              <a:rPr lang="bg-BG" dirty="0"/>
              <a:t> - съвкупност от класификационни групировки по определен признак за класификация (ниво)</a:t>
            </a:r>
          </a:p>
          <a:p>
            <a:pPr indent="638175"/>
            <a:r>
              <a:rPr lang="bg-BG" i="1" dirty="0"/>
              <a:t>Класификатор </a:t>
            </a:r>
            <a:r>
              <a:rPr lang="ru-RU" dirty="0"/>
              <a:t>е </a:t>
            </a:r>
            <a:r>
              <a:rPr lang="ru-RU" dirty="0" err="1"/>
              <a:t>систематизиран</a:t>
            </a:r>
            <a:r>
              <a:rPr lang="ru-RU" dirty="0"/>
              <a:t> </a:t>
            </a:r>
            <a:r>
              <a:rPr lang="ru-RU" dirty="0" err="1"/>
              <a:t>списък</a:t>
            </a:r>
            <a:r>
              <a:rPr lang="ru-RU" dirty="0"/>
              <a:t> от </a:t>
            </a:r>
            <a:r>
              <a:rPr lang="ru-RU" dirty="0" err="1"/>
              <a:t>признаците</a:t>
            </a:r>
            <a:r>
              <a:rPr lang="ru-RU" dirty="0"/>
              <a:t> на </a:t>
            </a:r>
            <a:r>
              <a:rPr lang="ru-RU" dirty="0" err="1"/>
              <a:t>класификацията</a:t>
            </a:r>
            <a:r>
              <a:rPr lang="ru-RU" dirty="0"/>
              <a:t>, </a:t>
            </a:r>
            <a:r>
              <a:rPr lang="ru-RU" dirty="0" err="1"/>
              <a:t>класификационните</a:t>
            </a:r>
            <a:r>
              <a:rPr lang="ru-RU" dirty="0"/>
              <a:t> </a:t>
            </a:r>
            <a:r>
              <a:rPr lang="ru-RU" dirty="0" err="1"/>
              <a:t>групировки</a:t>
            </a:r>
            <a:r>
              <a:rPr lang="ru-RU" dirty="0"/>
              <a:t> и </a:t>
            </a:r>
            <a:r>
              <a:rPr lang="ru-RU" dirty="0" err="1"/>
              <a:t>отделните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на </a:t>
            </a:r>
            <a:r>
              <a:rPr lang="ru-RU" dirty="0" err="1"/>
              <a:t>номенклатурата</a:t>
            </a:r>
            <a:r>
              <a:rPr lang="ru-RU" dirty="0"/>
              <a:t>.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15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Системи за класификация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Йерархична</a:t>
            </a:r>
          </a:p>
          <a:p>
            <a:pPr indent="471488"/>
            <a:r>
              <a:rPr lang="bg-BG" dirty="0"/>
              <a:t>За множества с присъща йерархия на признаците</a:t>
            </a:r>
          </a:p>
          <a:p>
            <a:pPr indent="471488"/>
            <a:r>
              <a:rPr lang="bg-BG" dirty="0"/>
              <a:t>Формиране на непресичащи се, йерархично подредени класификационни групировки</a:t>
            </a:r>
          </a:p>
          <a:p>
            <a:pPr indent="471488"/>
            <a:r>
              <a:rPr lang="bg-BG" dirty="0"/>
              <a:t>Йерархичните нива – присъщи за всички елементи на множеството</a:t>
            </a:r>
          </a:p>
          <a:p>
            <a:pPr indent="471488"/>
            <a:r>
              <a:rPr lang="bg-BG" dirty="0"/>
              <a:t>Всяка класификационна групировка се разделя съгласно присъщия само за нея </a:t>
            </a:r>
            <a:r>
              <a:rPr lang="bg-BG" b="1" dirty="0"/>
              <a:t>набор от значения </a:t>
            </a:r>
            <a:r>
              <a:rPr lang="bg-BG" dirty="0"/>
              <a:t>на по-низшия класификационен признак</a:t>
            </a:r>
          </a:p>
          <a:p>
            <a:pPr indent="471488"/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5942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00600"/>
          </a:xfrm>
        </p:spPr>
        <p:txBody>
          <a:bodyPr>
            <a:normAutofit fontScale="92500"/>
          </a:bodyPr>
          <a:lstStyle/>
          <a:p>
            <a:pPr lvl="0" algn="just"/>
            <a:r>
              <a:rPr lang="bg-BG" dirty="0"/>
              <a:t>Получените в резултат на деленето групировки на всяко от равнищата трябва да се отнасят само към една от висшестоящите групировки; </a:t>
            </a:r>
          </a:p>
          <a:p>
            <a:pPr lvl="0" algn="just"/>
            <a:r>
              <a:rPr lang="bg-BG" dirty="0"/>
              <a:t>Деленето трябва да се прави последователно, без да се пропуска поредното равнище, при което може да се наруши йерархията на структурата.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b="1" dirty="0"/>
              <a:t>При построяването на йерархичната структура е важно да се определи системата от признаци за делене и редът за последователното им подреждане.</a:t>
            </a:r>
          </a:p>
        </p:txBody>
      </p:sp>
    </p:spTree>
    <p:extLst>
      <p:ext uri="{BB962C8B-B14F-4D97-AF65-F5344CB8AC3E}">
        <p14:creationId xmlns:p14="http://schemas.microsoft.com/office/powerpoint/2010/main" val="5220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8208912" cy="568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01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003232" cy="50734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 err="1"/>
              <a:t>Фасетна</a:t>
            </a:r>
            <a:r>
              <a:rPr lang="bg-BG" dirty="0"/>
              <a:t> </a:t>
            </a:r>
          </a:p>
          <a:p>
            <a:pPr marL="814388" indent="615950" algn="just">
              <a:tabLst>
                <a:tab pos="7448550" algn="l"/>
              </a:tabLst>
            </a:pPr>
            <a:r>
              <a:rPr lang="bg-BG" dirty="0" err="1"/>
              <a:t>Фасет</a:t>
            </a:r>
            <a:r>
              <a:rPr lang="bg-BG" dirty="0"/>
              <a:t> – независим признак за класификация</a:t>
            </a:r>
          </a:p>
          <a:p>
            <a:pPr marL="814388" indent="615950" algn="just">
              <a:tabLst>
                <a:tab pos="7448550" algn="l"/>
              </a:tabLst>
            </a:pPr>
            <a:r>
              <a:rPr lang="bg-BG" dirty="0"/>
              <a:t>Използване - при отсъствие на йерархична подчиненост на признаците</a:t>
            </a:r>
          </a:p>
          <a:p>
            <a:pPr marL="814388" indent="615950" algn="just">
              <a:tabLst>
                <a:tab pos="7448550" algn="l"/>
              </a:tabLst>
            </a:pPr>
            <a:r>
              <a:rPr lang="bg-BG" dirty="0"/>
              <a:t>За всеки признак  - самостоятелно, независимо разделяне на класификационни групировки</a:t>
            </a:r>
          </a:p>
        </p:txBody>
      </p:sp>
    </p:spTree>
    <p:extLst>
      <p:ext uri="{BB962C8B-B14F-4D97-AF65-F5344CB8AC3E}">
        <p14:creationId xmlns:p14="http://schemas.microsoft.com/office/powerpoint/2010/main" val="89616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927</Words>
  <Application>Microsoft Office PowerPoint</Application>
  <PresentationFormat>Презентация на цял екран (4:3)</PresentationFormat>
  <Paragraphs>185</Paragraphs>
  <Slides>25</Slides>
  <Notes>1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Document</vt:lpstr>
      <vt:lpstr>Номенклатури, кодиране на номенклатурите</vt:lpstr>
      <vt:lpstr>Номенклатури</vt:lpstr>
      <vt:lpstr>Презентация на PowerPoint</vt:lpstr>
      <vt:lpstr>Презентация на PowerPoint</vt:lpstr>
      <vt:lpstr>Класификация на информационните множества</vt:lpstr>
      <vt:lpstr>Системи за класификация</vt:lpstr>
      <vt:lpstr>Презентация на PowerPoint</vt:lpstr>
      <vt:lpstr>Презентация на PowerPoint</vt:lpstr>
      <vt:lpstr>Презентация на PowerPoint</vt:lpstr>
      <vt:lpstr>Кодиране на номенклатурите</vt:lpstr>
      <vt:lpstr>Презентация на PowerPoint</vt:lpstr>
      <vt:lpstr>Презентация на PowerPoint</vt:lpstr>
      <vt:lpstr>Презентация на PowerPoint</vt:lpstr>
      <vt:lpstr>Системи за кодиране (кодове) по начин на построяване</vt:lpstr>
      <vt:lpstr>Пореден код</vt:lpstr>
      <vt:lpstr>Презентация на PowerPoint</vt:lpstr>
      <vt:lpstr>Сериен код</vt:lpstr>
      <vt:lpstr>Презентация на PowerPoint</vt:lpstr>
      <vt:lpstr>Разряден код, основан на йерархична класификация</vt:lpstr>
      <vt:lpstr>Презентация на PowerPoint</vt:lpstr>
      <vt:lpstr>Презентация на PowerPoint</vt:lpstr>
      <vt:lpstr>Разряден код, основан на фасетна класификация</vt:lpstr>
      <vt:lpstr>Шахматен код</vt:lpstr>
      <vt:lpstr>Презентация на PowerPoint</vt:lpstr>
      <vt:lpstr>Методика за построяване на номенклатури и кодове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Номенклатури, кодиране на номенклатурите</dc:title>
  <dc:creator>PC</dc:creator>
  <cp:lastModifiedBy>Stoyan Stoyanov</cp:lastModifiedBy>
  <cp:revision>45</cp:revision>
  <dcterms:created xsi:type="dcterms:W3CDTF">2015-03-16T08:38:15Z</dcterms:created>
  <dcterms:modified xsi:type="dcterms:W3CDTF">2016-06-07T13:27:58Z</dcterms:modified>
</cp:coreProperties>
</file>