
<file path=[Content_Types].xml><?xml version="1.0" encoding="utf-8"?>
<Types xmlns="http://schemas.openxmlformats.org/package/2006/content-types"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75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A4D12-5996-4AF6-ACFA-7945E088F2B0}" type="datetimeFigureOut">
              <a:rPr lang="bg-BG" smtClean="0"/>
              <a:t>18.5.2015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04409-A7B4-4E1A-B05F-02FEF07CD03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33890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04409-A7B4-4E1A-B05F-02FEF07CD036}" type="slidenum">
              <a:rPr lang="bg-BG" smtClean="0"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43470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E8C6-23B6-43A5-A1EB-95462BD17CCA}" type="datetimeFigureOut">
              <a:rPr lang="bg-BG" smtClean="0"/>
              <a:t>18.5.2015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79409-FF90-4613-906D-47F866471E2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63691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E8C6-23B6-43A5-A1EB-95462BD17CCA}" type="datetimeFigureOut">
              <a:rPr lang="bg-BG" smtClean="0"/>
              <a:t>18.5.2015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79409-FF90-4613-906D-47F866471E2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198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E8C6-23B6-43A5-A1EB-95462BD17CCA}" type="datetimeFigureOut">
              <a:rPr lang="bg-BG" smtClean="0"/>
              <a:t>18.5.2015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79409-FF90-4613-906D-47F866471E2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094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E8C6-23B6-43A5-A1EB-95462BD17CCA}" type="datetimeFigureOut">
              <a:rPr lang="bg-BG" smtClean="0"/>
              <a:t>18.5.2015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79409-FF90-4613-906D-47F866471E2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0927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E8C6-23B6-43A5-A1EB-95462BD17CCA}" type="datetimeFigureOut">
              <a:rPr lang="bg-BG" smtClean="0"/>
              <a:t>18.5.2015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79409-FF90-4613-906D-47F866471E2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46856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E8C6-23B6-43A5-A1EB-95462BD17CCA}" type="datetimeFigureOut">
              <a:rPr lang="bg-BG" smtClean="0"/>
              <a:t>18.5.2015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79409-FF90-4613-906D-47F866471E2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43895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E8C6-23B6-43A5-A1EB-95462BD17CCA}" type="datetimeFigureOut">
              <a:rPr lang="bg-BG" smtClean="0"/>
              <a:t>18.5.2015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79409-FF90-4613-906D-47F866471E2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84448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E8C6-23B6-43A5-A1EB-95462BD17CCA}" type="datetimeFigureOut">
              <a:rPr lang="bg-BG" smtClean="0"/>
              <a:t>18.5.2015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79409-FF90-4613-906D-47F866471E2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16747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E8C6-23B6-43A5-A1EB-95462BD17CCA}" type="datetimeFigureOut">
              <a:rPr lang="bg-BG" smtClean="0"/>
              <a:t>18.5.2015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79409-FF90-4613-906D-47F866471E2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294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E8C6-23B6-43A5-A1EB-95462BD17CCA}" type="datetimeFigureOut">
              <a:rPr lang="bg-BG" smtClean="0"/>
              <a:t>18.5.2015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79409-FF90-4613-906D-47F866471E2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85564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E8C6-23B6-43A5-A1EB-95462BD17CCA}" type="datetimeFigureOut">
              <a:rPr lang="bg-BG" smtClean="0"/>
              <a:t>18.5.2015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79409-FF90-4613-906D-47F866471E2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06281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4E8C6-23B6-43A5-A1EB-95462BD17CCA}" type="datetimeFigureOut">
              <a:rPr lang="bg-BG" smtClean="0"/>
              <a:t>18.5.2015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79409-FF90-4613-906D-47F866471E2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9718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772816"/>
            <a:ext cx="7772400" cy="1800200"/>
          </a:xfrm>
        </p:spPr>
        <p:txBody>
          <a:bodyPr>
            <a:normAutofit/>
          </a:bodyPr>
          <a:lstStyle/>
          <a:p>
            <a:r>
              <a:rPr lang="bg-BG" sz="4800" b="1" dirty="0" smtClean="0"/>
              <a:t>АРХИТЕКТУРА НА ИС</a:t>
            </a:r>
            <a:endParaRPr lang="bg-BG" sz="4800" b="1" dirty="0"/>
          </a:p>
        </p:txBody>
      </p:sp>
    </p:spTree>
    <p:extLst>
      <p:ext uri="{BB962C8B-B14F-4D97-AF65-F5344CB8AC3E}">
        <p14:creationId xmlns:p14="http://schemas.microsoft.com/office/powerpoint/2010/main" val="377551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bg-BG" sz="2800" b="1" dirty="0"/>
              <a:t>Сервизно ориентирана </a:t>
            </a:r>
            <a:r>
              <a:rPr lang="bg-BG" sz="2800" b="1" dirty="0" smtClean="0"/>
              <a:t>архитектура</a:t>
            </a:r>
            <a:r>
              <a:rPr lang="en-US" sz="2800" b="1" dirty="0" smtClean="0"/>
              <a:t> (SOA)</a:t>
            </a:r>
            <a:r>
              <a:rPr lang="bg-BG" sz="2800" dirty="0"/>
              <a:t/>
            </a:r>
            <a:br>
              <a:rPr lang="bg-BG" sz="2800" dirty="0"/>
            </a:br>
            <a:endParaRPr lang="bg-BG" sz="28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14" y="836712"/>
            <a:ext cx="8964488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467544" y="6237312"/>
            <a:ext cx="391568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/>
              <a:t>*(SOAP) Simple </a:t>
            </a:r>
            <a:r>
              <a:rPr lang="en-US" b="1" i="1" dirty="0"/>
              <a:t>Object </a:t>
            </a:r>
            <a:r>
              <a:rPr lang="en-US" b="1" i="1"/>
              <a:t>Access </a:t>
            </a:r>
            <a:r>
              <a:rPr lang="en-US" b="1" i="1" smtClean="0"/>
              <a:t>Protocol</a:t>
            </a:r>
            <a:endParaRPr lang="en-US" b="1" i="1" dirty="0"/>
          </a:p>
          <a:p>
            <a:r>
              <a:rPr lang="en-US" b="1" i="1" dirty="0"/>
              <a:t>SR- </a:t>
            </a:r>
            <a:r>
              <a:rPr lang="bg-BG" b="1" i="1" dirty="0"/>
              <a:t>искане на услуга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7932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Облачни системи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</p:spPr>
        <p:txBody>
          <a:bodyPr>
            <a:normAutofit fontScale="92500" lnSpcReduction="20000"/>
          </a:bodyPr>
          <a:lstStyle/>
          <a:p>
            <a:r>
              <a:rPr lang="bg-BG" dirty="0" smtClean="0"/>
              <a:t>Предоставят </a:t>
            </a:r>
            <a:r>
              <a:rPr lang="bg-BG" dirty="0"/>
              <a:t>отдалечен достъп до външни ресурси (изчислителни ресурси, програми и данни) във вид на услуги чрез мрежата. </a:t>
            </a:r>
            <a:endParaRPr lang="bg-BG" dirty="0" smtClean="0"/>
          </a:p>
          <a:p>
            <a:r>
              <a:rPr lang="bg-BG" dirty="0"/>
              <a:t>„Облакът“ включва множество сървъри и стотици приложения, които едновременно се използват от хиляди </a:t>
            </a:r>
            <a:r>
              <a:rPr lang="bg-BG" dirty="0" smtClean="0"/>
              <a:t>потребители.</a:t>
            </a:r>
          </a:p>
          <a:p>
            <a:r>
              <a:rPr lang="bg-BG" dirty="0" smtClean="0"/>
              <a:t>Потребителят </a:t>
            </a:r>
            <a:r>
              <a:rPr lang="bg-BG" dirty="0"/>
              <a:t>не се нуждае от особени знания за инфраструктурата на „облака“ или за управлението му. </a:t>
            </a:r>
            <a:endParaRPr lang="bg-BG" dirty="0" smtClean="0"/>
          </a:p>
          <a:p>
            <a:r>
              <a:rPr lang="bg-BG" dirty="0" smtClean="0"/>
              <a:t>Ползването на услуги се </a:t>
            </a:r>
            <a:r>
              <a:rPr lang="bg-BG" dirty="0"/>
              <a:t>заплаща </a:t>
            </a:r>
            <a:r>
              <a:rPr lang="bg-BG" dirty="0" smtClean="0"/>
              <a:t> - аренда </a:t>
            </a:r>
            <a:r>
              <a:rPr lang="bg-BG" dirty="0"/>
              <a:t>само за реалното ползване на ресурсите за обработка и съхраняване на данните по заявка и за определен период от време. </a:t>
            </a:r>
          </a:p>
        </p:txBody>
      </p:sp>
    </p:spTree>
    <p:extLst>
      <p:ext uri="{BB962C8B-B14F-4D97-AF65-F5344CB8AC3E}">
        <p14:creationId xmlns:p14="http://schemas.microsoft.com/office/powerpoint/2010/main" val="1543291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980728"/>
            <a:ext cx="7776864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420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 smtClean="0"/>
              <a:t>Видове облачни услуги</a:t>
            </a:r>
            <a:endParaRPr lang="bg-B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bg-BG" dirty="0"/>
              <a:t>инфраструктура като услуга (</a:t>
            </a:r>
            <a:r>
              <a:rPr lang="bg-BG" dirty="0" err="1"/>
              <a:t>IaaS</a:t>
            </a:r>
            <a:r>
              <a:rPr lang="bg-BG" dirty="0"/>
              <a:t>) – предоставя се изградена инфраструктура – сървър(и), мрежа и др., която се ползва при необходимост;</a:t>
            </a:r>
          </a:p>
          <a:p>
            <a:pPr lvl="0"/>
            <a:r>
              <a:rPr lang="bg-BG" dirty="0"/>
              <a:t>платформи като услуга (</a:t>
            </a:r>
            <a:r>
              <a:rPr lang="bg-BG" dirty="0" err="1"/>
              <a:t>PaaS</a:t>
            </a:r>
            <a:r>
              <a:rPr lang="bg-BG" dirty="0"/>
              <a:t>) – средства за разработване на софтуер, разположени на сървъра на доставчика на облачната услуга, предоставени за ползване чрез Интернет; </a:t>
            </a:r>
          </a:p>
          <a:p>
            <a:pPr lvl="0"/>
            <a:r>
              <a:rPr lang="bg-BG" dirty="0"/>
              <a:t>софтуер като услуга (</a:t>
            </a:r>
            <a:r>
              <a:rPr lang="bg-BG" dirty="0" err="1"/>
              <a:t>SaaS</a:t>
            </a:r>
            <a:r>
              <a:rPr lang="bg-BG" dirty="0"/>
              <a:t>) – предоставяне на хардуерни ресурси и приложения за ползване от всяка точка. Това е една от най-търсените и използвани услуги.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4705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Н</a:t>
            </a:r>
            <a:r>
              <a:rPr lang="bg-BG" dirty="0" smtClean="0"/>
              <a:t>ай-големите </a:t>
            </a:r>
            <a:r>
              <a:rPr lang="bg-BG" dirty="0"/>
              <a:t>доставчици на облачни услуги </a:t>
            </a:r>
            <a:r>
              <a:rPr lang="bg-BG" dirty="0" smtClean="0"/>
              <a:t>:</a:t>
            </a:r>
          </a:p>
          <a:p>
            <a:pPr indent="638175"/>
            <a:r>
              <a:rPr lang="bg-BG" dirty="0" smtClean="0"/>
              <a:t>Microsoft</a:t>
            </a:r>
            <a:r>
              <a:rPr lang="bg-BG" dirty="0"/>
              <a:t>, </a:t>
            </a:r>
            <a:endParaRPr lang="bg-BG" dirty="0" smtClean="0"/>
          </a:p>
          <a:p>
            <a:pPr indent="638175"/>
            <a:r>
              <a:rPr lang="bg-BG" dirty="0" err="1" smtClean="0"/>
              <a:t>Amazon</a:t>
            </a:r>
            <a:r>
              <a:rPr lang="bg-BG" dirty="0"/>
              <a:t>, </a:t>
            </a:r>
            <a:endParaRPr lang="bg-BG" dirty="0" smtClean="0"/>
          </a:p>
          <a:p>
            <a:pPr indent="638175"/>
            <a:r>
              <a:rPr lang="bg-BG" dirty="0" err="1" smtClean="0"/>
              <a:t>Google</a:t>
            </a:r>
            <a:r>
              <a:rPr lang="bg-BG" dirty="0" smtClean="0"/>
              <a:t> </a:t>
            </a:r>
            <a:r>
              <a:rPr lang="bg-BG" dirty="0"/>
              <a:t>и др. </a:t>
            </a:r>
            <a:endParaRPr lang="bg-BG" dirty="0" smtClean="0"/>
          </a:p>
          <a:p>
            <a:pPr marL="0" indent="0">
              <a:buNone/>
            </a:pPr>
            <a:r>
              <a:rPr lang="bg-BG" dirty="0" smtClean="0"/>
              <a:t>По </a:t>
            </a:r>
            <a:r>
              <a:rPr lang="bg-BG" dirty="0"/>
              <a:t>оценка на аналитичната компания </a:t>
            </a:r>
            <a:r>
              <a:rPr lang="bg-BG" dirty="0" err="1"/>
              <a:t>Gartner</a:t>
            </a:r>
            <a:r>
              <a:rPr lang="bg-BG" dirty="0"/>
              <a:t> Group към 2015 г. пазарът на „облачни изчисления“ ще достигне до 200 милиарда долара. 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96148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4726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 smtClean="0"/>
              <a:t>Определения</a:t>
            </a:r>
          </a:p>
          <a:p>
            <a:pPr marL="182563" indent="631825" algn="just">
              <a:buNone/>
            </a:pPr>
            <a:r>
              <a:rPr lang="ru-RU" b="1" dirty="0" smtClean="0"/>
              <a:t> </a:t>
            </a:r>
            <a:r>
              <a:rPr lang="ru-RU" dirty="0" smtClean="0"/>
              <a:t> “</a:t>
            </a:r>
            <a:r>
              <a:rPr lang="ru-RU" dirty="0" err="1" smtClean="0"/>
              <a:t>Устойчиви</a:t>
            </a:r>
            <a:r>
              <a:rPr lang="ru-RU" dirty="0" smtClean="0"/>
              <a:t> </a:t>
            </a:r>
            <a:r>
              <a:rPr lang="ru-RU" dirty="0" err="1" smtClean="0"/>
              <a:t>структури</a:t>
            </a:r>
            <a:r>
              <a:rPr lang="ru-RU" dirty="0" smtClean="0"/>
              <a:t>, </a:t>
            </a:r>
            <a:r>
              <a:rPr lang="ru-RU" dirty="0" err="1" smtClean="0"/>
              <a:t>които</a:t>
            </a:r>
            <a:r>
              <a:rPr lang="ru-RU" dirty="0" smtClean="0"/>
              <a:t> след </a:t>
            </a:r>
            <a:r>
              <a:rPr lang="ru-RU" dirty="0" err="1" smtClean="0"/>
              <a:t>създаването</a:t>
            </a:r>
            <a:r>
              <a:rPr lang="ru-RU" dirty="0" smtClean="0"/>
              <a:t> си не подлежат на </a:t>
            </a:r>
            <a:r>
              <a:rPr lang="ru-RU" dirty="0" err="1" smtClean="0"/>
              <a:t>промяна</a:t>
            </a:r>
            <a:r>
              <a:rPr lang="ru-RU" dirty="0" smtClean="0"/>
              <a:t>”. (стандарт ENSI/IEEE 1427 от 2000 г.; от 2007 г. </a:t>
            </a:r>
            <a:r>
              <a:rPr lang="en-US" dirty="0" smtClean="0"/>
              <a:t>-</a:t>
            </a:r>
            <a:r>
              <a:rPr lang="ru-RU" dirty="0" err="1" smtClean="0"/>
              <a:t>възприето</a:t>
            </a:r>
            <a:r>
              <a:rPr lang="ru-RU" dirty="0" smtClean="0"/>
              <a:t> и в стандарта ISO/IES 42010.)</a:t>
            </a:r>
          </a:p>
          <a:p>
            <a:pPr marL="182563" indent="631825" algn="just">
              <a:buNone/>
            </a:pPr>
            <a:r>
              <a:rPr lang="ru-RU" dirty="0" smtClean="0"/>
              <a:t>Базов </a:t>
            </a:r>
            <a:r>
              <a:rPr lang="ru-RU" dirty="0"/>
              <a:t>абстрактен </a:t>
            </a:r>
            <a:r>
              <a:rPr lang="ru-RU" dirty="0" err="1"/>
              <a:t>модел</a:t>
            </a:r>
            <a:r>
              <a:rPr lang="ru-RU" dirty="0"/>
              <a:t> на </a:t>
            </a:r>
            <a:r>
              <a:rPr lang="ru-RU" dirty="0" smtClean="0"/>
              <a:t>ИС, </a:t>
            </a:r>
            <a:r>
              <a:rPr lang="ru-RU" dirty="0" err="1" smtClean="0"/>
              <a:t>който</a:t>
            </a:r>
            <a:r>
              <a:rPr lang="ru-RU" dirty="0" smtClean="0"/>
              <a:t> </a:t>
            </a:r>
            <a:r>
              <a:rPr lang="ru-RU" dirty="0" err="1" smtClean="0"/>
              <a:t>представя</a:t>
            </a:r>
            <a:r>
              <a:rPr lang="ru-RU" dirty="0" smtClean="0"/>
              <a:t> </a:t>
            </a:r>
            <a:r>
              <a:rPr lang="ru-RU" dirty="0" err="1"/>
              <a:t>отделните</a:t>
            </a:r>
            <a:r>
              <a:rPr lang="ru-RU" dirty="0"/>
              <a:t> </a:t>
            </a:r>
            <a:r>
              <a:rPr lang="ru-RU" dirty="0" err="1"/>
              <a:t>структурни</a:t>
            </a:r>
            <a:r>
              <a:rPr lang="ru-RU" dirty="0"/>
              <a:t> елементи на </a:t>
            </a:r>
            <a:r>
              <a:rPr lang="ru-RU" dirty="0" err="1"/>
              <a:t>системата</a:t>
            </a:r>
            <a:r>
              <a:rPr lang="ru-RU" dirty="0"/>
              <a:t>, </a:t>
            </a:r>
            <a:r>
              <a:rPr lang="ru-RU" dirty="0" err="1"/>
              <a:t>тяхната</a:t>
            </a:r>
            <a:r>
              <a:rPr lang="ru-RU" dirty="0"/>
              <a:t> </a:t>
            </a:r>
            <a:r>
              <a:rPr lang="ru-RU" dirty="0" err="1"/>
              <a:t>функционална</a:t>
            </a:r>
            <a:r>
              <a:rPr lang="ru-RU" dirty="0"/>
              <a:t> </a:t>
            </a:r>
            <a:r>
              <a:rPr lang="ru-RU" dirty="0" err="1"/>
              <a:t>натовареност</a:t>
            </a:r>
            <a:r>
              <a:rPr lang="ru-RU" dirty="0"/>
              <a:t>, </a:t>
            </a:r>
            <a:r>
              <a:rPr lang="ru-RU" dirty="0" err="1"/>
              <a:t>връзките</a:t>
            </a:r>
            <a:r>
              <a:rPr lang="ru-RU" dirty="0"/>
              <a:t> между </a:t>
            </a:r>
            <a:r>
              <a:rPr lang="ru-RU" dirty="0" err="1"/>
              <a:t>тях</a:t>
            </a:r>
            <a:r>
              <a:rPr lang="ru-RU" dirty="0"/>
              <a:t> и </a:t>
            </a:r>
            <a:r>
              <a:rPr lang="ru-RU" dirty="0" err="1"/>
              <a:t>разпределението</a:t>
            </a:r>
            <a:r>
              <a:rPr lang="ru-RU" dirty="0"/>
              <a:t> на </a:t>
            </a:r>
            <a:r>
              <a:rPr lang="ru-RU" dirty="0" err="1"/>
              <a:t>компонентите</a:t>
            </a:r>
            <a:r>
              <a:rPr lang="ru-RU" dirty="0"/>
              <a:t> по нива, </a:t>
            </a:r>
            <a:r>
              <a:rPr lang="ru-RU" dirty="0" err="1"/>
              <a:t>както</a:t>
            </a:r>
            <a:r>
              <a:rPr lang="ru-RU" dirty="0"/>
              <a:t> и </a:t>
            </a:r>
            <a:r>
              <a:rPr lang="ru-RU" dirty="0" err="1"/>
              <a:t>връзките</a:t>
            </a:r>
            <a:r>
              <a:rPr lang="ru-RU" dirty="0"/>
              <a:t> им с </a:t>
            </a:r>
            <a:r>
              <a:rPr lang="ru-RU" dirty="0" err="1"/>
              <a:t>външната</a:t>
            </a:r>
            <a:r>
              <a:rPr lang="ru-RU" dirty="0"/>
              <a:t> среда.</a:t>
            </a:r>
            <a:endParaRPr lang="bg-BG" dirty="0"/>
          </a:p>
          <a:p>
            <a:pPr marL="0" indent="0">
              <a:buNone/>
            </a:pP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421429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476672"/>
            <a:ext cx="7920880" cy="604867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sz="6500" b="1" dirty="0" err="1" smtClean="0"/>
              <a:t>Аспекти</a:t>
            </a:r>
            <a:r>
              <a:rPr lang="ru-RU" sz="6500" b="1" dirty="0" smtClean="0"/>
              <a:t> на </a:t>
            </a:r>
            <a:r>
              <a:rPr lang="ru-RU" sz="6500" b="1" dirty="0" err="1" smtClean="0"/>
              <a:t>архитектурата</a:t>
            </a:r>
            <a:r>
              <a:rPr lang="ru-RU" sz="5100" b="1" dirty="0" smtClean="0"/>
              <a:t>:</a:t>
            </a:r>
            <a:endParaRPr lang="bg-BG" sz="5100" b="1" dirty="0"/>
          </a:p>
          <a:p>
            <a:pPr lvl="0" indent="638175" algn="just"/>
            <a:r>
              <a:rPr lang="ru-RU" sz="6500" b="1" dirty="0" smtClean="0"/>
              <a:t>бизнес-архитектура</a:t>
            </a:r>
            <a:r>
              <a:rPr lang="ru-RU" sz="6500" dirty="0" smtClean="0"/>
              <a:t>–</a:t>
            </a:r>
            <a:endParaRPr lang="en-US" sz="6500" dirty="0" smtClean="0"/>
          </a:p>
          <a:p>
            <a:pPr lvl="0" indent="0" algn="just">
              <a:buNone/>
            </a:pPr>
            <a:r>
              <a:rPr lang="ru-RU" sz="5800" dirty="0" err="1" smtClean="0"/>
              <a:t>определя</a:t>
            </a:r>
            <a:r>
              <a:rPr lang="ru-RU" sz="5800" dirty="0" smtClean="0"/>
              <a:t> </a:t>
            </a:r>
            <a:r>
              <a:rPr lang="ru-RU" sz="5800" dirty="0" err="1"/>
              <a:t>структурата</a:t>
            </a:r>
            <a:r>
              <a:rPr lang="ru-RU" sz="5800" dirty="0"/>
              <a:t> и </a:t>
            </a:r>
            <a:r>
              <a:rPr lang="ru-RU" sz="5800" dirty="0" err="1"/>
              <a:t>свързаността</a:t>
            </a:r>
            <a:r>
              <a:rPr lang="ru-RU" sz="5800" dirty="0"/>
              <a:t> на бизнес </a:t>
            </a:r>
            <a:r>
              <a:rPr lang="ru-RU" sz="5800" dirty="0" err="1"/>
              <a:t>процесите</a:t>
            </a:r>
            <a:r>
              <a:rPr lang="ru-RU" sz="5800" dirty="0"/>
              <a:t>, </a:t>
            </a:r>
            <a:r>
              <a:rPr lang="ru-RU" sz="5800" dirty="0" err="1"/>
              <a:t>материалните</a:t>
            </a:r>
            <a:r>
              <a:rPr lang="ru-RU" sz="5800" dirty="0"/>
              <a:t> и </a:t>
            </a:r>
            <a:r>
              <a:rPr lang="ru-RU" sz="5800" dirty="0" err="1"/>
              <a:t>информационни</a:t>
            </a:r>
            <a:r>
              <a:rPr lang="ru-RU" sz="5800" dirty="0"/>
              <a:t> </a:t>
            </a:r>
            <a:r>
              <a:rPr lang="ru-RU" sz="5800" dirty="0" err="1"/>
              <a:t>потоци</a:t>
            </a:r>
            <a:r>
              <a:rPr lang="ru-RU" sz="5800" dirty="0"/>
              <a:t> и </a:t>
            </a:r>
            <a:r>
              <a:rPr lang="ru-RU" sz="5800" dirty="0" err="1"/>
              <a:t>поддържащата</a:t>
            </a:r>
            <a:r>
              <a:rPr lang="ru-RU" sz="5800" dirty="0"/>
              <a:t> </a:t>
            </a:r>
            <a:r>
              <a:rPr lang="ru-RU" sz="5800" dirty="0" err="1"/>
              <a:t>ги</a:t>
            </a:r>
            <a:r>
              <a:rPr lang="ru-RU" sz="5800" dirty="0"/>
              <a:t> </a:t>
            </a:r>
            <a:r>
              <a:rPr lang="ru-RU" sz="5800" dirty="0" err="1"/>
              <a:t>организационна</a:t>
            </a:r>
            <a:r>
              <a:rPr lang="ru-RU" sz="5800" dirty="0"/>
              <a:t> структура;</a:t>
            </a:r>
            <a:endParaRPr lang="bg-BG" sz="5800" dirty="0"/>
          </a:p>
          <a:p>
            <a:pPr lvl="0" indent="638175" algn="just"/>
            <a:r>
              <a:rPr lang="ru-RU" sz="6500" b="1" dirty="0"/>
              <a:t>архитектура на </a:t>
            </a:r>
            <a:r>
              <a:rPr lang="ru-RU" sz="6500" b="1" dirty="0" err="1"/>
              <a:t>приложенията</a:t>
            </a:r>
            <a:r>
              <a:rPr lang="ru-RU" sz="6500" dirty="0"/>
              <a:t> </a:t>
            </a:r>
            <a:r>
              <a:rPr lang="ru-RU" sz="5800" dirty="0" smtClean="0"/>
              <a:t>–</a:t>
            </a:r>
            <a:endParaRPr lang="en-US" sz="5800" dirty="0" smtClean="0"/>
          </a:p>
          <a:p>
            <a:pPr lvl="0" indent="0" algn="just">
              <a:buNone/>
            </a:pPr>
            <a:r>
              <a:rPr lang="ru-RU" sz="5800" dirty="0" smtClean="0"/>
              <a:t> </a:t>
            </a:r>
            <a:r>
              <a:rPr lang="ru-RU" sz="5800" dirty="0" err="1" smtClean="0"/>
              <a:t>отразява</a:t>
            </a:r>
            <a:r>
              <a:rPr lang="ru-RU" sz="5800" dirty="0" smtClean="0"/>
              <a:t> </a:t>
            </a:r>
            <a:r>
              <a:rPr lang="ru-RU" sz="5800" dirty="0" err="1" smtClean="0"/>
              <a:t>структурата</a:t>
            </a:r>
            <a:r>
              <a:rPr lang="ru-RU" sz="5800" dirty="0" smtClean="0"/>
              <a:t> </a:t>
            </a:r>
            <a:r>
              <a:rPr lang="ru-RU" sz="5800" dirty="0"/>
              <a:t>на </a:t>
            </a:r>
            <a:r>
              <a:rPr lang="ru-RU" sz="5800" dirty="0" err="1" smtClean="0"/>
              <a:t>приложните</a:t>
            </a:r>
            <a:r>
              <a:rPr lang="ru-RU" sz="5800" dirty="0" smtClean="0"/>
              <a:t> </a:t>
            </a:r>
            <a:r>
              <a:rPr lang="ru-RU" sz="5800" dirty="0" err="1" smtClean="0"/>
              <a:t>системи</a:t>
            </a:r>
            <a:r>
              <a:rPr lang="ru-RU" sz="5800" dirty="0"/>
              <a:t>, </a:t>
            </a:r>
            <a:r>
              <a:rPr lang="ru-RU" sz="5800" dirty="0" err="1"/>
              <a:t>поддържащи</a:t>
            </a:r>
            <a:r>
              <a:rPr lang="ru-RU" sz="5800" dirty="0"/>
              <a:t> бизнес-</a:t>
            </a:r>
            <a:r>
              <a:rPr lang="ru-RU" sz="5800" dirty="0" err="1"/>
              <a:t>процесите</a:t>
            </a:r>
            <a:r>
              <a:rPr lang="ru-RU" sz="5800" dirty="0"/>
              <a:t> и </a:t>
            </a:r>
            <a:r>
              <a:rPr lang="ru-RU" sz="5800" dirty="0" err="1" smtClean="0"/>
              <a:t>техните</a:t>
            </a:r>
            <a:r>
              <a:rPr lang="ru-RU" sz="5800" dirty="0" smtClean="0"/>
              <a:t> </a:t>
            </a:r>
            <a:r>
              <a:rPr lang="ru-RU" sz="5800" dirty="0" err="1" smtClean="0"/>
              <a:t>взаимни</a:t>
            </a:r>
            <a:r>
              <a:rPr lang="ru-RU" sz="5800" dirty="0" smtClean="0"/>
              <a:t> </a:t>
            </a:r>
            <a:r>
              <a:rPr lang="ru-RU" sz="5800" dirty="0" err="1" smtClean="0"/>
              <a:t>връзки</a:t>
            </a:r>
            <a:r>
              <a:rPr lang="ru-RU" sz="5800" dirty="0"/>
              <a:t>, </a:t>
            </a:r>
            <a:r>
              <a:rPr lang="ru-RU" sz="5800" dirty="0" err="1"/>
              <a:t>средствата</a:t>
            </a:r>
            <a:r>
              <a:rPr lang="ru-RU" sz="5800" dirty="0"/>
              <a:t> и </a:t>
            </a:r>
            <a:r>
              <a:rPr lang="ru-RU" sz="5800" dirty="0" err="1" smtClean="0"/>
              <a:t>методите</a:t>
            </a:r>
            <a:r>
              <a:rPr lang="ru-RU" sz="5800" dirty="0" smtClean="0"/>
              <a:t> за </a:t>
            </a:r>
            <a:r>
              <a:rPr lang="ru-RU" sz="5800" dirty="0"/>
              <a:t>разработка на </a:t>
            </a:r>
            <a:r>
              <a:rPr lang="ru-RU" sz="5800" dirty="0" err="1"/>
              <a:t>приложенията</a:t>
            </a:r>
            <a:r>
              <a:rPr lang="ru-RU" sz="5800" dirty="0"/>
              <a:t>;</a:t>
            </a:r>
            <a:endParaRPr lang="bg-BG" sz="5800" dirty="0"/>
          </a:p>
          <a:p>
            <a:pPr algn="just"/>
            <a:endParaRPr lang="bg-BG" sz="5800" dirty="0"/>
          </a:p>
        </p:txBody>
      </p:sp>
    </p:spTree>
    <p:extLst>
      <p:ext uri="{BB962C8B-B14F-4D97-AF65-F5344CB8AC3E}">
        <p14:creationId xmlns:p14="http://schemas.microsoft.com/office/powerpoint/2010/main" val="390982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Autofit/>
          </a:bodyPr>
          <a:lstStyle/>
          <a:p>
            <a:pPr indent="638175" algn="just"/>
            <a:r>
              <a:rPr lang="ru-RU" b="1" dirty="0" smtClean="0"/>
              <a:t>архитектура на </a:t>
            </a:r>
            <a:r>
              <a:rPr lang="ru-RU" b="1" dirty="0" err="1" smtClean="0"/>
              <a:t>интеграционните</a:t>
            </a:r>
            <a:r>
              <a:rPr lang="ru-RU" b="1" dirty="0" smtClean="0"/>
              <a:t> </a:t>
            </a:r>
            <a:r>
              <a:rPr lang="ru-RU" b="1" dirty="0" err="1" smtClean="0"/>
              <a:t>компоненти</a:t>
            </a:r>
            <a:r>
              <a:rPr lang="ru-RU" b="1" dirty="0" smtClean="0"/>
              <a:t> и на </a:t>
            </a:r>
            <a:r>
              <a:rPr lang="ru-RU" b="1" dirty="0" err="1" smtClean="0"/>
              <a:t>общите</a:t>
            </a:r>
            <a:r>
              <a:rPr lang="ru-RU" b="1" dirty="0" smtClean="0"/>
              <a:t> услуги </a:t>
            </a:r>
            <a:r>
              <a:rPr lang="ru-RU" dirty="0" smtClean="0"/>
              <a:t>–</a:t>
            </a:r>
            <a:r>
              <a:rPr lang="ru-RU" dirty="0" err="1" smtClean="0"/>
              <a:t>механизми</a:t>
            </a:r>
            <a:r>
              <a:rPr lang="ru-RU" dirty="0" smtClean="0"/>
              <a:t> за </a:t>
            </a:r>
            <a:r>
              <a:rPr lang="ru-RU" dirty="0" err="1" smtClean="0"/>
              <a:t>съвместното</a:t>
            </a:r>
            <a:r>
              <a:rPr lang="ru-RU" dirty="0" smtClean="0"/>
              <a:t> </a:t>
            </a:r>
            <a:r>
              <a:rPr lang="ru-RU" dirty="0" err="1" smtClean="0"/>
              <a:t>използване</a:t>
            </a:r>
            <a:r>
              <a:rPr lang="ru-RU" dirty="0" smtClean="0"/>
              <a:t> на нови приложения и данни (</a:t>
            </a:r>
            <a:r>
              <a:rPr lang="ru-RU" dirty="0" err="1" smtClean="0"/>
              <a:t>програмен</a:t>
            </a:r>
            <a:r>
              <a:rPr lang="ru-RU" dirty="0" smtClean="0"/>
              <a:t> интерфейс);</a:t>
            </a:r>
          </a:p>
          <a:p>
            <a:pPr lvl="0" indent="638175" algn="just"/>
            <a:r>
              <a:rPr lang="ru-RU" b="1" dirty="0" smtClean="0"/>
              <a:t>архитектура на </a:t>
            </a:r>
            <a:r>
              <a:rPr lang="ru-RU" b="1" dirty="0" err="1" smtClean="0"/>
              <a:t>данните</a:t>
            </a:r>
            <a:r>
              <a:rPr lang="ru-RU" b="1" dirty="0" smtClean="0"/>
              <a:t> </a:t>
            </a:r>
            <a:r>
              <a:rPr lang="ru-RU" dirty="0" smtClean="0"/>
              <a:t>– тип и </a:t>
            </a:r>
            <a:r>
              <a:rPr lang="ru-RU" dirty="0" err="1" smtClean="0"/>
              <a:t>варианти</a:t>
            </a:r>
            <a:r>
              <a:rPr lang="ru-RU" dirty="0" smtClean="0"/>
              <a:t> на </a:t>
            </a:r>
            <a:r>
              <a:rPr lang="ru-RU" dirty="0" err="1" smtClean="0"/>
              <a:t>хранилищата</a:t>
            </a:r>
            <a:r>
              <a:rPr lang="ru-RU" dirty="0" smtClean="0"/>
              <a:t> (</a:t>
            </a:r>
            <a:r>
              <a:rPr lang="ru-RU" dirty="0" err="1" smtClean="0"/>
              <a:t>файлове</a:t>
            </a:r>
            <a:r>
              <a:rPr lang="ru-RU" dirty="0" smtClean="0"/>
              <a:t>, БД, СД);</a:t>
            </a:r>
            <a:endParaRPr lang="bg-BG" dirty="0" smtClean="0"/>
          </a:p>
          <a:p>
            <a:pPr lvl="0" indent="638175" algn="just"/>
            <a:r>
              <a:rPr lang="ru-RU" b="1" dirty="0" smtClean="0"/>
              <a:t>архитектура на </a:t>
            </a:r>
            <a:r>
              <a:rPr lang="ru-RU" b="1" dirty="0" err="1" smtClean="0"/>
              <a:t>инфраструктурата</a:t>
            </a:r>
            <a:r>
              <a:rPr lang="ru-RU" b="1" dirty="0" smtClean="0"/>
              <a:t> </a:t>
            </a:r>
            <a:r>
              <a:rPr lang="ru-RU" dirty="0" smtClean="0"/>
              <a:t>- архитектура на </a:t>
            </a:r>
            <a:r>
              <a:rPr lang="ru-RU" dirty="0" err="1" smtClean="0"/>
              <a:t>мрежата</a:t>
            </a:r>
            <a:r>
              <a:rPr lang="ru-RU" dirty="0" smtClean="0"/>
              <a:t>, </a:t>
            </a:r>
            <a:r>
              <a:rPr lang="ru-RU" dirty="0" err="1" smtClean="0"/>
              <a:t>комуникационни</a:t>
            </a:r>
            <a:r>
              <a:rPr lang="ru-RU" dirty="0" smtClean="0"/>
              <a:t> </a:t>
            </a:r>
            <a:r>
              <a:rPr lang="ru-RU" dirty="0" err="1" smtClean="0"/>
              <a:t>протоколи</a:t>
            </a:r>
            <a:r>
              <a:rPr lang="ru-RU" dirty="0" smtClean="0"/>
              <a:t> и услуги, </a:t>
            </a:r>
            <a:r>
              <a:rPr lang="ru-RU" dirty="0" err="1" smtClean="0"/>
              <a:t>апаратни</a:t>
            </a:r>
            <a:r>
              <a:rPr lang="ru-RU" dirty="0" smtClean="0"/>
              <a:t> средства, ОС и друг системен </a:t>
            </a:r>
            <a:r>
              <a:rPr lang="ru-RU" dirty="0" err="1" smtClean="0"/>
              <a:t>софтуер</a:t>
            </a:r>
            <a:r>
              <a:rPr lang="ru-RU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4407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332656"/>
            <a:ext cx="8229600" cy="6048672"/>
          </a:xfrm>
        </p:spPr>
        <p:txBody>
          <a:bodyPr/>
          <a:lstStyle/>
          <a:p>
            <a:pPr marL="0" indent="0">
              <a:buNone/>
            </a:pPr>
            <a:r>
              <a:rPr lang="bg-BG" sz="3600" b="1" dirty="0" smtClean="0"/>
              <a:t>Архитектура в </a:t>
            </a:r>
            <a:r>
              <a:rPr lang="bg-BG" sz="3600" b="1" dirty="0"/>
              <a:t>широк </a:t>
            </a:r>
            <a:r>
              <a:rPr lang="bg-BG" sz="3600" b="1" dirty="0" smtClean="0"/>
              <a:t>смисъл</a:t>
            </a:r>
          </a:p>
          <a:p>
            <a:pPr lvl="0"/>
            <a:r>
              <a:rPr lang="ru-RU" dirty="0" err="1"/>
              <a:t>Техническо</a:t>
            </a:r>
            <a:r>
              <a:rPr lang="ru-RU" dirty="0"/>
              <a:t> </a:t>
            </a:r>
            <a:r>
              <a:rPr lang="ru-RU" dirty="0" err="1"/>
              <a:t>осигуряване</a:t>
            </a:r>
            <a:endParaRPr lang="bg-BG" dirty="0"/>
          </a:p>
          <a:p>
            <a:pPr lvl="0"/>
            <a:r>
              <a:rPr lang="ru-RU" dirty="0"/>
              <a:t>Системно и базово </a:t>
            </a:r>
            <a:r>
              <a:rPr lang="ru-RU" dirty="0" err="1"/>
              <a:t>програмно</a:t>
            </a:r>
            <a:r>
              <a:rPr lang="ru-RU" dirty="0"/>
              <a:t> </a:t>
            </a:r>
            <a:r>
              <a:rPr lang="ru-RU" dirty="0" err="1"/>
              <a:t>осигуряване</a:t>
            </a:r>
            <a:endParaRPr lang="bg-BG" dirty="0"/>
          </a:p>
          <a:p>
            <a:pPr lvl="0"/>
            <a:r>
              <a:rPr lang="ru-RU" dirty="0"/>
              <a:t>Информационно </a:t>
            </a:r>
            <a:r>
              <a:rPr lang="ru-RU" dirty="0" err="1"/>
              <a:t>осигуряване</a:t>
            </a:r>
            <a:endParaRPr lang="bg-BG" dirty="0"/>
          </a:p>
          <a:p>
            <a:pPr lvl="0"/>
            <a:r>
              <a:rPr lang="ru-RU" dirty="0"/>
              <a:t>Технологии</a:t>
            </a:r>
            <a:endParaRPr lang="bg-BG" dirty="0"/>
          </a:p>
          <a:p>
            <a:pPr lvl="0"/>
            <a:r>
              <a:rPr lang="ru-RU" dirty="0" err="1"/>
              <a:t>Приложно</a:t>
            </a:r>
            <a:r>
              <a:rPr lang="ru-RU" dirty="0"/>
              <a:t> </a:t>
            </a:r>
            <a:r>
              <a:rPr lang="ru-RU" dirty="0" err="1"/>
              <a:t>програмно</a:t>
            </a:r>
            <a:r>
              <a:rPr lang="ru-RU" dirty="0"/>
              <a:t> </a:t>
            </a:r>
            <a:r>
              <a:rPr lang="ru-RU" dirty="0" err="1"/>
              <a:t>осигуряване</a:t>
            </a:r>
            <a:r>
              <a:rPr lang="ru-RU" dirty="0"/>
              <a:t> (</a:t>
            </a:r>
            <a:r>
              <a:rPr lang="ru-RU" dirty="0" err="1"/>
              <a:t>алгоритми</a:t>
            </a:r>
            <a:r>
              <a:rPr lang="ru-RU" dirty="0"/>
              <a:t> и </a:t>
            </a:r>
            <a:r>
              <a:rPr lang="ru-RU" dirty="0" err="1"/>
              <a:t>програми</a:t>
            </a:r>
            <a:r>
              <a:rPr lang="ru-RU" dirty="0"/>
              <a:t>)</a:t>
            </a:r>
            <a:endParaRPr lang="bg-BG" dirty="0"/>
          </a:p>
          <a:p>
            <a:pPr lvl="0"/>
            <a:r>
              <a:rPr lang="ru-RU" dirty="0" err="1"/>
              <a:t>Кадрово</a:t>
            </a:r>
            <a:r>
              <a:rPr lang="ru-RU" dirty="0"/>
              <a:t> </a:t>
            </a:r>
            <a:r>
              <a:rPr lang="ru-RU" dirty="0" err="1"/>
              <a:t>осигуряване</a:t>
            </a:r>
            <a:endParaRPr lang="bg-BG" dirty="0"/>
          </a:p>
          <a:p>
            <a:pPr lvl="0"/>
            <a:r>
              <a:rPr lang="ru-RU" dirty="0" err="1"/>
              <a:t>Методическо</a:t>
            </a:r>
            <a:r>
              <a:rPr lang="ru-RU" dirty="0"/>
              <a:t> </a:t>
            </a:r>
            <a:r>
              <a:rPr lang="ru-RU" dirty="0" err="1"/>
              <a:t>осигуряване</a:t>
            </a: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0273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4664"/>
            <a:ext cx="7992887" cy="619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4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003232" cy="5976664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ru-RU" sz="3900" b="1" dirty="0" err="1" smtClean="0"/>
              <a:t>Съгласно</a:t>
            </a:r>
            <a:r>
              <a:rPr lang="ru-RU" sz="3900" b="1" dirty="0" smtClean="0"/>
              <a:t> </a:t>
            </a:r>
            <a:r>
              <a:rPr lang="ru-RU" sz="3900" b="1" dirty="0" err="1" smtClean="0"/>
              <a:t>програмно-техническата</a:t>
            </a:r>
            <a:r>
              <a:rPr lang="ru-RU" sz="3900" b="1" dirty="0" smtClean="0"/>
              <a:t> реализация</a:t>
            </a:r>
            <a:r>
              <a:rPr lang="ru-RU" dirty="0" smtClean="0"/>
              <a:t>:</a:t>
            </a:r>
            <a:endParaRPr lang="bg-BG" dirty="0"/>
          </a:p>
          <a:p>
            <a:pPr marL="0" lvl="0" indent="714375"/>
            <a:r>
              <a:rPr lang="ru-RU" dirty="0"/>
              <a:t>„файл-</a:t>
            </a:r>
            <a:r>
              <a:rPr lang="ru-RU" dirty="0" err="1"/>
              <a:t>сървър“архитектура</a:t>
            </a:r>
            <a:r>
              <a:rPr lang="ru-RU" dirty="0"/>
              <a:t>;</a:t>
            </a:r>
            <a:endParaRPr lang="bg-BG" dirty="0"/>
          </a:p>
          <a:p>
            <a:pPr marL="0" lvl="0" indent="714375"/>
            <a:r>
              <a:rPr lang="ru-RU" dirty="0" err="1"/>
              <a:t>архитектура„клиент-сървър</a:t>
            </a:r>
            <a:r>
              <a:rPr lang="ru-RU" dirty="0"/>
              <a:t>“;</a:t>
            </a:r>
            <a:endParaRPr lang="bg-BG" dirty="0"/>
          </a:p>
          <a:p>
            <a:pPr marL="0" lvl="0" indent="714375"/>
            <a:r>
              <a:rPr lang="ru-RU" dirty="0" err="1"/>
              <a:t>корпоративни</a:t>
            </a:r>
            <a:r>
              <a:rPr lang="ru-RU" dirty="0"/>
              <a:t> </a:t>
            </a:r>
            <a:r>
              <a:rPr lang="ru-RU" dirty="0" err="1"/>
              <a:t>архитектури</a:t>
            </a:r>
            <a:r>
              <a:rPr lang="ru-RU" dirty="0"/>
              <a:t>, </a:t>
            </a:r>
            <a:r>
              <a:rPr lang="ru-RU" dirty="0" err="1"/>
              <a:t>базиращи</a:t>
            </a:r>
            <a:r>
              <a:rPr lang="ru-RU" dirty="0"/>
              <a:t> се на </a:t>
            </a:r>
            <a:r>
              <a:rPr lang="ru-RU" dirty="0" err="1"/>
              <a:t>Internet</a:t>
            </a:r>
            <a:r>
              <a:rPr lang="ru-RU" dirty="0"/>
              <a:t>/</a:t>
            </a:r>
            <a:r>
              <a:rPr lang="ru-RU" dirty="0" err="1"/>
              <a:t>Intranet</a:t>
            </a:r>
            <a:r>
              <a:rPr lang="ru-RU" dirty="0"/>
              <a:t>;</a:t>
            </a:r>
            <a:endParaRPr lang="bg-BG" dirty="0"/>
          </a:p>
          <a:p>
            <a:pPr marL="0" lvl="0" indent="714375" algn="just"/>
            <a:r>
              <a:rPr lang="ru-RU" dirty="0" err="1"/>
              <a:t>архитектурни</a:t>
            </a:r>
            <a:r>
              <a:rPr lang="ru-RU" dirty="0"/>
              <a:t> решения, </a:t>
            </a:r>
            <a:r>
              <a:rPr lang="ru-RU" dirty="0" err="1"/>
              <a:t>използващи</a:t>
            </a:r>
            <a:r>
              <a:rPr lang="ru-RU" dirty="0"/>
              <a:t> </a:t>
            </a:r>
            <a:r>
              <a:rPr lang="ru-RU" dirty="0" err="1"/>
              <a:t>концепцията</a:t>
            </a:r>
            <a:r>
              <a:rPr lang="ru-RU" dirty="0"/>
              <a:t> „</a:t>
            </a:r>
            <a:r>
              <a:rPr lang="ru-RU" dirty="0" err="1"/>
              <a:t>Складове</a:t>
            </a:r>
            <a:r>
              <a:rPr lang="ru-RU" dirty="0"/>
              <a:t> от данни“ (</a:t>
            </a:r>
            <a:r>
              <a:rPr lang="ru-RU" dirty="0" err="1"/>
              <a:t>DataWarehouse</a:t>
            </a:r>
            <a:r>
              <a:rPr lang="ru-RU" dirty="0"/>
              <a:t>)</a:t>
            </a:r>
            <a:endParaRPr lang="bg-BG" dirty="0"/>
          </a:p>
          <a:p>
            <a:pPr marL="0" lvl="0" indent="714375" algn="just"/>
            <a:r>
              <a:rPr lang="ru-RU" dirty="0" err="1"/>
              <a:t>архитектури</a:t>
            </a:r>
            <a:r>
              <a:rPr lang="ru-RU" dirty="0"/>
              <a:t> за </a:t>
            </a:r>
            <a:r>
              <a:rPr lang="ru-RU" dirty="0" err="1"/>
              <a:t>интегриране</a:t>
            </a:r>
            <a:r>
              <a:rPr lang="ru-RU" dirty="0"/>
              <a:t> на </a:t>
            </a:r>
            <a:r>
              <a:rPr lang="ru-RU" dirty="0" err="1"/>
              <a:t>разнородни</a:t>
            </a:r>
            <a:r>
              <a:rPr lang="ru-RU" dirty="0"/>
              <a:t> </a:t>
            </a:r>
            <a:r>
              <a:rPr lang="ru-RU" dirty="0" err="1"/>
              <a:t>компоненти</a:t>
            </a:r>
            <a:r>
              <a:rPr lang="ru-RU" dirty="0"/>
              <a:t> на </a:t>
            </a:r>
            <a:r>
              <a:rPr lang="ru-RU" dirty="0" err="1"/>
              <a:t>базата</a:t>
            </a:r>
            <a:r>
              <a:rPr lang="ru-RU" dirty="0"/>
              <a:t> на </a:t>
            </a:r>
            <a:r>
              <a:rPr lang="ru-RU" dirty="0" err="1"/>
              <a:t>процесно-ориентирания</a:t>
            </a:r>
            <a:r>
              <a:rPr lang="ru-RU" dirty="0"/>
              <a:t> подход (например SOA - </a:t>
            </a:r>
            <a:r>
              <a:rPr lang="ru-RU" dirty="0" err="1"/>
              <a:t>Service-Oriented</a:t>
            </a:r>
            <a:r>
              <a:rPr lang="ru-RU" dirty="0"/>
              <a:t> </a:t>
            </a:r>
            <a:r>
              <a:rPr lang="ru-RU" dirty="0" err="1"/>
              <a:t>Architecture</a:t>
            </a:r>
            <a:r>
              <a:rPr lang="ru-RU" dirty="0"/>
              <a:t>).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2785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Слоеве на архитектурата</a:t>
            </a:r>
            <a:endParaRPr lang="bg-BG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865178"/>
              </p:ext>
            </p:extLst>
          </p:nvPr>
        </p:nvGraphicFramePr>
        <p:xfrm>
          <a:off x="457200" y="1124745"/>
          <a:ext cx="7787208" cy="52819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55000"/>
                <a:gridCol w="4732208"/>
              </a:tblGrid>
              <a:tr h="7619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Наименование на слой /</a:t>
                      </a:r>
                      <a:r>
                        <a:rPr lang="ru-RU" sz="2400" b="1" dirty="0" err="1">
                          <a:effectLst/>
                        </a:rPr>
                        <a:t>модел</a:t>
                      </a:r>
                      <a:endParaRPr lang="bg-BG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err="1">
                          <a:effectLst/>
                        </a:rPr>
                        <a:t>Съдържание</a:t>
                      </a:r>
                      <a:endParaRPr lang="bg-BG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08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Концептуален </a:t>
                      </a:r>
                      <a:r>
                        <a:rPr lang="ru-RU" sz="2800" dirty="0" err="1">
                          <a:effectLst/>
                        </a:rPr>
                        <a:t>модел</a:t>
                      </a:r>
                      <a:endParaRPr lang="bg-BG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err="1">
                          <a:effectLst/>
                        </a:rPr>
                        <a:t>Същности</a:t>
                      </a:r>
                      <a:r>
                        <a:rPr lang="ru-RU" sz="2800" dirty="0">
                          <a:effectLst/>
                        </a:rPr>
                        <a:t> и </a:t>
                      </a:r>
                      <a:r>
                        <a:rPr lang="ru-RU" sz="2800" dirty="0" err="1">
                          <a:effectLst/>
                        </a:rPr>
                        <a:t>процеси</a:t>
                      </a:r>
                      <a:r>
                        <a:rPr lang="ru-RU" sz="2800" dirty="0">
                          <a:effectLst/>
                        </a:rPr>
                        <a:t> на </a:t>
                      </a:r>
                      <a:r>
                        <a:rPr lang="ru-RU" sz="2800" dirty="0" err="1">
                          <a:effectLst/>
                        </a:rPr>
                        <a:t>дейността</a:t>
                      </a:r>
                      <a:r>
                        <a:rPr lang="ru-RU" sz="2800" dirty="0">
                          <a:effectLst/>
                        </a:rPr>
                        <a:t> на </a:t>
                      </a:r>
                      <a:r>
                        <a:rPr lang="ru-RU" sz="2800" dirty="0" err="1">
                          <a:effectLst/>
                        </a:rPr>
                        <a:t>организацията</a:t>
                      </a:r>
                      <a:endParaRPr lang="bg-BG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08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Логически </a:t>
                      </a:r>
                      <a:r>
                        <a:rPr lang="ru-RU" sz="2800" dirty="0" err="1">
                          <a:effectLst/>
                        </a:rPr>
                        <a:t>модел</a:t>
                      </a:r>
                      <a:endParaRPr lang="bg-BG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Данни и </a:t>
                      </a:r>
                      <a:r>
                        <a:rPr lang="ru-RU" sz="2800" dirty="0" err="1">
                          <a:effectLst/>
                        </a:rPr>
                        <a:t>процеси</a:t>
                      </a:r>
                      <a:r>
                        <a:rPr lang="ru-RU" sz="2800" dirty="0">
                          <a:effectLst/>
                        </a:rPr>
                        <a:t> за </a:t>
                      </a:r>
                      <a:r>
                        <a:rPr lang="ru-RU" sz="2800" dirty="0" err="1">
                          <a:effectLst/>
                        </a:rPr>
                        <a:t>обработваното</a:t>
                      </a:r>
                      <a:r>
                        <a:rPr lang="ru-RU" sz="2800" dirty="0">
                          <a:effectLst/>
                        </a:rPr>
                        <a:t> им</a:t>
                      </a:r>
                      <a:endParaRPr lang="bg-BG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77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Технологичен </a:t>
                      </a:r>
                      <a:r>
                        <a:rPr lang="ru-RU" sz="2800" dirty="0" err="1">
                          <a:effectLst/>
                        </a:rPr>
                        <a:t>модел</a:t>
                      </a:r>
                      <a:endParaRPr lang="bg-BG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err="1" smtClean="0">
                          <a:effectLst/>
                        </a:rPr>
                        <a:t>Използвани</a:t>
                      </a:r>
                      <a:r>
                        <a:rPr lang="ru-RU" sz="2800" dirty="0" smtClean="0">
                          <a:effectLst/>
                        </a:rPr>
                        <a:t> </a:t>
                      </a:r>
                      <a:r>
                        <a:rPr lang="ru-RU" sz="2800" dirty="0">
                          <a:effectLst/>
                        </a:rPr>
                        <a:t>технологии, </a:t>
                      </a:r>
                      <a:r>
                        <a:rPr lang="ru-RU" sz="2800" dirty="0" err="1">
                          <a:effectLst/>
                        </a:rPr>
                        <a:t>програмен</a:t>
                      </a:r>
                      <a:r>
                        <a:rPr lang="ru-RU" sz="2800" dirty="0">
                          <a:effectLst/>
                        </a:rPr>
                        <a:t> </a:t>
                      </a:r>
                      <a:r>
                        <a:rPr lang="ru-RU" sz="2800" dirty="0" err="1">
                          <a:effectLst/>
                        </a:rPr>
                        <a:t>инструментариум</a:t>
                      </a:r>
                      <a:r>
                        <a:rPr lang="ru-RU" sz="2800" dirty="0">
                          <a:effectLst/>
                        </a:rPr>
                        <a:t>, </a:t>
                      </a:r>
                      <a:r>
                        <a:rPr lang="ru-RU" sz="2800" dirty="0" err="1">
                          <a:effectLst/>
                        </a:rPr>
                        <a:t>входно</a:t>
                      </a:r>
                      <a:r>
                        <a:rPr lang="ru-RU" sz="2800" dirty="0">
                          <a:effectLst/>
                        </a:rPr>
                        <a:t>/</a:t>
                      </a:r>
                      <a:r>
                        <a:rPr lang="ru-RU" sz="2800" dirty="0" err="1">
                          <a:effectLst/>
                        </a:rPr>
                        <a:t>изходни</a:t>
                      </a:r>
                      <a:r>
                        <a:rPr lang="ru-RU" sz="2800" dirty="0">
                          <a:effectLst/>
                        </a:rPr>
                        <a:t> устройства </a:t>
                      </a:r>
                      <a:r>
                        <a:rPr lang="ru-RU" sz="2800" dirty="0" err="1">
                          <a:effectLst/>
                        </a:rPr>
                        <a:t>ит.н</a:t>
                      </a:r>
                      <a:r>
                        <a:rPr lang="ru-RU" sz="2800" dirty="0">
                          <a:effectLst/>
                        </a:rPr>
                        <a:t>.</a:t>
                      </a:r>
                      <a:endParaRPr lang="bg-BG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621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Платформа на </a:t>
            </a:r>
            <a:r>
              <a:rPr lang="bg-BG" dirty="0" err="1" smtClean="0"/>
              <a:t>Захман</a:t>
            </a:r>
            <a:endParaRPr lang="bg-B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4847761"/>
              </p:ext>
            </p:extLst>
          </p:nvPr>
        </p:nvGraphicFramePr>
        <p:xfrm>
          <a:off x="323529" y="836712"/>
          <a:ext cx="8568950" cy="603646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046273"/>
                <a:gridCol w="1096733"/>
                <a:gridCol w="1363220"/>
                <a:gridCol w="1096733"/>
                <a:gridCol w="954351"/>
                <a:gridCol w="818702"/>
                <a:gridCol w="1192938"/>
              </a:tblGrid>
              <a:tr h="17408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err="1">
                          <a:effectLst/>
                        </a:rPr>
                        <a:t>Равнище</a:t>
                      </a:r>
                      <a:endParaRPr lang="bg-BG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Данни (какво)</a:t>
                      </a:r>
                      <a:endParaRPr lang="bg-BG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Функции (</a:t>
                      </a:r>
                      <a:r>
                        <a:rPr lang="ru-RU" sz="2400" dirty="0" err="1">
                          <a:effectLst/>
                        </a:rPr>
                        <a:t>процеси</a:t>
                      </a:r>
                      <a:r>
                        <a:rPr lang="ru-RU" sz="2400" dirty="0">
                          <a:effectLst/>
                        </a:rPr>
                        <a:t>)</a:t>
                      </a:r>
                      <a:endParaRPr lang="bg-BG" sz="24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(Как?)</a:t>
                      </a:r>
                      <a:endParaRPr lang="bg-BG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Мрежа (</a:t>
                      </a:r>
                      <a:r>
                        <a:rPr lang="ru-RU" sz="2400" dirty="0" err="1">
                          <a:effectLst/>
                        </a:rPr>
                        <a:t>къде</a:t>
                      </a:r>
                      <a:r>
                        <a:rPr lang="ru-RU" sz="2400" dirty="0">
                          <a:effectLst/>
                        </a:rPr>
                        <a:t>)</a:t>
                      </a:r>
                      <a:endParaRPr lang="bg-BG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Време (кога)</a:t>
                      </a:r>
                      <a:endParaRPr lang="bg-BG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Хора (кой)</a:t>
                      </a:r>
                      <a:endParaRPr lang="bg-BG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Мотива-ция (защо)</a:t>
                      </a:r>
                      <a:endParaRPr lang="bg-BG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578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Общ обхват, цели</a:t>
                      </a:r>
                      <a:endParaRPr lang="bg-BG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 </a:t>
                      </a:r>
                      <a:endParaRPr lang="bg-BG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 </a:t>
                      </a:r>
                      <a:endParaRPr lang="bg-BG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 </a:t>
                      </a:r>
                      <a:endParaRPr lang="bg-BG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 </a:t>
                      </a:r>
                      <a:endParaRPr lang="bg-BG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 </a:t>
                      </a:r>
                      <a:endParaRPr lang="bg-BG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 </a:t>
                      </a:r>
                      <a:endParaRPr lang="bg-BG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578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Концептуален </a:t>
                      </a:r>
                      <a:r>
                        <a:rPr lang="ru-RU" sz="2400" dirty="0" err="1">
                          <a:effectLst/>
                        </a:rPr>
                        <a:t>модел</a:t>
                      </a:r>
                      <a:endParaRPr lang="bg-BG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 </a:t>
                      </a:r>
                      <a:endParaRPr lang="bg-BG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 </a:t>
                      </a:r>
                      <a:endParaRPr lang="bg-BG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 </a:t>
                      </a:r>
                      <a:endParaRPr lang="bg-BG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 </a:t>
                      </a:r>
                      <a:endParaRPr lang="bg-BG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 </a:t>
                      </a:r>
                      <a:endParaRPr lang="bg-BG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 </a:t>
                      </a:r>
                      <a:endParaRPr lang="bg-BG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578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Логически </a:t>
                      </a:r>
                      <a:r>
                        <a:rPr lang="ru-RU" sz="2400" dirty="0" err="1">
                          <a:effectLst/>
                        </a:rPr>
                        <a:t>модел</a:t>
                      </a:r>
                      <a:endParaRPr lang="bg-BG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 </a:t>
                      </a:r>
                      <a:endParaRPr lang="bg-BG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 </a:t>
                      </a:r>
                      <a:endParaRPr lang="bg-BG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 </a:t>
                      </a:r>
                      <a:endParaRPr lang="bg-BG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 </a:t>
                      </a:r>
                      <a:endParaRPr lang="bg-BG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 </a:t>
                      </a:r>
                      <a:endParaRPr lang="bg-BG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 </a:t>
                      </a:r>
                      <a:endParaRPr lang="bg-BG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578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Физически </a:t>
                      </a:r>
                      <a:r>
                        <a:rPr lang="ru-RU" sz="2400" dirty="0" err="1">
                          <a:effectLst/>
                        </a:rPr>
                        <a:t>модел</a:t>
                      </a:r>
                      <a:endParaRPr lang="bg-BG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 </a:t>
                      </a:r>
                      <a:endParaRPr lang="bg-BG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 </a:t>
                      </a:r>
                      <a:endParaRPr lang="bg-BG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 </a:t>
                      </a:r>
                      <a:endParaRPr lang="bg-BG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 </a:t>
                      </a:r>
                      <a:endParaRPr lang="bg-BG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 </a:t>
                      </a:r>
                      <a:endParaRPr lang="bg-BG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 </a:t>
                      </a:r>
                      <a:endParaRPr lang="bg-BG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43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Реализация</a:t>
                      </a:r>
                      <a:endParaRPr lang="bg-BG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 </a:t>
                      </a:r>
                      <a:endParaRPr lang="bg-BG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 </a:t>
                      </a:r>
                      <a:endParaRPr lang="bg-BG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 </a:t>
                      </a:r>
                      <a:endParaRPr lang="bg-BG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 </a:t>
                      </a:r>
                      <a:endParaRPr lang="bg-BG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 </a:t>
                      </a:r>
                      <a:endParaRPr lang="bg-BG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 </a:t>
                      </a:r>
                      <a:endParaRPr lang="bg-BG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029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564</Words>
  <Application>Microsoft Office PowerPoint</Application>
  <PresentationFormat>On-screen Show (4:3)</PresentationFormat>
  <Paragraphs>97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АРХИТЕКТУРА НА ИС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Слоеве на архитектурата</vt:lpstr>
      <vt:lpstr>Платформа на Захман</vt:lpstr>
      <vt:lpstr>Сервизно ориентирана архитектура (SOA) </vt:lpstr>
      <vt:lpstr>Облачни системи</vt:lpstr>
      <vt:lpstr>PowerPoint Presentation</vt:lpstr>
      <vt:lpstr>Видове облачни услуги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АРХИТЕКТУРА НА ИС</dc:title>
  <dc:creator>PC</dc:creator>
  <cp:lastModifiedBy>PC</cp:lastModifiedBy>
  <cp:revision>19</cp:revision>
  <dcterms:created xsi:type="dcterms:W3CDTF">2014-10-25T18:41:47Z</dcterms:created>
  <dcterms:modified xsi:type="dcterms:W3CDTF">2015-05-18T06:56:02Z</dcterms:modified>
</cp:coreProperties>
</file>