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68" r:id="rId15"/>
    <p:sldId id="269" r:id="rId16"/>
    <p:sldId id="270" r:id="rId17"/>
    <p:sldId id="273" r:id="rId18"/>
    <p:sldId id="274" r:id="rId19"/>
    <p:sldId id="275" r:id="rId20"/>
    <p:sldId id="271" r:id="rId21"/>
    <p:sldId id="272" r:id="rId2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5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678-BD38-4495-BB92-CE0B6D881C92}" type="datetimeFigureOut">
              <a:rPr lang="bg-BG" smtClean="0"/>
              <a:t>10.4.2016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B321-2409-4B96-922A-B554F875415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149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678-BD38-4495-BB92-CE0B6D881C92}" type="datetimeFigureOut">
              <a:rPr lang="bg-BG" smtClean="0"/>
              <a:t>10.4.2016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B321-2409-4B96-922A-B554F875415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934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678-BD38-4495-BB92-CE0B6D881C92}" type="datetimeFigureOut">
              <a:rPr lang="bg-BG" smtClean="0"/>
              <a:t>10.4.2016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B321-2409-4B96-922A-B554F875415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71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678-BD38-4495-BB92-CE0B6D881C92}" type="datetimeFigureOut">
              <a:rPr lang="bg-BG" smtClean="0"/>
              <a:t>10.4.2016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B321-2409-4B96-922A-B554F875415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055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678-BD38-4495-BB92-CE0B6D881C92}" type="datetimeFigureOut">
              <a:rPr lang="bg-BG" smtClean="0"/>
              <a:t>10.4.2016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B321-2409-4B96-922A-B554F875415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874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678-BD38-4495-BB92-CE0B6D881C92}" type="datetimeFigureOut">
              <a:rPr lang="bg-BG" smtClean="0"/>
              <a:t>10.4.2016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B321-2409-4B96-922A-B554F875415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732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678-BD38-4495-BB92-CE0B6D881C92}" type="datetimeFigureOut">
              <a:rPr lang="bg-BG" smtClean="0"/>
              <a:t>10.4.2016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B321-2409-4B96-922A-B554F875415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306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678-BD38-4495-BB92-CE0B6D881C92}" type="datetimeFigureOut">
              <a:rPr lang="bg-BG" smtClean="0"/>
              <a:t>10.4.2016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B321-2409-4B96-922A-B554F875415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558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678-BD38-4495-BB92-CE0B6D881C92}" type="datetimeFigureOut">
              <a:rPr lang="bg-BG" smtClean="0"/>
              <a:t>10.4.2016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B321-2409-4B96-922A-B554F875415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71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678-BD38-4495-BB92-CE0B6D881C92}" type="datetimeFigureOut">
              <a:rPr lang="bg-BG" smtClean="0"/>
              <a:t>10.4.2016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B321-2409-4B96-922A-B554F875415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976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678-BD38-4495-BB92-CE0B6D881C92}" type="datetimeFigureOut">
              <a:rPr lang="bg-BG" smtClean="0"/>
              <a:t>10.4.2016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B321-2409-4B96-922A-B554F875415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934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2C678-BD38-4495-BB92-CE0B6D881C92}" type="datetimeFigureOut">
              <a:rPr lang="bg-BG" smtClean="0"/>
              <a:t>10.4.2016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B321-2409-4B96-922A-B554F875415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422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sz="6000" b="1" dirty="0" smtClean="0"/>
              <a:t>Проектиране на входа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1742186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bg-BG" dirty="0" smtClean="0"/>
              <a:t>Видове реквизити в ПД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bg-BG" sz="3200" dirty="0"/>
              <a:t>Обработваеми и </a:t>
            </a:r>
            <a:r>
              <a:rPr lang="bg-BG" sz="3200" dirty="0" smtClean="0"/>
              <a:t>необработваеми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bg-BG" sz="3200" dirty="0" smtClean="0"/>
              <a:t>Справочни</a:t>
            </a:r>
            <a:r>
              <a:rPr lang="bg-BG" sz="3200" dirty="0"/>
              <a:t>, групировъчни, количествено стойностни</a:t>
            </a:r>
          </a:p>
          <a:p>
            <a:r>
              <a:rPr lang="bg-BG" dirty="0"/>
              <a:t>Задължителни и незадължителни реквизити </a:t>
            </a:r>
            <a:endParaRPr lang="bg-BG" sz="2800" dirty="0"/>
          </a:p>
          <a:p>
            <a:r>
              <a:rPr lang="bg-BG" dirty="0" smtClean="0"/>
              <a:t>Постоянни (единични) </a:t>
            </a:r>
            <a:r>
              <a:rPr lang="bg-BG" dirty="0"/>
              <a:t>или променливи </a:t>
            </a:r>
            <a:r>
              <a:rPr lang="bg-BG" dirty="0" smtClean="0"/>
              <a:t>(множествени) за </a:t>
            </a:r>
            <a:r>
              <a:rPr lang="bg-BG" dirty="0"/>
              <a:t>ПД</a:t>
            </a:r>
            <a:endParaRPr lang="bg-BG" sz="28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6997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Методика за проектиране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bg-BG" dirty="0" smtClean="0"/>
              <a:t>Същност – правила и последователност на работа</a:t>
            </a:r>
          </a:p>
          <a:p>
            <a:pPr marL="0" lvl="0" indent="0">
              <a:buNone/>
            </a:pPr>
            <a:r>
              <a:rPr lang="bg-BG" dirty="0" smtClean="0"/>
              <a:t>Етапи:</a:t>
            </a:r>
          </a:p>
          <a:p>
            <a:pPr lvl="0"/>
            <a:r>
              <a:rPr lang="bg-BG" dirty="0" smtClean="0"/>
              <a:t>логическо </a:t>
            </a:r>
            <a:r>
              <a:rPr lang="bg-BG" dirty="0"/>
              <a:t>проектиране;</a:t>
            </a:r>
          </a:p>
          <a:p>
            <a:pPr lvl="0"/>
            <a:r>
              <a:rPr lang="bg-BG" dirty="0" smtClean="0"/>
              <a:t>физическо проектиране (разработката на формата)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396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bg-BG" dirty="0" smtClean="0"/>
              <a:t>Логическо проектиране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2800" dirty="0" smtClean="0"/>
              <a:t>Проучване </a:t>
            </a:r>
            <a:r>
              <a:rPr lang="bg-BG" sz="2800" dirty="0"/>
              <a:t>състоянието и проблемите при изготвяне на първичната документация в </a:t>
            </a:r>
            <a:r>
              <a:rPr lang="bg-BG" sz="2800" dirty="0" smtClean="0"/>
              <a:t>съществуващата </a:t>
            </a:r>
            <a:r>
              <a:rPr lang="bg-BG" sz="2800" dirty="0"/>
              <a:t>система</a:t>
            </a:r>
            <a:r>
              <a:rPr lang="bg-BG" sz="2800" dirty="0" smtClean="0"/>
              <a:t>.</a:t>
            </a:r>
          </a:p>
          <a:p>
            <a:r>
              <a:rPr lang="bg-BG" sz="2800" dirty="0" smtClean="0"/>
              <a:t> изследване на  ПД по функции </a:t>
            </a:r>
            <a:r>
              <a:rPr lang="bg-BG" sz="2800" dirty="0"/>
              <a:t>или </a:t>
            </a:r>
            <a:r>
              <a:rPr lang="bg-BG" sz="2800" dirty="0" smtClean="0"/>
              <a:t>процеси; </a:t>
            </a:r>
            <a:endParaRPr lang="bg-BG" sz="2800" dirty="0" smtClean="0"/>
          </a:p>
          <a:p>
            <a:r>
              <a:rPr lang="bg-BG" sz="2800" dirty="0" smtClean="0"/>
              <a:t>определяне на </a:t>
            </a:r>
            <a:r>
              <a:rPr lang="bg-BG" sz="2800" dirty="0"/>
              <a:t>основните </a:t>
            </a:r>
            <a:r>
              <a:rPr lang="bg-BG" sz="2800" dirty="0" smtClean="0"/>
              <a:t>характеристики на ПД </a:t>
            </a:r>
            <a:r>
              <a:rPr lang="bg-BG" sz="2800" dirty="0"/>
              <a:t>– брой екземпляри, срокове на изготвяне и архивиране, документооборот и отговорности при съставянето </a:t>
            </a:r>
            <a:r>
              <a:rPr lang="bg-BG" sz="2800" dirty="0" smtClean="0"/>
              <a:t>им;</a:t>
            </a:r>
            <a:endParaRPr lang="bg-BG" sz="2800" dirty="0" smtClean="0"/>
          </a:p>
          <a:p>
            <a:r>
              <a:rPr lang="bg-BG" sz="2800" dirty="0" smtClean="0"/>
              <a:t>събиране на формите на ПД и уточняване на особеностите на попълването </a:t>
            </a:r>
            <a:r>
              <a:rPr lang="bg-BG" sz="2800" dirty="0" smtClean="0"/>
              <a:t>им;</a:t>
            </a: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2706938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определяне необходимостта от нови </a:t>
            </a:r>
            <a:r>
              <a:rPr lang="bg-BG" dirty="0" smtClean="0"/>
              <a:t>документи;</a:t>
            </a:r>
            <a:endParaRPr lang="bg-BG" dirty="0"/>
          </a:p>
          <a:p>
            <a:r>
              <a:rPr lang="bg-BG" dirty="0"/>
              <a:t>окончателно оформяне на списъка от </a:t>
            </a:r>
            <a:r>
              <a:rPr lang="bg-BG" dirty="0" smtClean="0"/>
              <a:t>ПД;</a:t>
            </a:r>
            <a:endParaRPr lang="bg-BG" dirty="0"/>
          </a:p>
          <a:p>
            <a:r>
              <a:rPr lang="bg-BG" dirty="0"/>
              <a:t>определяне съдържанието (реквизитния състав) на </a:t>
            </a:r>
            <a:r>
              <a:rPr lang="bg-BG" dirty="0" smtClean="0"/>
              <a:t>ПД:</a:t>
            </a:r>
          </a:p>
          <a:p>
            <a:pPr marL="1270000" indent="-457200">
              <a:buFont typeface="Wingdings" panose="05000000000000000000" pitchFamily="2" charset="2"/>
              <a:buChar char="Ø"/>
            </a:pPr>
            <a:r>
              <a:rPr lang="bg-BG" dirty="0" smtClean="0"/>
              <a:t>на базата на съществуващи документи;</a:t>
            </a:r>
          </a:p>
          <a:p>
            <a:pPr marL="1270000" indent="-457200">
              <a:buFont typeface="Wingdings" panose="05000000000000000000" pitchFamily="2" charset="2"/>
              <a:buChar char="Ø"/>
            </a:pPr>
            <a:r>
              <a:rPr lang="bg-BG" dirty="0" smtClean="0"/>
              <a:t>в съответствие с изискванията на потребителите (бизнес-процесите);</a:t>
            </a:r>
            <a:endParaRPr lang="bg-BG" dirty="0"/>
          </a:p>
          <a:p>
            <a:r>
              <a:rPr lang="bg-BG" dirty="0"/>
              <a:t>разработка на </a:t>
            </a:r>
            <a:r>
              <a:rPr lang="bg-BG" dirty="0" smtClean="0"/>
              <a:t>документооборота.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325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bg-BG" b="1" dirty="0" smtClean="0"/>
              <a:t>Физическо проектиране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800" dirty="0"/>
              <a:t>Определяне типа на всеки реквизит</a:t>
            </a:r>
          </a:p>
          <a:p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355311"/>
              </p:ext>
            </p:extLst>
          </p:nvPr>
        </p:nvGraphicFramePr>
        <p:xfrm>
          <a:off x="611560" y="2852936"/>
          <a:ext cx="7632846" cy="381642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69555"/>
                <a:gridCol w="862754"/>
                <a:gridCol w="862754"/>
                <a:gridCol w="847443"/>
                <a:gridCol w="760172"/>
                <a:gridCol w="872705"/>
                <a:gridCol w="872705"/>
                <a:gridCol w="1084758"/>
              </a:tblGrid>
              <a:tr h="352161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300" dirty="0">
                          <a:effectLst/>
                        </a:rPr>
                        <a:t/>
                      </a:r>
                      <a:br>
                        <a:rPr lang="bg-BG" sz="1300" dirty="0">
                          <a:effectLst/>
                        </a:rPr>
                      </a:br>
                      <a:r>
                        <a:rPr lang="bg-BG" sz="1100" dirty="0" err="1">
                          <a:effectLst/>
                        </a:rPr>
                        <a:t>Наименованиенареквизита</a:t>
                      </a:r>
                      <a:endParaRPr lang="bg-BG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Обработваеми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Необработ-ваеми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2161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Постоянни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Променливи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1140715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Спр.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Групи-ровъчни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Кол. стойностни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Спр.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Групи-ровъчни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Кол. стойностни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3942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100" dirty="0">
                          <a:effectLst/>
                        </a:rPr>
                        <a:t>Дата</a:t>
                      </a:r>
                      <a:endParaRPr lang="bg-BG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+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 </a:t>
                      </a:r>
                      <a:endParaRPr lang="bg-BG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42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№ на документ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+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42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Склад номер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+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42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Количество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+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42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Подпис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 </a:t>
                      </a:r>
                      <a:endParaRPr lang="bg-BG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100" dirty="0">
                          <a:effectLst/>
                        </a:rPr>
                        <a:t>+</a:t>
                      </a:r>
                      <a:endParaRPr lang="bg-BG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877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Формиране на окончателния реквизитен състав </a:t>
            </a:r>
            <a:endParaRPr lang="bg-BG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Определяне формите </a:t>
            </a:r>
            <a:r>
              <a:rPr lang="bg-BG" dirty="0"/>
              <a:t>за разполагане на реквизитите върху бланката на документа.</a:t>
            </a:r>
            <a:endParaRPr lang="bg-BG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Графично оформление (разчертаване).</a:t>
            </a:r>
            <a:endParaRPr lang="bg-BG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Обсъждане, внасяне на корекции и приемане на разработените документи.</a:t>
            </a:r>
            <a:endParaRPr lang="bg-BG" sz="24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90945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Разполагане на реквизитите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b="1" dirty="0"/>
              <a:t>Структура и варианти на клетки на реквизитите</a:t>
            </a:r>
            <a:endParaRPr lang="bg-BG" dirty="0" smtClean="0"/>
          </a:p>
          <a:p>
            <a:pPr lvl="0"/>
            <a:endParaRPr lang="bg-BG" dirty="0"/>
          </a:p>
          <a:p>
            <a:pPr lvl="0"/>
            <a:endParaRPr lang="bg-BG" dirty="0" smtClean="0"/>
          </a:p>
          <a:p>
            <a:pPr lvl="0"/>
            <a:endParaRPr lang="bg-BG" dirty="0"/>
          </a:p>
          <a:p>
            <a:pPr lvl="0"/>
            <a:endParaRPr lang="bg-BG" dirty="0" smtClean="0"/>
          </a:p>
          <a:p>
            <a:pPr lvl="0"/>
            <a:endParaRPr lang="bg-BG" dirty="0" smtClean="0"/>
          </a:p>
          <a:p>
            <a:pPr lvl="0"/>
            <a:endParaRPr lang="bg-BG" dirty="0"/>
          </a:p>
          <a:p>
            <a:pPr lvl="0"/>
            <a:endParaRPr lang="bg-BG" dirty="0" smtClean="0"/>
          </a:p>
          <a:p>
            <a:pPr marL="514350" lvl="0" indent="-514350">
              <a:buFont typeface="+mj-lt"/>
              <a:buAutoNum type="arabicPeriod" startAt="2"/>
            </a:pPr>
            <a:r>
              <a:rPr lang="bg-BG" b="1" dirty="0" smtClean="0"/>
              <a:t>Форми на разполагане</a:t>
            </a:r>
            <a:endParaRPr lang="bg-BG" b="1" dirty="0"/>
          </a:p>
          <a:p>
            <a:pPr lvl="0"/>
            <a:r>
              <a:rPr lang="bg-BG" dirty="0" smtClean="0"/>
              <a:t>зонална;</a:t>
            </a:r>
            <a:endParaRPr lang="bg-BG" dirty="0"/>
          </a:p>
          <a:p>
            <a:pPr lvl="0"/>
            <a:r>
              <a:rPr lang="bg-BG" dirty="0"/>
              <a:t>таблична;</a:t>
            </a:r>
          </a:p>
          <a:p>
            <a:pPr lvl="0"/>
            <a:r>
              <a:rPr lang="bg-BG" dirty="0"/>
              <a:t>анкетна;</a:t>
            </a:r>
          </a:p>
          <a:p>
            <a:pPr lvl="0"/>
            <a:r>
              <a:rPr lang="bg-BG" dirty="0"/>
              <a:t>комбинирана.</a:t>
            </a:r>
          </a:p>
          <a:p>
            <a:endParaRPr lang="bg-B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854637"/>
              </p:ext>
            </p:extLst>
          </p:nvPr>
        </p:nvGraphicFramePr>
        <p:xfrm>
          <a:off x="1259632" y="2564904"/>
          <a:ext cx="3744416" cy="504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224"/>
                <a:gridCol w="1728192"/>
              </a:tblGrid>
              <a:tr h="5040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300">
                          <a:effectLst/>
                        </a:rPr>
                        <a:t>наименование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300" dirty="0">
                          <a:effectLst/>
                        </a:rPr>
                        <a:t>значение</a:t>
                      </a:r>
                      <a:endParaRPr lang="bg-BG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347266"/>
              </p:ext>
            </p:extLst>
          </p:nvPr>
        </p:nvGraphicFramePr>
        <p:xfrm>
          <a:off x="1619672" y="3356992"/>
          <a:ext cx="2520280" cy="72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0280"/>
              </a:tblGrid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300" dirty="0">
                          <a:effectLst/>
                        </a:rPr>
                        <a:t>наименование</a:t>
                      </a:r>
                      <a:endParaRPr lang="bg-BG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300" dirty="0">
                          <a:effectLst/>
                        </a:rPr>
                        <a:t>значение</a:t>
                      </a:r>
                      <a:endParaRPr lang="bg-BG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1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Документ с използване на зонална форма</a:t>
            </a:r>
            <a:endParaRPr lang="bg-BG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19672" y="2420888"/>
            <a:ext cx="0" cy="2664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19672" y="2420888"/>
            <a:ext cx="4752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72200" y="2420888"/>
            <a:ext cx="0" cy="2664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1619250" y="2420888"/>
            <a:ext cx="5127626" cy="2849562"/>
            <a:chOff x="1020" y="1525"/>
            <a:chExt cx="3230" cy="1795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29" y="1543"/>
              <a:ext cx="3221" cy="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02" y="1777"/>
              <a:ext cx="14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НАИМЕНОВАНИЕ НА ДОКУМЕНТА</a:t>
              </a:r>
              <a:endParaRPr kumimoji="0" lang="bg-BG" altLang="bg-BG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839" y="1531"/>
              <a:ext cx="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bg-BG" altLang="bg-B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066" y="1841"/>
              <a:ext cx="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bg-BG" altLang="bg-B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020" y="1525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020" y="1525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024" y="1525"/>
              <a:ext cx="305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078" y="1525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078" y="1525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020" y="1529"/>
              <a:ext cx="4" cy="16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020" y="3184"/>
              <a:ext cx="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020" y="3184"/>
              <a:ext cx="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024" y="3184"/>
              <a:ext cx="305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4078" y="1529"/>
              <a:ext cx="4" cy="16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078" y="3184"/>
              <a:ext cx="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4078" y="3184"/>
              <a:ext cx="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066" y="3188"/>
              <a:ext cx="63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bg-BG" altLang="bg-B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2725" y="1674"/>
              <a:ext cx="1221" cy="580"/>
              <a:chOff x="2725" y="1674"/>
              <a:chExt cx="1221" cy="580"/>
            </a:xfrm>
          </p:grpSpPr>
          <p:sp>
            <p:nvSpPr>
              <p:cNvPr id="3079" name="Rectangle 21"/>
              <p:cNvSpPr>
                <a:spLocks noChangeArrowheads="1"/>
              </p:cNvSpPr>
              <p:nvPr/>
            </p:nvSpPr>
            <p:spPr bwMode="auto">
              <a:xfrm>
                <a:off x="3003" y="1774"/>
                <a:ext cx="943" cy="48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bg-BG"/>
              </a:p>
            </p:txBody>
          </p:sp>
          <p:sp>
            <p:nvSpPr>
              <p:cNvPr id="3080" name="Rectangle 22"/>
              <p:cNvSpPr>
                <a:spLocks noChangeArrowheads="1"/>
              </p:cNvSpPr>
              <p:nvPr/>
            </p:nvSpPr>
            <p:spPr bwMode="auto">
              <a:xfrm>
                <a:off x="2725" y="1674"/>
                <a:ext cx="1221" cy="480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bg-BG"/>
              </a:p>
            </p:txBody>
          </p:sp>
        </p:grp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933" y="1833"/>
              <a:ext cx="46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зона 1</a:t>
              </a:r>
              <a:endParaRPr kumimoji="0" lang="bg-BG" altLang="bg-BG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850" y="1702"/>
              <a:ext cx="63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bg-BG" altLang="bg-B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7" name="Group 28"/>
            <p:cNvGrpSpPr>
              <a:grpSpLocks/>
            </p:cNvGrpSpPr>
            <p:nvPr/>
          </p:nvGrpSpPr>
          <p:grpSpPr bwMode="auto">
            <a:xfrm>
              <a:off x="1355" y="2223"/>
              <a:ext cx="1811" cy="330"/>
              <a:chOff x="1355" y="2223"/>
              <a:chExt cx="1811" cy="330"/>
            </a:xfrm>
          </p:grpSpPr>
          <p:sp>
            <p:nvSpPr>
              <p:cNvPr id="3077" name="Rectangle 26"/>
              <p:cNvSpPr>
                <a:spLocks noChangeArrowheads="1"/>
              </p:cNvSpPr>
              <p:nvPr/>
            </p:nvSpPr>
            <p:spPr bwMode="auto">
              <a:xfrm>
                <a:off x="1355" y="2223"/>
                <a:ext cx="1811" cy="3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bg-BG"/>
              </a:p>
            </p:txBody>
          </p:sp>
          <p:sp>
            <p:nvSpPr>
              <p:cNvPr id="3078" name="Rectangle 27"/>
              <p:cNvSpPr>
                <a:spLocks noChangeArrowheads="1"/>
              </p:cNvSpPr>
              <p:nvPr/>
            </p:nvSpPr>
            <p:spPr bwMode="auto">
              <a:xfrm>
                <a:off x="1355" y="2223"/>
                <a:ext cx="1811" cy="330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bg-BG"/>
              </a:p>
            </p:txBody>
          </p:sp>
        </p:grp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417" y="2260"/>
              <a:ext cx="24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зона </a:t>
              </a:r>
              <a:endParaRPr kumimoji="0" lang="bg-BG" altLang="bg-B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1624" y="2260"/>
              <a:ext cx="8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bg-BG" altLang="bg-B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1671" y="2260"/>
              <a:ext cx="63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bg-BG" altLang="bg-B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1" name="Group 34"/>
            <p:cNvGrpSpPr>
              <a:grpSpLocks/>
            </p:cNvGrpSpPr>
            <p:nvPr/>
          </p:nvGrpSpPr>
          <p:grpSpPr bwMode="auto">
            <a:xfrm>
              <a:off x="1324" y="2709"/>
              <a:ext cx="2291" cy="365"/>
              <a:chOff x="1324" y="2709"/>
              <a:chExt cx="2291" cy="365"/>
            </a:xfrm>
          </p:grpSpPr>
          <p:sp>
            <p:nvSpPr>
              <p:cNvPr id="3075" name="Rectangle 32"/>
              <p:cNvSpPr>
                <a:spLocks noChangeArrowheads="1"/>
              </p:cNvSpPr>
              <p:nvPr/>
            </p:nvSpPr>
            <p:spPr bwMode="auto">
              <a:xfrm>
                <a:off x="1324" y="2709"/>
                <a:ext cx="2291" cy="3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bg-BG"/>
              </a:p>
            </p:txBody>
          </p:sp>
          <p:sp>
            <p:nvSpPr>
              <p:cNvPr id="3076" name="Rectangle 33"/>
              <p:cNvSpPr>
                <a:spLocks noChangeArrowheads="1"/>
              </p:cNvSpPr>
              <p:nvPr/>
            </p:nvSpPr>
            <p:spPr bwMode="auto">
              <a:xfrm>
                <a:off x="1324" y="2709"/>
                <a:ext cx="2291" cy="36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bg-BG"/>
              </a:p>
            </p:txBody>
          </p:sp>
        </p:grpSp>
        <p:sp>
          <p:nvSpPr>
            <p:cNvPr id="3072" name="Rectangle 35"/>
            <p:cNvSpPr>
              <a:spLocks noChangeArrowheads="1"/>
            </p:cNvSpPr>
            <p:nvPr/>
          </p:nvSpPr>
          <p:spPr bwMode="auto">
            <a:xfrm>
              <a:off x="1387" y="2744"/>
              <a:ext cx="29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зона 3</a:t>
              </a:r>
              <a:endParaRPr kumimoji="0" lang="bg-BG" altLang="bg-B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3" name="Rectangle 36"/>
            <p:cNvSpPr>
              <a:spLocks noChangeArrowheads="1"/>
            </p:cNvSpPr>
            <p:nvPr/>
          </p:nvSpPr>
          <p:spPr bwMode="auto">
            <a:xfrm>
              <a:off x="1641" y="2744"/>
              <a:ext cx="63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bg-BG" altLang="bg-B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88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Таблична форма</a:t>
            </a:r>
            <a:endParaRPr lang="bg-BG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36912"/>
            <a:ext cx="626469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8994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Анкетна форма</a:t>
            </a:r>
            <a:endParaRPr lang="bg-BG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24944"/>
            <a:ext cx="5976663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66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Същност и предназначение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sz="3600" b="1" dirty="0" smtClean="0"/>
              <a:t>Входни процедури</a:t>
            </a:r>
            <a:r>
              <a:rPr lang="bg-BG" dirty="0" smtClean="0"/>
              <a:t>:</a:t>
            </a:r>
          </a:p>
          <a:p>
            <a:pPr lvl="0" indent="738188"/>
            <a:r>
              <a:rPr lang="bg-BG" dirty="0" smtClean="0"/>
              <a:t>същност</a:t>
            </a:r>
            <a:r>
              <a:rPr lang="bg-BG" dirty="0" smtClean="0"/>
              <a:t>;</a:t>
            </a:r>
            <a:endParaRPr lang="bg-BG" dirty="0"/>
          </a:p>
          <a:p>
            <a:pPr lvl="0" indent="738188"/>
            <a:r>
              <a:rPr lang="bg-BG" dirty="0" smtClean="0"/>
              <a:t>използване: за </a:t>
            </a:r>
            <a:r>
              <a:rPr lang="bg-BG" dirty="0"/>
              <a:t>съхраняване и последващи обработки;</a:t>
            </a:r>
          </a:p>
          <a:p>
            <a:pPr lvl="0" indent="738188"/>
            <a:r>
              <a:rPr lang="bg-BG" dirty="0"/>
              <a:t>за </a:t>
            </a:r>
            <a:r>
              <a:rPr lang="bg-BG" dirty="0" smtClean="0"/>
              <a:t>регистриране и предаване към</a:t>
            </a:r>
            <a:r>
              <a:rPr lang="en-US" dirty="0" smtClean="0"/>
              <a:t> </a:t>
            </a:r>
            <a:r>
              <a:rPr lang="bg-BG" dirty="0" smtClean="0"/>
              <a:t>други подсистеми или системи.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98056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bg-BG" sz="3600" i="1" dirty="0" smtClean="0"/>
              <a:t>Правила за оформление на документа</a:t>
            </a:r>
            <a:r>
              <a:rPr lang="bg-BG" dirty="0" smtClean="0"/>
              <a:t/>
            </a:r>
            <a:br>
              <a:rPr lang="bg-BG" dirty="0" smtClean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O</a:t>
            </a:r>
            <a:r>
              <a:rPr lang="bg-BG" dirty="0" err="1"/>
              <a:t>бработваемите</a:t>
            </a:r>
            <a:r>
              <a:rPr lang="bg-BG" dirty="0"/>
              <a:t> реквизити </a:t>
            </a:r>
            <a:r>
              <a:rPr lang="bg-BG" dirty="0" smtClean="0"/>
              <a:t>- в </a:t>
            </a:r>
            <a:r>
              <a:rPr lang="bg-BG" dirty="0"/>
              <a:t>следния ред: </a:t>
            </a:r>
          </a:p>
          <a:p>
            <a:pPr marL="711200" lvl="0" indent="276225">
              <a:buFont typeface="Wingdings" panose="05000000000000000000" pitchFamily="2" charset="2"/>
              <a:buChar char="ü"/>
            </a:pPr>
            <a:r>
              <a:rPr lang="bg-BG" dirty="0"/>
              <a:t>на първо място – </a:t>
            </a:r>
            <a:r>
              <a:rPr lang="bg-BG" b="1" dirty="0"/>
              <a:t>постоянните </a:t>
            </a:r>
            <a:r>
              <a:rPr lang="bg-BG" dirty="0"/>
              <a:t>за първичния документ реквизити, след това – </a:t>
            </a:r>
            <a:r>
              <a:rPr lang="bg-BG" b="1" dirty="0"/>
              <a:t>променливите;</a:t>
            </a:r>
            <a:r>
              <a:rPr lang="bg-BG" dirty="0"/>
              <a:t> </a:t>
            </a:r>
          </a:p>
          <a:p>
            <a:pPr marL="711200" lvl="0" indent="276225">
              <a:buFont typeface="Wingdings" panose="05000000000000000000" pitchFamily="2" charset="2"/>
              <a:buChar char="ü"/>
            </a:pPr>
            <a:r>
              <a:rPr lang="bg-BG" dirty="0"/>
              <a:t>в рамките на всяка от тези групи реквизитите се подреждат както следва – </a:t>
            </a:r>
            <a:r>
              <a:rPr lang="bg-BG" b="1" dirty="0"/>
              <a:t>справочни, групировъчни, количествено-стойностни.</a:t>
            </a:r>
          </a:p>
          <a:p>
            <a:pPr lvl="0"/>
            <a:r>
              <a:rPr lang="bg-BG" dirty="0" smtClean="0"/>
              <a:t>Избира се формата </a:t>
            </a:r>
            <a:r>
              <a:rPr lang="bg-BG" dirty="0"/>
              <a:t>– зонална, </a:t>
            </a:r>
            <a:r>
              <a:rPr lang="bg-BG" dirty="0" smtClean="0"/>
              <a:t>таблична, анкетна или комбинирана</a:t>
            </a:r>
          </a:p>
          <a:p>
            <a:pPr lvl="0"/>
            <a:r>
              <a:rPr lang="bg-BG" dirty="0" smtClean="0"/>
              <a:t> </a:t>
            </a:r>
            <a:r>
              <a:rPr lang="bg-BG" dirty="0"/>
              <a:t>За всеки реквизит се определя неговата </a:t>
            </a:r>
            <a:r>
              <a:rPr lang="bg-BG" dirty="0" err="1"/>
              <a:t>разрядност</a:t>
            </a:r>
            <a:r>
              <a:rPr lang="bg-BG" dirty="0"/>
              <a:t>, </a:t>
            </a:r>
            <a:r>
              <a:rPr lang="bg-BG" dirty="0" smtClean="0"/>
              <a:t>размерът </a:t>
            </a:r>
            <a:r>
              <a:rPr lang="bg-BG" dirty="0"/>
              <a:t>на клетката (полето) се съобразява с това. </a:t>
            </a:r>
          </a:p>
          <a:p>
            <a:pPr lvl="0"/>
            <a:r>
              <a:rPr lang="bg-BG" dirty="0"/>
              <a:t>Необработваемите реквизити се разполагат в свободните пространства, в близост до реквизитите, с които са свързани.</a:t>
            </a:r>
          </a:p>
          <a:p>
            <a:pPr lvl="0"/>
            <a:r>
              <a:rPr lang="bg-BG" dirty="0"/>
              <a:t>Логически или математически свързани реквизити се разполагат един до друг.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224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85000" lnSpcReduction="20000"/>
          </a:bodyPr>
          <a:lstStyle/>
          <a:p>
            <a:endParaRPr lang="bg-BG" dirty="0" smtClean="0"/>
          </a:p>
          <a:p>
            <a:pPr marL="0" indent="0">
              <a:spcAft>
                <a:spcPts val="1800"/>
              </a:spcAft>
              <a:buNone/>
            </a:pPr>
            <a:r>
              <a:rPr lang="bg-BG" sz="4200" b="1" dirty="0" smtClean="0"/>
              <a:t>Някои препоръки за оформлението:</a:t>
            </a:r>
          </a:p>
          <a:p>
            <a:r>
              <a:rPr lang="bg-BG" dirty="0" smtClean="0"/>
              <a:t>Препоръчва </a:t>
            </a:r>
            <a:r>
              <a:rPr lang="bg-BG" dirty="0"/>
              <a:t>се полетата да бъдат разграфени, така че всеки символ да се записва в определено за него място.</a:t>
            </a:r>
          </a:p>
          <a:p>
            <a:pPr lvl="0"/>
            <a:r>
              <a:rPr lang="bg-BG" dirty="0" smtClean="0"/>
              <a:t>Обработваемите </a:t>
            </a:r>
            <a:r>
              <a:rPr lang="bg-BG" dirty="0"/>
              <a:t>реквизити - с удебеляване на линиите или запълване с лек </a:t>
            </a:r>
            <a:r>
              <a:rPr lang="bg-BG" dirty="0" smtClean="0"/>
              <a:t>фон.</a:t>
            </a:r>
            <a:endParaRPr lang="bg-BG" dirty="0" smtClean="0"/>
          </a:p>
          <a:p>
            <a:r>
              <a:rPr lang="bg-BG" dirty="0" smtClean="0"/>
              <a:t>Наименованията на реквизитите – съгласно терминологията на предметната </a:t>
            </a:r>
            <a:r>
              <a:rPr lang="bg-BG" dirty="0" smtClean="0"/>
              <a:t>област.</a:t>
            </a:r>
            <a:endParaRPr lang="bg-BG" dirty="0" smtClean="0"/>
          </a:p>
          <a:p>
            <a:r>
              <a:rPr lang="bg-BG" dirty="0" smtClean="0"/>
              <a:t>При сложни документи – да се предвидят съответни (разбираеми) указания за </a:t>
            </a:r>
            <a:r>
              <a:rPr lang="bg-BG" dirty="0" smtClean="0"/>
              <a:t>попълващия.</a:t>
            </a:r>
            <a:endParaRPr lang="bg-BG" dirty="0" smtClean="0"/>
          </a:p>
          <a:p>
            <a:r>
              <a:rPr lang="bg-BG" dirty="0" smtClean="0"/>
              <a:t>Да не се усложнява излишно формата (графичния </a:t>
            </a:r>
            <a:r>
              <a:rPr lang="bg-BG" smtClean="0"/>
              <a:t>дизайн</a:t>
            </a:r>
            <a:r>
              <a:rPr lang="bg-BG" smtClean="0"/>
              <a:t>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0055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bg-BG" dirty="0" smtClean="0"/>
              <a:t>Варианти</a:t>
            </a:r>
            <a:endParaRPr lang="bg-B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0728"/>
            <a:ext cx="8136904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6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64704"/>
            <a:ext cx="756084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0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Първични </a:t>
            </a:r>
            <a:r>
              <a:rPr lang="bg-BG" dirty="0" smtClean="0"/>
              <a:t>документи (ПД)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10000"/>
          </a:bodyPr>
          <a:lstStyle/>
          <a:p>
            <a:pPr marL="742950" indent="-742950" algn="just">
              <a:buAutoNum type="arabicPeriod"/>
            </a:pPr>
            <a:r>
              <a:rPr lang="bg-BG" dirty="0" smtClean="0"/>
              <a:t>Същност на документирането - законово регламентиран метод </a:t>
            </a:r>
            <a:r>
              <a:rPr lang="bg-BG" dirty="0"/>
              <a:t>и принцип на отразяване на </a:t>
            </a:r>
            <a:r>
              <a:rPr lang="bg-BG" dirty="0" smtClean="0"/>
              <a:t>бизнес-операциите</a:t>
            </a:r>
          </a:p>
          <a:p>
            <a:pPr marL="742950" indent="-742950">
              <a:buAutoNum type="arabicPeriod"/>
            </a:pPr>
            <a:r>
              <a:rPr lang="bg-BG" dirty="0" smtClean="0"/>
              <a:t>Функции на ПД:</a:t>
            </a:r>
            <a:endParaRPr lang="bg-BG" dirty="0"/>
          </a:p>
          <a:p>
            <a:pPr marL="536575" lvl="0" indent="538163" algn="just"/>
            <a:r>
              <a:rPr lang="bg-BG" dirty="0"/>
              <a:t>информационна – </a:t>
            </a:r>
            <a:r>
              <a:rPr lang="bg-BG" dirty="0" smtClean="0"/>
              <a:t>отразяват </a:t>
            </a:r>
            <a:r>
              <a:rPr lang="bg-BG" dirty="0"/>
              <a:t>пълно и </a:t>
            </a:r>
            <a:r>
              <a:rPr lang="bg-BG" dirty="0" smtClean="0"/>
              <a:t>достоверно характеристиките </a:t>
            </a:r>
            <a:r>
              <a:rPr lang="bg-BG" dirty="0"/>
              <a:t>извършената операция;</a:t>
            </a:r>
          </a:p>
          <a:p>
            <a:pPr marL="536575" lvl="0" indent="538163" algn="just"/>
            <a:r>
              <a:rPr lang="bg-BG" dirty="0" err="1"/>
              <a:t>доказателствена</a:t>
            </a:r>
            <a:r>
              <a:rPr lang="bg-BG" dirty="0"/>
              <a:t> </a:t>
            </a:r>
            <a:r>
              <a:rPr lang="bg-BG" dirty="0" smtClean="0"/>
              <a:t>– доказателство </a:t>
            </a:r>
            <a:r>
              <a:rPr lang="bg-BG" dirty="0" smtClean="0"/>
              <a:t>за изпълнението </a:t>
            </a:r>
            <a:r>
              <a:rPr lang="bg-BG" dirty="0"/>
              <a:t>на определена дейност, операция, процес; т. е. </a:t>
            </a:r>
            <a:r>
              <a:rPr lang="bg-BG" dirty="0" smtClean="0"/>
              <a:t>имат </a:t>
            </a:r>
            <a:r>
              <a:rPr lang="bg-BG" dirty="0"/>
              <a:t>юридическа функция.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1364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Класификация на ПД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bg-BG" dirty="0"/>
              <a:t>А) Според това дали са регламентирани:</a:t>
            </a:r>
          </a:p>
          <a:p>
            <a:pPr lvl="0" indent="371475"/>
            <a:r>
              <a:rPr lang="bg-BG" dirty="0"/>
              <a:t>задължителни (регламентирани</a:t>
            </a:r>
            <a:r>
              <a:rPr lang="bg-BG" dirty="0" smtClean="0"/>
              <a:t>) - </a:t>
            </a:r>
            <a:r>
              <a:rPr lang="bg-BG" dirty="0"/>
              <a:t>в </a:t>
            </a:r>
            <a:r>
              <a:rPr lang="bg-BG" dirty="0" smtClean="0"/>
              <a:t>албуми </a:t>
            </a:r>
            <a:r>
              <a:rPr lang="bg-BG" dirty="0"/>
              <a:t>на първичните </a:t>
            </a:r>
            <a:r>
              <a:rPr lang="bg-BG" dirty="0" smtClean="0"/>
              <a:t>документи;</a:t>
            </a:r>
            <a:endParaRPr lang="bg-BG" dirty="0"/>
          </a:p>
          <a:p>
            <a:pPr lvl="0" indent="371475"/>
            <a:r>
              <a:rPr lang="bg-BG" dirty="0"/>
              <a:t>незадължителни </a:t>
            </a:r>
            <a:r>
              <a:rPr lang="bg-BG" dirty="0" smtClean="0"/>
              <a:t>(нерегламентирани</a:t>
            </a:r>
            <a:r>
              <a:rPr lang="bg-BG" dirty="0" smtClean="0"/>
              <a:t>).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Б) По място на възникване:</a:t>
            </a:r>
          </a:p>
          <a:p>
            <a:pPr indent="371475"/>
            <a:r>
              <a:rPr lang="bg-BG" dirty="0" smtClean="0"/>
              <a:t>вътрешни: </a:t>
            </a:r>
            <a:endParaRPr lang="bg-BG" dirty="0" smtClean="0"/>
          </a:p>
          <a:p>
            <a:pPr indent="371475"/>
            <a:r>
              <a:rPr lang="bg-BG" dirty="0" smtClean="0"/>
              <a:t>външни. </a:t>
            </a:r>
            <a:endParaRPr lang="bg-BG" dirty="0" smtClean="0"/>
          </a:p>
          <a:p>
            <a:pPr>
              <a:buNone/>
            </a:pPr>
            <a:r>
              <a:rPr lang="bg-BG" dirty="0"/>
              <a:t>В) По </a:t>
            </a:r>
            <a:r>
              <a:rPr lang="bg-BG" dirty="0" smtClean="0"/>
              <a:t>предназначение – съгласно дейността (функцията) на използване:</a:t>
            </a:r>
            <a:endParaRPr lang="bg-BG" dirty="0" smtClean="0"/>
          </a:p>
          <a:p>
            <a:pPr lvl="0"/>
            <a:r>
              <a:rPr lang="bg-BG" dirty="0" smtClean="0"/>
              <a:t> </a:t>
            </a:r>
            <a:r>
              <a:rPr lang="bg-BG" dirty="0"/>
              <a:t>финансово-счетоводни;</a:t>
            </a:r>
          </a:p>
          <a:p>
            <a:pPr lvl="0"/>
            <a:r>
              <a:rPr lang="bg-BG" dirty="0"/>
              <a:t>данъчни;</a:t>
            </a:r>
          </a:p>
          <a:p>
            <a:pPr lvl="0"/>
            <a:r>
              <a:rPr lang="bg-BG" dirty="0"/>
              <a:t>митнически;</a:t>
            </a:r>
          </a:p>
          <a:p>
            <a:pPr lvl="0"/>
            <a:r>
              <a:rPr lang="bg-BG" dirty="0"/>
              <a:t>за кандидатстване във висше учебно заведение </a:t>
            </a:r>
            <a:endParaRPr lang="bg-BG" dirty="0" smtClean="0"/>
          </a:p>
          <a:p>
            <a:pPr lvl="0"/>
            <a:r>
              <a:rPr lang="bg-BG" dirty="0" smtClean="0"/>
              <a:t>и </a:t>
            </a:r>
            <a:r>
              <a:rPr lang="bg-BG" dirty="0"/>
              <a:t>др.</a:t>
            </a:r>
          </a:p>
          <a:p>
            <a:pPr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6334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Форма на задължителен ПД</a:t>
            </a:r>
            <a:endParaRPr lang="bg-B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352928" cy="576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59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Г) По степен на сложност:</a:t>
            </a:r>
          </a:p>
          <a:p>
            <a:r>
              <a:rPr lang="bg-BG" dirty="0"/>
              <a:t>прости </a:t>
            </a:r>
            <a:r>
              <a:rPr lang="bg-BG" dirty="0" smtClean="0"/>
              <a:t>(едноредови) - </a:t>
            </a:r>
            <a:r>
              <a:rPr lang="bg-BG" dirty="0"/>
              <a:t>„Приходен касов ордер“, „Индивидуален изпитен протокол“</a:t>
            </a:r>
            <a:endParaRPr lang="bg-BG" dirty="0" smtClean="0"/>
          </a:p>
          <a:p>
            <a:r>
              <a:rPr lang="bg-BG" dirty="0" smtClean="0"/>
              <a:t>сложни (</a:t>
            </a:r>
            <a:r>
              <a:rPr lang="bg-BG" dirty="0" err="1" smtClean="0"/>
              <a:t>многоредови</a:t>
            </a:r>
            <a:r>
              <a:rPr lang="bg-BG" dirty="0" smtClean="0"/>
              <a:t>) – „</a:t>
            </a:r>
            <a:r>
              <a:rPr lang="bg-BG" dirty="0" smtClean="0"/>
              <a:t>Данъчна </a:t>
            </a:r>
            <a:r>
              <a:rPr lang="bg-BG" dirty="0" smtClean="0"/>
              <a:t>декларация“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987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Изисквания към ПД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bg-BG" dirty="0"/>
              <a:t>да съответстват на действащото законодателство;</a:t>
            </a:r>
          </a:p>
          <a:p>
            <a:pPr lvl="0"/>
            <a:r>
              <a:rPr lang="bg-BG" dirty="0"/>
              <a:t>да е осигурено своевременното им съставяне;</a:t>
            </a:r>
          </a:p>
          <a:p>
            <a:pPr lvl="0"/>
            <a:r>
              <a:rPr lang="bg-BG" dirty="0"/>
              <a:t>пълнота, достоверност и </a:t>
            </a:r>
            <a:r>
              <a:rPr lang="bg-BG" dirty="0" smtClean="0"/>
              <a:t>точност на отразяване </a:t>
            </a:r>
            <a:r>
              <a:rPr lang="bg-BG" dirty="0"/>
              <a:t>на извършената операция;</a:t>
            </a:r>
          </a:p>
          <a:p>
            <a:pPr lvl="0"/>
            <a:r>
              <a:rPr lang="bg-BG" dirty="0"/>
              <a:t>да са разбираеми и удобни за работа на </a:t>
            </a:r>
            <a:r>
              <a:rPr lang="bg-BG" dirty="0" smtClean="0"/>
              <a:t>потребителя;</a:t>
            </a:r>
          </a:p>
          <a:p>
            <a:pPr lvl="0"/>
            <a:r>
              <a:rPr lang="bg-BG" dirty="0" smtClean="0"/>
              <a:t>да няма дублиране на данни в различни ПД в една система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611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681</Words>
  <Application>Microsoft Office PowerPoint</Application>
  <PresentationFormat>On-screen Show (4:3)</PresentationFormat>
  <Paragraphs>160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Проектиране на входа</vt:lpstr>
      <vt:lpstr>Същност и предназначение</vt:lpstr>
      <vt:lpstr>Варианти</vt:lpstr>
      <vt:lpstr>PowerPoint Presentation</vt:lpstr>
      <vt:lpstr>Първични документи (ПД)</vt:lpstr>
      <vt:lpstr>Класификация на ПД</vt:lpstr>
      <vt:lpstr>Форма на задължителен ПД</vt:lpstr>
      <vt:lpstr>PowerPoint Presentation</vt:lpstr>
      <vt:lpstr>Изисквания към ПД</vt:lpstr>
      <vt:lpstr>Видове реквизити в ПД</vt:lpstr>
      <vt:lpstr>Методика за проектиране</vt:lpstr>
      <vt:lpstr>Логическо проектиране</vt:lpstr>
      <vt:lpstr>PowerPoint Presentation</vt:lpstr>
      <vt:lpstr>Физическо проектиране</vt:lpstr>
      <vt:lpstr>PowerPoint Presentation</vt:lpstr>
      <vt:lpstr>Разполагане на реквизитите</vt:lpstr>
      <vt:lpstr>Документ с използване на зонална форма</vt:lpstr>
      <vt:lpstr>Таблична форма</vt:lpstr>
      <vt:lpstr>Анкетна форма</vt:lpstr>
      <vt:lpstr>Правила за оформление на документа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29</cp:revision>
  <dcterms:created xsi:type="dcterms:W3CDTF">2014-11-18T19:16:23Z</dcterms:created>
  <dcterms:modified xsi:type="dcterms:W3CDTF">2016-04-10T20:27:36Z</dcterms:modified>
</cp:coreProperties>
</file>