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61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83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637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98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926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04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34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240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6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1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CC338-ED7B-4685-8C1F-11873EFB1601}" type="datetimeFigureOut">
              <a:rPr lang="bg-BG" smtClean="0"/>
              <a:t>25.11.2014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B264-E4E6-420E-8E68-4622C78DFD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5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Проектиране на изхода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75290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848871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7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400" dirty="0" smtClean="0"/>
              <a:t>Същност на изхода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400" dirty="0" smtClean="0"/>
              <a:t>Изисквания:</a:t>
            </a:r>
          </a:p>
          <a:p>
            <a:pPr lvl="0" indent="288925"/>
            <a:r>
              <a:rPr lang="bg-BG" sz="2400" dirty="0"/>
              <a:t>Да обслужва пълно всички звена и нива на </a:t>
            </a:r>
            <a:r>
              <a:rPr lang="bg-BG" sz="2400" dirty="0" smtClean="0"/>
              <a:t>управлението;</a:t>
            </a:r>
            <a:endParaRPr lang="bg-BG" sz="2400" dirty="0"/>
          </a:p>
          <a:p>
            <a:pPr lvl="0" indent="288925"/>
            <a:r>
              <a:rPr lang="bg-BG" sz="2400" dirty="0"/>
              <a:t>Да отговаря на законовите изисквания;</a:t>
            </a:r>
          </a:p>
          <a:p>
            <a:pPr lvl="0" indent="288925"/>
            <a:r>
              <a:rPr lang="bg-BG" sz="2400" dirty="0"/>
              <a:t>Да се получава в определените срокове и </a:t>
            </a:r>
            <a:r>
              <a:rPr lang="bg-BG" sz="2400" dirty="0" smtClean="0"/>
              <a:t>периоди </a:t>
            </a:r>
            <a:r>
              <a:rPr lang="bg-BG" sz="2400" dirty="0"/>
              <a:t>от време;</a:t>
            </a:r>
          </a:p>
          <a:p>
            <a:pPr lvl="0" indent="288925"/>
            <a:r>
              <a:rPr lang="bg-BG" sz="2400" dirty="0"/>
              <a:t>Да е ясна и в разбираем за крайния потребител вид;</a:t>
            </a:r>
          </a:p>
          <a:p>
            <a:pPr lvl="0" indent="288925"/>
            <a:r>
              <a:rPr lang="bg-BG" sz="2400" dirty="0"/>
              <a:t>Да е пълна и достоверна, да осигурява сравнимост;</a:t>
            </a:r>
          </a:p>
          <a:p>
            <a:pPr lvl="0" indent="288925"/>
            <a:r>
              <a:rPr lang="bg-BG" sz="2400" dirty="0"/>
              <a:t>Да бъде с необходимата степен на </a:t>
            </a:r>
            <a:endParaRPr lang="bg-BG" sz="2400" dirty="0" smtClean="0"/>
          </a:p>
          <a:p>
            <a:pPr lvl="0" indent="288925"/>
            <a:r>
              <a:rPr lang="bg-BG" sz="2400" dirty="0" smtClean="0"/>
              <a:t>Да </a:t>
            </a:r>
            <a:r>
              <a:rPr lang="bg-BG" sz="2400" dirty="0"/>
              <a:t>има завършен вид, да не се нуждае от доработки;</a:t>
            </a:r>
          </a:p>
          <a:p>
            <a:pPr lvl="0" indent="288925"/>
            <a:r>
              <a:rPr lang="bg-BG" sz="2400" dirty="0" smtClean="0"/>
              <a:t>Да </a:t>
            </a:r>
            <a:r>
              <a:rPr lang="bg-BG" sz="2400" dirty="0"/>
              <a:t>е осигурена възможност за генериране на справки по заявки.</a:t>
            </a:r>
          </a:p>
          <a:p>
            <a:pPr indent="288925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8069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Форми </a:t>
            </a:r>
            <a:r>
              <a:rPr lang="bg-BG" dirty="0"/>
              <a:t>на извеждане на резултатна информация: </a:t>
            </a:r>
          </a:p>
          <a:p>
            <a:pPr lvl="0" indent="371475"/>
            <a:r>
              <a:rPr lang="bg-BG" dirty="0"/>
              <a:t>справки (отчети);</a:t>
            </a:r>
          </a:p>
          <a:p>
            <a:pPr lvl="0" indent="371475"/>
            <a:r>
              <a:rPr lang="bg-BG" dirty="0"/>
              <a:t>диаграми;</a:t>
            </a:r>
          </a:p>
          <a:p>
            <a:pPr lvl="0" indent="371475"/>
            <a:r>
              <a:rPr lang="bg-BG" dirty="0" smtClean="0"/>
              <a:t>съобщения.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972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i="1" dirty="0"/>
              <a:t>Класификация на справките и отчетите</a:t>
            </a:r>
            <a:r>
              <a:rPr lang="bg-BG" i="1" dirty="0" smtClean="0"/>
              <a:t>:</a:t>
            </a:r>
          </a:p>
          <a:p>
            <a:r>
              <a:rPr lang="bg-BG" dirty="0"/>
              <a:t>Регламентирани и нерегламентирани</a:t>
            </a:r>
          </a:p>
          <a:p>
            <a:r>
              <a:rPr lang="bg-BG" dirty="0"/>
              <a:t>Срочни и без дефиниран срок на получаване</a:t>
            </a:r>
          </a:p>
          <a:p>
            <a:r>
              <a:rPr lang="bg-BG" dirty="0"/>
              <a:t>Обобщени, детайлизирани (аналитични) и единични справки</a:t>
            </a:r>
          </a:p>
          <a:p>
            <a:r>
              <a:rPr lang="bg-BG" dirty="0"/>
              <a:t>По начин на извеждане – на екран, на печат и във файл</a:t>
            </a:r>
          </a:p>
          <a:p>
            <a:r>
              <a:rPr lang="bg-BG" dirty="0"/>
              <a:t>По видове отчетност – статистически, планови, за оперативната отчетност.</a:t>
            </a:r>
          </a:p>
          <a:p>
            <a:r>
              <a:rPr lang="bg-BG" dirty="0"/>
              <a:t>По равнища на управление – за оперативно, тактическо и  стратегическо управление на фирмата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157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7"/>
            <a:ext cx="8229600" cy="915215"/>
          </a:xfrm>
        </p:spPr>
        <p:txBody>
          <a:bodyPr/>
          <a:lstStyle/>
          <a:p>
            <a:pPr algn="l"/>
            <a:r>
              <a:rPr lang="bg-BG" dirty="0"/>
              <a:t>Логическо проектиране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Събиране и анализ на </a:t>
            </a:r>
            <a:r>
              <a:rPr lang="bg-BG" dirty="0" smtClean="0"/>
              <a:t>изискванията</a:t>
            </a:r>
          </a:p>
          <a:p>
            <a:r>
              <a:rPr lang="bg-BG" dirty="0" smtClean="0"/>
              <a:t>анализ на съществуващата резултатна инф.</a:t>
            </a:r>
          </a:p>
          <a:p>
            <a:r>
              <a:rPr lang="bg-BG" dirty="0" smtClean="0"/>
              <a:t>потребности </a:t>
            </a:r>
            <a:r>
              <a:rPr lang="bg-BG" dirty="0"/>
              <a:t>от допълнителна резултатна информация, </a:t>
            </a:r>
            <a:endParaRPr lang="bg-BG" dirty="0" smtClean="0"/>
          </a:p>
          <a:p>
            <a:r>
              <a:rPr lang="bg-BG" dirty="0" smtClean="0"/>
              <a:t>изискванията </a:t>
            </a:r>
            <a:r>
              <a:rPr lang="bg-BG" dirty="0"/>
              <a:t>на потребителите за формите на извеждане – на екран, разпечатка или и </a:t>
            </a:r>
            <a:r>
              <a:rPr lang="bg-BG" dirty="0" smtClean="0"/>
              <a:t>двете</a:t>
            </a:r>
          </a:p>
          <a:p>
            <a:r>
              <a:rPr lang="bg-BG" dirty="0" smtClean="0"/>
              <a:t> </a:t>
            </a:r>
            <a:r>
              <a:rPr lang="bg-BG" dirty="0"/>
              <a:t>за сроковете на получаване, </a:t>
            </a:r>
            <a:endParaRPr lang="bg-BG" dirty="0" smtClean="0"/>
          </a:p>
          <a:p>
            <a:r>
              <a:rPr lang="bg-BG" dirty="0" smtClean="0"/>
              <a:t>за </a:t>
            </a:r>
            <a:r>
              <a:rPr lang="bg-BG" dirty="0"/>
              <a:t>нивата на обобщаване на данните</a:t>
            </a:r>
            <a:r>
              <a:rPr lang="bg-BG" dirty="0" smtClean="0"/>
              <a:t>,</a:t>
            </a:r>
          </a:p>
          <a:p>
            <a:r>
              <a:rPr lang="bg-BG" dirty="0" smtClean="0"/>
              <a:t> </a:t>
            </a:r>
            <a:r>
              <a:rPr lang="bg-BG" dirty="0"/>
              <a:t>за правилата (алгоритмите) на получаване на изхода, </a:t>
            </a:r>
            <a:endParaRPr lang="bg-BG" dirty="0" smtClean="0"/>
          </a:p>
          <a:p>
            <a:r>
              <a:rPr lang="bg-BG" dirty="0" smtClean="0"/>
              <a:t>за </a:t>
            </a:r>
            <a:r>
              <a:rPr lang="bg-BG" dirty="0"/>
              <a:t>оформлението, за правата на достъп и др.</a:t>
            </a:r>
          </a:p>
        </p:txBody>
      </p:sp>
    </p:spTree>
    <p:extLst>
      <p:ext uri="{BB962C8B-B14F-4D97-AF65-F5344CB8AC3E}">
        <p14:creationId xmlns:p14="http://schemas.microsoft.com/office/powerpoint/2010/main" val="21670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514350" lvl="1" indent="-514350">
              <a:buFont typeface="+mj-lt"/>
              <a:buAutoNum type="arabicPeriod" startAt="2"/>
            </a:pPr>
            <a:r>
              <a:rPr lang="bg-BG" dirty="0"/>
              <a:t>Определяне на обхвата и вида на резултатната информация – формиране на списъка от резултатни форми: отчети, диаграми, съобщения.</a:t>
            </a:r>
            <a:endParaRPr lang="bg-BG" sz="2400" dirty="0"/>
          </a:p>
          <a:p>
            <a:pPr marL="514350" lvl="1" indent="-514350">
              <a:buFont typeface="+mj-lt"/>
              <a:buAutoNum type="arabicPeriod" startAt="2"/>
            </a:pPr>
            <a:r>
              <a:rPr lang="bg-BG" dirty="0"/>
              <a:t>Определяне на специфичните характеристики на всяка справка и </a:t>
            </a:r>
            <a:r>
              <a:rPr lang="bg-BG" dirty="0" smtClean="0"/>
              <a:t>отчет: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наименование</a:t>
            </a:r>
            <a:r>
              <a:rPr lang="bg-BG" dirty="0"/>
              <a:t>, вид, срок на получаване, </a:t>
            </a: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реквизитен </a:t>
            </a:r>
            <a:r>
              <a:rPr lang="bg-BG" dirty="0"/>
              <a:t>състав, </a:t>
            </a: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източници </a:t>
            </a:r>
            <a:r>
              <a:rPr lang="bg-BG" dirty="0"/>
              <a:t>на данните (файлове, релации</a:t>
            </a:r>
            <a:r>
              <a:rPr lang="bg-BG" dirty="0" smtClean="0"/>
              <a:t>),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 </a:t>
            </a:r>
            <a:r>
              <a:rPr lang="bg-BG" dirty="0"/>
              <a:t>правила за селектиране и подреждане на записите, </a:t>
            </a:r>
            <a:endParaRPr lang="bg-BG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/>
              <a:t>потребители </a:t>
            </a:r>
            <a:r>
              <a:rPr lang="bg-BG" dirty="0"/>
              <a:t>и права за ползване.</a:t>
            </a:r>
            <a:endParaRPr lang="bg-BG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89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l"/>
            <a:r>
              <a:rPr lang="bg-BG" dirty="0"/>
              <a:t>Физическо проектиране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bg-BG" dirty="0"/>
              <a:t>Определяне на вида на реквизитите и реда на тяхното разполагане в справката.</a:t>
            </a:r>
            <a:endParaRPr lang="bg-BG" sz="2400" dirty="0"/>
          </a:p>
          <a:p>
            <a:pPr marL="971550" lvl="1" indent="-514350">
              <a:buFont typeface="+mj-lt"/>
              <a:buAutoNum type="arabicPeriod"/>
            </a:pPr>
            <a:r>
              <a:rPr lang="bg-BG" dirty="0"/>
              <a:t>Разработка на модела (схемата) на справката и обсъждане с потребителите. </a:t>
            </a:r>
            <a:endParaRPr lang="bg-BG" sz="2400" dirty="0"/>
          </a:p>
          <a:p>
            <a:pPr marL="971550" lvl="1" indent="-514350">
              <a:buFont typeface="+mj-lt"/>
              <a:buAutoNum type="arabicPeriod"/>
            </a:pPr>
            <a:r>
              <a:rPr lang="bg-BG" dirty="0"/>
              <a:t>Тестване.</a:t>
            </a:r>
            <a:endParaRPr lang="bg-BG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428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Правила за оформление на справките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таблична форма:</a:t>
            </a:r>
          </a:p>
          <a:p>
            <a:pPr indent="738188">
              <a:buFont typeface="Wingdings" panose="05000000000000000000" pitchFamily="2" charset="2"/>
              <a:buChar char="ü"/>
            </a:pPr>
            <a:r>
              <a:rPr lang="bg-BG" dirty="0" smtClean="0"/>
              <a:t> заглавие, </a:t>
            </a:r>
          </a:p>
          <a:p>
            <a:pPr indent="738188">
              <a:buFont typeface="Wingdings" panose="05000000000000000000" pitchFamily="2" charset="2"/>
              <a:buChar char="ü"/>
            </a:pPr>
            <a:r>
              <a:rPr lang="bg-BG" dirty="0" smtClean="0"/>
              <a:t>антетка </a:t>
            </a:r>
          </a:p>
          <a:p>
            <a:pPr indent="738188">
              <a:buFont typeface="Wingdings" panose="05000000000000000000" pitchFamily="2" charset="2"/>
              <a:buChar char="ü"/>
            </a:pPr>
            <a:r>
              <a:rPr lang="bg-BG" dirty="0" smtClean="0"/>
              <a:t>Съдържание</a:t>
            </a:r>
          </a:p>
          <a:p>
            <a:pPr marL="0" indent="342900"/>
            <a:r>
              <a:rPr lang="bg-BG" dirty="0"/>
              <a:t>В заглавната част на справката се включват наименование и общи (постоянни) за справката реквизити </a:t>
            </a:r>
          </a:p>
        </p:txBody>
      </p:sp>
    </p:spTree>
    <p:extLst>
      <p:ext uri="{BB962C8B-B14F-4D97-AF65-F5344CB8AC3E}">
        <p14:creationId xmlns:p14="http://schemas.microsoft.com/office/powerpoint/2010/main" val="72859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bg-BG" dirty="0"/>
              <a:t>Подреждането на </a:t>
            </a:r>
            <a:r>
              <a:rPr lang="bg-BG" dirty="0" smtClean="0"/>
              <a:t>колоните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Използвани конвенции:</a:t>
            </a:r>
          </a:p>
          <a:p>
            <a:pPr indent="0">
              <a:buNone/>
            </a:pPr>
            <a:r>
              <a:rPr lang="bg-BG" dirty="0" smtClean="0"/>
              <a:t>А(</a:t>
            </a:r>
            <a:r>
              <a:rPr lang="en-US" dirty="0" smtClean="0"/>
              <a:t>n) </a:t>
            </a:r>
            <a:r>
              <a:rPr lang="bg-BG" dirty="0" smtClean="0"/>
              <a:t>или АААААА</a:t>
            </a:r>
          </a:p>
          <a:p>
            <a:pPr indent="0">
              <a:buNone/>
            </a:pPr>
            <a:r>
              <a:rPr lang="bg-BG" dirty="0" smtClean="0"/>
              <a:t>99999</a:t>
            </a:r>
          </a:p>
          <a:p>
            <a:pPr indent="0">
              <a:buNone/>
            </a:pPr>
            <a:r>
              <a:rPr lang="bg-BG" dirty="0" smtClean="0"/>
              <a:t>9.99</a:t>
            </a:r>
          </a:p>
          <a:p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45439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36088"/>
              </p:ext>
            </p:extLst>
          </p:nvPr>
        </p:nvGraphicFramePr>
        <p:xfrm>
          <a:off x="755576" y="1340768"/>
          <a:ext cx="7992888" cy="1224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30"/>
                <a:gridCol w="1100930"/>
                <a:gridCol w="1460239"/>
                <a:gridCol w="895253"/>
                <a:gridCol w="3024336"/>
              </a:tblGrid>
              <a:tr h="612068">
                <a:tc rowSpan="2">
                  <a:txBody>
                    <a:bodyPr/>
                    <a:lstStyle/>
                    <a:p>
                      <a:pPr marL="0" indent="857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solidFill>
                            <a:schemeClr val="tx1"/>
                          </a:solidFill>
                          <a:effectLst/>
                        </a:rPr>
                        <a:t>справочни</a:t>
                      </a:r>
                      <a:endParaRPr lang="bg-BG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групировъчни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Количествено-стойностни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12068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общи</a:t>
                      </a:r>
                      <a:endParaRPr lang="bg-BG" sz="1300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8572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междинни</a:t>
                      </a:r>
                      <a:endParaRPr lang="bg-BG" sz="1300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dirty="0">
                          <a:effectLst/>
                        </a:rPr>
                        <a:t>частни</a:t>
                      </a:r>
                      <a:endParaRPr lang="bg-BG" sz="1300" dirty="0">
                        <a:effectLst/>
                        <a:latin typeface="Times New Roman"/>
                        <a:ea typeface="Times New Roman"/>
                        <a:cs typeface="Calibri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62150" y="2822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377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Проектиране на изхода</vt:lpstr>
      <vt:lpstr>PowerPoint Presentation</vt:lpstr>
      <vt:lpstr>PowerPoint Presentation</vt:lpstr>
      <vt:lpstr>PowerPoint Presentation</vt:lpstr>
      <vt:lpstr>Логическо проектиране</vt:lpstr>
      <vt:lpstr>PowerPoint Presentation</vt:lpstr>
      <vt:lpstr>Физическо проектиране</vt:lpstr>
      <vt:lpstr>Правила за оформление на справките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изхода</dc:title>
  <dc:creator>PC</dc:creator>
  <cp:lastModifiedBy>PC</cp:lastModifiedBy>
  <cp:revision>6</cp:revision>
  <dcterms:created xsi:type="dcterms:W3CDTF">2014-11-25T20:12:53Z</dcterms:created>
  <dcterms:modified xsi:type="dcterms:W3CDTF">2014-11-25T21:25:47Z</dcterms:modified>
</cp:coreProperties>
</file>