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32A9F-A95B-41EA-959F-DC413AB9FABE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6CDF3B-C5AF-4750-A860-15556CB99E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688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15107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3229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3242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03510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831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8866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0780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1237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7195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6CDF3B-C5AF-4750-A860-15556CB99E1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4108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BB5C07A-A728-4A73-A397-1CD6C7255DC4}" type="datetimeFigureOut">
              <a:rPr lang="en-US" smtClean="0"/>
              <a:pPr/>
              <a:t>12/13/2013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D7DDD35-CC13-455C-8BB1-74241AF509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Нормализация на БД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8283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Първа, втора и трета НФ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Едно отношение се намира в трета нормална форма, тогава и само тогава, когато всеки неключов атрибут е атомарен и зависи от първичния ключ </a:t>
            </a:r>
            <a:r>
              <a:rPr lang="bg-BG" i="1" dirty="0" smtClean="0"/>
              <a:t>(първа НФ),</a:t>
            </a:r>
            <a:r>
              <a:rPr lang="bg-BG" dirty="0" smtClean="0"/>
              <a:t> от целия първичен ключ </a:t>
            </a:r>
            <a:r>
              <a:rPr lang="bg-BG" i="1" dirty="0" smtClean="0"/>
              <a:t>(втора НФ)</a:t>
            </a:r>
            <a:r>
              <a:rPr lang="bg-BG" dirty="0" smtClean="0"/>
              <a:t> и от нищо друго, освен първичния ключ</a:t>
            </a:r>
            <a:r>
              <a:rPr lang="bg-BG" i="1" dirty="0" smtClean="0"/>
              <a:t> (трета НФ)</a:t>
            </a:r>
            <a:r>
              <a:rPr lang="bg-BG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90291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Същност на нормализацията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b="1" dirty="0"/>
              <a:t>Нормализацията е </a:t>
            </a:r>
            <a:r>
              <a:rPr lang="bg-BG" dirty="0"/>
              <a:t>операция по преобразуване и усъвършенстване на релационните структури с оглед създаването на ефективни релационни бази </a:t>
            </a:r>
            <a:r>
              <a:rPr lang="bg-BG" dirty="0" smtClean="0"/>
              <a:t>данни, </a:t>
            </a:r>
            <a:r>
              <a:rPr lang="bg-BG" dirty="0"/>
              <a:t>в които е </a:t>
            </a:r>
            <a:r>
              <a:rPr lang="bg-BG" u="sng" dirty="0"/>
              <a:t>минимизирано</a:t>
            </a:r>
            <a:r>
              <a:rPr lang="bg-BG" dirty="0"/>
              <a:t> дублирането на данните и </a:t>
            </a:r>
            <a:r>
              <a:rPr lang="bg-BG" u="sng" dirty="0"/>
              <a:t>няма проблеми</a:t>
            </a:r>
            <a:r>
              <a:rPr lang="bg-BG" dirty="0"/>
              <a:t> при добавяне, обновяване и  изтриване на елементи от БД</a:t>
            </a:r>
            <a:r>
              <a:rPr lang="bg-BG" dirty="0" smtClean="0"/>
              <a:t>.</a:t>
            </a:r>
          </a:p>
          <a:p>
            <a:pPr marL="118872" indent="0" algn="ctr">
              <a:buNone/>
            </a:pPr>
            <a:r>
              <a:rPr lang="bg-BG" b="1" dirty="0" smtClean="0"/>
              <a:t>Един факт на едно място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83192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понятия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b="1" i="1" dirty="0" smtClean="0"/>
              <a:t>Функционална </a:t>
            </a:r>
            <a:r>
              <a:rPr lang="bg-BG" b="1" i="1" dirty="0"/>
              <a:t>зависимост</a:t>
            </a:r>
            <a:r>
              <a:rPr lang="bg-BG" i="1" dirty="0"/>
              <a:t>. </a:t>
            </a:r>
            <a:r>
              <a:rPr lang="bg-BG" dirty="0"/>
              <a:t>В отношение R </a:t>
            </a:r>
            <a:r>
              <a:rPr lang="ru-RU" dirty="0"/>
              <a:t>(</a:t>
            </a:r>
            <a:r>
              <a:rPr lang="bg-BG" dirty="0"/>
              <a:t>A*</a:t>
            </a:r>
            <a:r>
              <a:rPr lang="ru-RU" dirty="0"/>
              <a:t>, </a:t>
            </a:r>
            <a:r>
              <a:rPr lang="bg-BG" dirty="0"/>
              <a:t>B</a:t>
            </a:r>
            <a:r>
              <a:rPr lang="ru-RU" dirty="0"/>
              <a:t>) а</a:t>
            </a:r>
            <a:r>
              <a:rPr lang="bg-BG" dirty="0"/>
              <a:t>трибут B функционално зависи от атрибут А, ако на всяко значение на атрибут А съответства не повече от едно значение на атрибут В (А еднозначно определя В</a:t>
            </a:r>
            <a:r>
              <a:rPr lang="bg-BG" dirty="0" smtClean="0"/>
              <a:t>).</a:t>
            </a:r>
            <a:endParaRPr lang="en-US" dirty="0"/>
          </a:p>
          <a:p>
            <a:r>
              <a:rPr lang="bg-BG" b="1" i="1" dirty="0"/>
              <a:t>Функционална пълна зависимост.</a:t>
            </a:r>
            <a:r>
              <a:rPr lang="bg-BG" i="1" dirty="0"/>
              <a:t> </a:t>
            </a:r>
            <a:r>
              <a:rPr lang="bg-BG" dirty="0"/>
              <a:t>В отношение R </a:t>
            </a:r>
            <a:r>
              <a:rPr lang="ru-RU" dirty="0"/>
              <a:t>(</a:t>
            </a:r>
            <a:r>
              <a:rPr lang="bg-BG" dirty="0"/>
              <a:t>A*</a:t>
            </a:r>
            <a:r>
              <a:rPr lang="ru-RU" dirty="0"/>
              <a:t>, </a:t>
            </a:r>
            <a:r>
              <a:rPr lang="bg-BG" dirty="0"/>
              <a:t>B*</a:t>
            </a:r>
            <a:r>
              <a:rPr lang="ru-RU" dirty="0"/>
              <a:t>, </a:t>
            </a:r>
            <a:r>
              <a:rPr lang="en-US" dirty="0"/>
              <a:t>C</a:t>
            </a:r>
            <a:r>
              <a:rPr lang="ru-RU" dirty="0" smtClean="0"/>
              <a:t>) </a:t>
            </a:r>
            <a:r>
              <a:rPr lang="bg-BG" dirty="0" smtClean="0"/>
              <a:t>атрибут </a:t>
            </a:r>
            <a:r>
              <a:rPr lang="en-US" dirty="0" smtClean="0"/>
              <a:t>C</a:t>
            </a:r>
            <a:r>
              <a:rPr lang="bg-BG" dirty="0" smtClean="0"/>
              <a:t> се </a:t>
            </a:r>
            <a:r>
              <a:rPr lang="bg-BG" dirty="0"/>
              <a:t>намира в пълна функционална зависимост от множеството (А, В), ако във всеки момент от време зависи от цялото множество (А,В), но не и от някаква негова съставна част.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7349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Първа нормална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Едно отношение е релационно, ако се намира в първа НФ, т.е. всички неключови атрибути зависят </a:t>
            </a:r>
            <a:r>
              <a:rPr lang="bg-BG" u="sng" dirty="0"/>
              <a:t>функционално</a:t>
            </a:r>
            <a:r>
              <a:rPr lang="bg-BG" dirty="0"/>
              <a:t> от първичния ключ и домейните имат </a:t>
            </a:r>
            <a:r>
              <a:rPr lang="bg-BG" u="sng" dirty="0"/>
              <a:t>атомарен</a:t>
            </a:r>
            <a:r>
              <a:rPr lang="bg-BG" dirty="0"/>
              <a:t> характер, т.е. не са множествени и нямат структура</a:t>
            </a:r>
            <a:r>
              <a:rPr lang="bg-BG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836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в първа НФ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03882" y="1623368"/>
            <a:ext cx="6032414" cy="4757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760783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Втора нормална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Едно отношение се намира във втора нормална форма, ако е било в първа и всички неключови атрибути </a:t>
            </a:r>
            <a:r>
              <a:rPr lang="bg-BG" u="sng" dirty="0"/>
              <a:t>функционално пълно  зависят</a:t>
            </a:r>
            <a:r>
              <a:rPr lang="bg-BG" dirty="0"/>
              <a:t> от първичния ключ. </a:t>
            </a:r>
            <a:endParaRPr lang="bg-BG" dirty="0" smtClean="0"/>
          </a:p>
          <a:p>
            <a:r>
              <a:rPr lang="bg-BG" dirty="0" smtClean="0"/>
              <a:t>Ако </a:t>
            </a:r>
            <a:r>
              <a:rPr lang="bg-BG" dirty="0"/>
              <a:t>в отношението присъства атрибут, който зависи от отделно подмножество на съставния първичен ключ, то той, заедно с подмножеството се отделят в самостоятелно отношение, като първичен ключ на новото отношение става подмножеството на съставния ПК на изходното отношение.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2275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във втора НФ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5913" y="1484784"/>
            <a:ext cx="8198536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830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Трета нормална форма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отношение </a:t>
            </a:r>
            <a:r>
              <a:rPr lang="bg-BG" b="1" dirty="0"/>
              <a:t>R </a:t>
            </a:r>
            <a:r>
              <a:rPr lang="ru-RU" b="1" dirty="0"/>
              <a:t>(</a:t>
            </a:r>
            <a:r>
              <a:rPr lang="bg-BG" b="1" dirty="0"/>
              <a:t>A*</a:t>
            </a:r>
            <a:r>
              <a:rPr lang="ru-RU" b="1" dirty="0"/>
              <a:t>, </a:t>
            </a:r>
            <a:r>
              <a:rPr lang="bg-BG" b="1" dirty="0"/>
              <a:t>B</a:t>
            </a:r>
            <a:r>
              <a:rPr lang="ru-RU" b="1" dirty="0"/>
              <a:t>, </a:t>
            </a:r>
            <a:r>
              <a:rPr lang="bg-BG" b="1" dirty="0"/>
              <a:t>C</a:t>
            </a:r>
            <a:r>
              <a:rPr lang="ru-RU" b="1" dirty="0" smtClean="0"/>
              <a:t>) </a:t>
            </a:r>
            <a:r>
              <a:rPr lang="bg-BG" dirty="0" smtClean="0"/>
              <a:t>ако </a:t>
            </a:r>
            <a:r>
              <a:rPr lang="bg-BG" b="1" dirty="0"/>
              <a:t>В</a:t>
            </a:r>
            <a:r>
              <a:rPr lang="bg-BG" dirty="0"/>
              <a:t> зависи от </a:t>
            </a:r>
            <a:r>
              <a:rPr lang="bg-BG" b="1" dirty="0"/>
              <a:t>А</a:t>
            </a:r>
            <a:r>
              <a:rPr lang="bg-BG" dirty="0"/>
              <a:t> и </a:t>
            </a:r>
            <a:r>
              <a:rPr lang="bg-BG" b="1" dirty="0"/>
              <a:t>С</a:t>
            </a:r>
            <a:r>
              <a:rPr lang="bg-BG" dirty="0"/>
              <a:t> зависи от </a:t>
            </a:r>
            <a:r>
              <a:rPr lang="bg-BG" b="1" dirty="0"/>
              <a:t>В</a:t>
            </a:r>
            <a:r>
              <a:rPr lang="bg-BG" dirty="0"/>
              <a:t>, се счита, че и </a:t>
            </a:r>
            <a:r>
              <a:rPr lang="bg-BG" b="1" dirty="0"/>
              <a:t>С</a:t>
            </a:r>
            <a:r>
              <a:rPr lang="bg-BG" dirty="0"/>
              <a:t> зависи от </a:t>
            </a:r>
            <a:r>
              <a:rPr lang="bg-BG" b="1" dirty="0"/>
              <a:t>А</a:t>
            </a:r>
            <a:r>
              <a:rPr lang="bg-BG" dirty="0"/>
              <a:t>. Ако обаче </a:t>
            </a:r>
            <a:r>
              <a:rPr lang="bg-BG" b="1" dirty="0"/>
              <a:t>А</a:t>
            </a:r>
            <a:r>
              <a:rPr lang="bg-BG" dirty="0"/>
              <a:t> не зависи от </a:t>
            </a:r>
            <a:r>
              <a:rPr lang="bg-BG" b="1" dirty="0"/>
              <a:t>В</a:t>
            </a:r>
            <a:r>
              <a:rPr lang="bg-BG" dirty="0"/>
              <a:t> и </a:t>
            </a:r>
            <a:r>
              <a:rPr lang="bg-BG" b="1" dirty="0"/>
              <a:t>В</a:t>
            </a:r>
            <a:r>
              <a:rPr lang="bg-BG" dirty="0"/>
              <a:t> не зависи от </a:t>
            </a:r>
            <a:r>
              <a:rPr lang="bg-BG" b="1" dirty="0"/>
              <a:t>С</a:t>
            </a:r>
            <a:r>
              <a:rPr lang="bg-BG" dirty="0"/>
              <a:t>, се казва, че </a:t>
            </a:r>
            <a:r>
              <a:rPr lang="bg-BG" b="1" dirty="0"/>
              <a:t>С</a:t>
            </a:r>
            <a:r>
              <a:rPr lang="bg-BG" dirty="0"/>
              <a:t> </a:t>
            </a:r>
            <a:r>
              <a:rPr lang="bg-BG" u="sng" dirty="0"/>
              <a:t>транзитивно</a:t>
            </a:r>
            <a:r>
              <a:rPr lang="bg-BG" dirty="0"/>
              <a:t> зависи от </a:t>
            </a:r>
            <a:r>
              <a:rPr lang="bg-BG" b="1" dirty="0"/>
              <a:t>А</a:t>
            </a:r>
            <a:r>
              <a:rPr lang="bg-BG" dirty="0"/>
              <a:t>. </a:t>
            </a:r>
            <a:endParaRPr lang="bg-BG" dirty="0" smtClean="0"/>
          </a:p>
          <a:p>
            <a:r>
              <a:rPr lang="bg-BG" dirty="0" smtClean="0"/>
              <a:t>Едно </a:t>
            </a:r>
            <a:r>
              <a:rPr lang="bg-BG" dirty="0"/>
              <a:t>отношение е в трета НФ, ако е било във втора НФ и от него са отстранени транзитивните зависимости.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983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в трета НФ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2802" y="1484785"/>
            <a:ext cx="8011646" cy="491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95964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4842</TotalTime>
  <Words>417</Words>
  <Application>Microsoft Office PowerPoint</Application>
  <PresentationFormat>On-screen Show (4:3)</PresentationFormat>
  <Paragraphs>30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Нормализация на БД</vt:lpstr>
      <vt:lpstr>Същност на нормализацията</vt:lpstr>
      <vt:lpstr>Основни понятия</vt:lpstr>
      <vt:lpstr>Първа нормална форма</vt:lpstr>
      <vt:lpstr>Нормализация в първа НФ</vt:lpstr>
      <vt:lpstr>Втора нормална форма</vt:lpstr>
      <vt:lpstr>Нормализация във втора НФ</vt:lpstr>
      <vt:lpstr>Трета нормална форма</vt:lpstr>
      <vt:lpstr>Нормализация в трета НФ</vt:lpstr>
      <vt:lpstr>Първа, втора и трета НФ</vt:lpstr>
    </vt:vector>
  </TitlesOfParts>
  <Company>UE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Нормализация на БД</dc:title>
  <dc:creator>Yana</dc:creator>
  <cp:lastModifiedBy>Yana</cp:lastModifiedBy>
  <cp:revision>164</cp:revision>
  <dcterms:created xsi:type="dcterms:W3CDTF">2013-11-09T15:54:41Z</dcterms:created>
  <dcterms:modified xsi:type="dcterms:W3CDTF">2013-12-13T14:25:27Z</dcterms:modified>
</cp:coreProperties>
</file>