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67" r:id="rId17"/>
    <p:sldId id="271" r:id="rId18"/>
    <p:sldId id="272" r:id="rId19"/>
    <p:sldId id="273" r:id="rId20"/>
    <p:sldId id="280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94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89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59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0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35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7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6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1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109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90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A2AC-6403-4B82-AA20-5E289163FEFB}" type="datetimeFigureOut">
              <a:rPr lang="bg-BG" smtClean="0"/>
              <a:t>14.3.2016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Номенклатури, кодиране на номенклатурите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404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Кодиране на номенклатурите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Необходимост</a:t>
            </a:r>
          </a:p>
          <a:p>
            <a:pPr lvl="0" indent="188913"/>
            <a:r>
              <a:rPr lang="bg-BG" dirty="0" smtClean="0"/>
              <a:t>Еднозначна идентификация </a:t>
            </a:r>
            <a:r>
              <a:rPr lang="bg-BG" dirty="0"/>
              <a:t>на обектите;</a:t>
            </a:r>
          </a:p>
          <a:p>
            <a:pPr lvl="0" indent="188913"/>
            <a:r>
              <a:rPr lang="bg-BG" dirty="0" smtClean="0"/>
              <a:t>Осигуряване на </a:t>
            </a:r>
            <a:r>
              <a:rPr lang="bg-BG" dirty="0"/>
              <a:t>единен информационен език;</a:t>
            </a:r>
          </a:p>
          <a:p>
            <a:pPr lvl="0" indent="188913"/>
            <a:r>
              <a:rPr lang="bg-BG" dirty="0"/>
              <a:t>Намаляване на </a:t>
            </a:r>
            <a:r>
              <a:rPr lang="bg-BG" dirty="0" err="1"/>
              <a:t>разрядността</a:t>
            </a:r>
            <a:r>
              <a:rPr lang="bg-BG" dirty="0"/>
              <a:t> на обработваемата информация;</a:t>
            </a:r>
          </a:p>
          <a:p>
            <a:pPr lvl="0" indent="188913"/>
            <a:r>
              <a:rPr lang="bg-BG" dirty="0"/>
              <a:t>Защита и коректност на данните;</a:t>
            </a:r>
          </a:p>
          <a:p>
            <a:pPr indent="188913"/>
            <a:r>
              <a:rPr lang="bg-BG" dirty="0"/>
              <a:t>Възможност за </a:t>
            </a:r>
            <a:r>
              <a:rPr lang="bg-BG" dirty="0" smtClean="0"/>
              <a:t>контрол </a:t>
            </a:r>
            <a:r>
              <a:rPr lang="bg-BG" dirty="0"/>
              <a:t>на </a:t>
            </a:r>
            <a:r>
              <a:rPr lang="bg-BG" dirty="0" smtClean="0"/>
              <a:t>данните </a:t>
            </a:r>
            <a:r>
              <a:rPr lang="bg-BG" dirty="0"/>
              <a:t>– по </a:t>
            </a:r>
            <a:r>
              <a:rPr lang="bg-BG" dirty="0" err="1"/>
              <a:t>четност</a:t>
            </a:r>
            <a:r>
              <a:rPr lang="bg-BG" dirty="0"/>
              <a:t> или </a:t>
            </a:r>
            <a:r>
              <a:rPr lang="bg-BG" dirty="0" err="1"/>
              <a:t>нечетност</a:t>
            </a:r>
            <a:r>
              <a:rPr lang="bg-BG" dirty="0"/>
              <a:t>, по модул, с кодове за откриване и поправяне на грешки</a:t>
            </a:r>
            <a:r>
              <a:rPr lang="bg-B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7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4586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bg-BG" dirty="0"/>
              <a:t>Същност – присвояване на условни означения на елементите на номенклатурата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bg-BG" dirty="0"/>
              <a:t>Основни понятия: </a:t>
            </a:r>
          </a:p>
          <a:p>
            <a:pPr indent="471488">
              <a:spcBef>
                <a:spcPts val="0"/>
              </a:spcBef>
            </a:pPr>
            <a:r>
              <a:rPr lang="bg-BG" dirty="0"/>
              <a:t>Система за кодиране (код) </a:t>
            </a:r>
            <a:r>
              <a:rPr lang="bg-BG" dirty="0" smtClean="0"/>
              <a:t> </a:t>
            </a:r>
            <a:endParaRPr lang="en-US" dirty="0" smtClean="0"/>
          </a:p>
          <a:p>
            <a:pPr indent="471488">
              <a:spcBef>
                <a:spcPts val="0"/>
              </a:spcBef>
            </a:pPr>
            <a:r>
              <a:rPr lang="bg-BG" dirty="0" smtClean="0"/>
              <a:t>Шифър</a:t>
            </a:r>
            <a:endParaRPr lang="bg-BG" dirty="0"/>
          </a:p>
          <a:p>
            <a:pPr indent="471488">
              <a:spcBef>
                <a:spcPts val="0"/>
              </a:spcBef>
            </a:pPr>
            <a:r>
              <a:rPr lang="bg-BG" dirty="0"/>
              <a:t>Азбука на кода</a:t>
            </a:r>
          </a:p>
          <a:p>
            <a:pPr indent="471488">
              <a:spcBef>
                <a:spcPts val="0"/>
              </a:spcBef>
            </a:pPr>
            <a:r>
              <a:rPr lang="bg-BG" dirty="0"/>
              <a:t>Структура на кода</a:t>
            </a:r>
            <a:endParaRPr lang="en-US" dirty="0"/>
          </a:p>
          <a:p>
            <a:pPr indent="638175">
              <a:buNone/>
            </a:pPr>
            <a:r>
              <a:rPr lang="en-US" u="sng" dirty="0"/>
              <a:t>X </a:t>
            </a:r>
            <a:r>
              <a:rPr lang="en-US" u="sng" dirty="0" err="1"/>
              <a:t>X</a:t>
            </a:r>
            <a:r>
              <a:rPr lang="en-US" dirty="0"/>
              <a:t> </a:t>
            </a:r>
            <a:r>
              <a:rPr lang="en-US" u="sng" dirty="0" err="1"/>
              <a:t>X</a:t>
            </a:r>
            <a:r>
              <a:rPr lang="en-US" u="sng" dirty="0"/>
              <a:t> </a:t>
            </a:r>
            <a:r>
              <a:rPr lang="en-US" u="sng" dirty="0" err="1"/>
              <a:t>X</a:t>
            </a:r>
            <a:r>
              <a:rPr lang="en-US" u="sng" dirty="0"/>
              <a:t> </a:t>
            </a:r>
            <a:r>
              <a:rPr lang="en-US" u="sng" dirty="0" err="1"/>
              <a:t>X</a:t>
            </a:r>
            <a:endParaRPr lang="bg-BG" u="sng" dirty="0"/>
          </a:p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4" y="5533404"/>
            <a:ext cx="15176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endCxn id="1026" idx="1"/>
          </p:cNvCxnSpPr>
          <p:nvPr/>
        </p:nvCxnSpPr>
        <p:spPr>
          <a:xfrm>
            <a:off x="2572924" y="5389388"/>
            <a:ext cx="0" cy="22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7704" y="63813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7704" y="5214738"/>
            <a:ext cx="0" cy="111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74" y="5362748"/>
            <a:ext cx="143482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35" y="6057292"/>
            <a:ext cx="1434826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6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Видове кодове</a:t>
            </a:r>
          </a:p>
          <a:p>
            <a:pPr indent="188913"/>
            <a:r>
              <a:rPr lang="bg-BG" dirty="0" smtClean="0"/>
              <a:t>Семантични </a:t>
            </a:r>
          </a:p>
          <a:p>
            <a:pPr indent="188913"/>
            <a:r>
              <a:rPr lang="bg-BG" dirty="0" smtClean="0"/>
              <a:t>Технически</a:t>
            </a:r>
          </a:p>
          <a:p>
            <a:pPr marL="1081088" indent="182563"/>
            <a:r>
              <a:rPr lang="bg-BG" dirty="0" err="1" smtClean="0"/>
              <a:t>еднопризначни</a:t>
            </a:r>
            <a:r>
              <a:rPr lang="bg-BG" dirty="0" smtClean="0"/>
              <a:t> </a:t>
            </a:r>
          </a:p>
          <a:p>
            <a:pPr marL="1081088" indent="182563"/>
            <a:r>
              <a:rPr lang="bg-BG" dirty="0" err="1" smtClean="0"/>
              <a:t>Многопризначни</a:t>
            </a:r>
            <a:endParaRPr lang="bg-BG" dirty="0" smtClean="0"/>
          </a:p>
          <a:p>
            <a:pPr indent="188913"/>
            <a:r>
              <a:rPr lang="bg-BG" dirty="0"/>
              <a:t>Регистрационни </a:t>
            </a:r>
          </a:p>
          <a:p>
            <a:pPr indent="188913"/>
            <a:r>
              <a:rPr lang="bg-BG" dirty="0"/>
              <a:t>Класификационни</a:t>
            </a:r>
          </a:p>
          <a:p>
            <a:pPr marL="1081088" indent="182563"/>
            <a:r>
              <a:rPr lang="bg-BG" dirty="0" err="1"/>
              <a:t>Говорящо</a:t>
            </a:r>
            <a:endParaRPr lang="bg-BG" dirty="0"/>
          </a:p>
          <a:p>
            <a:pPr marL="1081088" indent="182563"/>
            <a:r>
              <a:rPr lang="bg-BG" dirty="0" err="1"/>
              <a:t>Полуговорящи</a:t>
            </a:r>
            <a:endParaRPr lang="bg-BG" dirty="0"/>
          </a:p>
          <a:p>
            <a:pPr marL="1081088" indent="182563"/>
            <a:r>
              <a:rPr lang="bg-BG" dirty="0" err="1"/>
              <a:t>Неговорящи</a:t>
            </a:r>
            <a:endParaRPr lang="bg-BG" dirty="0"/>
          </a:p>
          <a:p>
            <a:pPr indent="188913"/>
            <a:r>
              <a:rPr lang="bg-BG" dirty="0"/>
              <a:t>Буквени</a:t>
            </a:r>
          </a:p>
          <a:p>
            <a:pPr indent="188913"/>
            <a:r>
              <a:rPr lang="bg-BG" dirty="0"/>
              <a:t>Цифрови</a:t>
            </a:r>
          </a:p>
          <a:p>
            <a:pPr indent="188913"/>
            <a:r>
              <a:rPr lang="bg-BG" dirty="0"/>
              <a:t>Азбучно-цифрови</a:t>
            </a:r>
          </a:p>
        </p:txBody>
      </p:sp>
    </p:spTree>
    <p:extLst>
      <p:ext uri="{BB962C8B-B14F-4D97-AF65-F5344CB8AC3E}">
        <p14:creationId xmlns:p14="http://schemas.microsoft.com/office/powerpoint/2010/main" val="355765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Изисквания към кодовете</a:t>
            </a:r>
          </a:p>
          <a:p>
            <a:pPr lvl="0" indent="555625"/>
            <a:r>
              <a:rPr lang="bg-BG" dirty="0" smtClean="0"/>
              <a:t>Да </a:t>
            </a:r>
            <a:r>
              <a:rPr lang="bg-BG" dirty="0" smtClean="0"/>
              <a:t>осигурят възможност за присвояване на уникални </a:t>
            </a:r>
            <a:r>
              <a:rPr lang="bg-BG" dirty="0" smtClean="0"/>
              <a:t>обозначения на </a:t>
            </a:r>
            <a:r>
              <a:rPr lang="bg-BG" dirty="0"/>
              <a:t>обектите от номенклатурата;</a:t>
            </a:r>
          </a:p>
          <a:p>
            <a:pPr lvl="0" indent="555625"/>
            <a:r>
              <a:rPr lang="bg-BG" dirty="0" smtClean="0"/>
              <a:t>Да отразява пълно </a:t>
            </a:r>
            <a:r>
              <a:rPr lang="bg-BG" dirty="0" err="1"/>
              <a:t>призначността</a:t>
            </a:r>
            <a:r>
              <a:rPr lang="bg-BG" dirty="0"/>
              <a:t> на номенклатурата;</a:t>
            </a:r>
          </a:p>
          <a:p>
            <a:pPr lvl="0" indent="555625"/>
            <a:r>
              <a:rPr lang="bg-BG" dirty="0" smtClean="0"/>
              <a:t>Да осигуряват разширяване на номенклатурата  без разрушаване на кодирането на вече съществуващи елементи;</a:t>
            </a:r>
            <a:endParaRPr lang="bg-BG" dirty="0"/>
          </a:p>
          <a:p>
            <a:pPr lvl="0" indent="555625"/>
            <a:r>
              <a:rPr lang="bg-BG" dirty="0"/>
              <a:t> Да </a:t>
            </a:r>
            <a:r>
              <a:rPr lang="bg-BG" dirty="0" smtClean="0"/>
              <a:t>са стабилни </a:t>
            </a:r>
            <a:r>
              <a:rPr lang="bg-BG" dirty="0"/>
              <a:t>във </a:t>
            </a:r>
            <a:r>
              <a:rPr lang="bg-BG" dirty="0" smtClean="0"/>
              <a:t>времето;</a:t>
            </a:r>
            <a:endParaRPr lang="bg-BG" dirty="0"/>
          </a:p>
          <a:p>
            <a:pPr lvl="0" indent="555625"/>
            <a:r>
              <a:rPr lang="bg-BG" dirty="0"/>
              <a:t>Простота, логичност, удобство;</a:t>
            </a:r>
          </a:p>
          <a:p>
            <a:pPr lvl="0" indent="555625"/>
            <a:r>
              <a:rPr lang="bg-BG" dirty="0" smtClean="0"/>
              <a:t>Минимална </a:t>
            </a:r>
            <a:r>
              <a:rPr lang="bg-BG" dirty="0" err="1" smtClean="0"/>
              <a:t>разрядност</a:t>
            </a:r>
            <a:r>
              <a:rPr lang="bg-BG" dirty="0" smtClean="0"/>
              <a:t> 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178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Системи за кодиране (кодове) по начин на построяване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Пореден</a:t>
            </a:r>
          </a:p>
          <a:p>
            <a:r>
              <a:rPr lang="bg-BG" dirty="0" smtClean="0"/>
              <a:t>Сериен</a:t>
            </a:r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/>
              <a:t>Обикновен</a:t>
            </a:r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 smtClean="0"/>
              <a:t>модифициран</a:t>
            </a:r>
          </a:p>
          <a:p>
            <a:r>
              <a:rPr lang="bg-BG" dirty="0" err="1" smtClean="0"/>
              <a:t>Разряден</a:t>
            </a:r>
            <a:endParaRPr lang="bg-BG" dirty="0" smtClean="0"/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 smtClean="0"/>
              <a:t>На основата на йерархична класификация</a:t>
            </a:r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 smtClean="0"/>
              <a:t>На основата на </a:t>
            </a:r>
            <a:r>
              <a:rPr lang="bg-BG" dirty="0" err="1" smtClean="0"/>
              <a:t>фасетна</a:t>
            </a:r>
            <a:r>
              <a:rPr lang="bg-BG" dirty="0" smtClean="0"/>
              <a:t> класификация</a:t>
            </a:r>
          </a:p>
          <a:p>
            <a:r>
              <a:rPr lang="bg-BG" dirty="0" smtClean="0"/>
              <a:t>Шахматен</a:t>
            </a:r>
          </a:p>
          <a:p>
            <a:r>
              <a:rPr lang="bg-BG" dirty="0" smtClean="0"/>
              <a:t>Повторителен</a:t>
            </a:r>
          </a:p>
          <a:p>
            <a:r>
              <a:rPr lang="bg-BG" dirty="0" smtClean="0"/>
              <a:t>Комбиниран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91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 smtClean="0"/>
              <a:t>Пореден 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Начин на построяване – поредни номера на елементите; подходящ за </a:t>
            </a:r>
            <a:r>
              <a:rPr lang="bg-BG" dirty="0" err="1" smtClean="0"/>
              <a:t>еднопризначни</a:t>
            </a:r>
            <a:r>
              <a:rPr lang="bg-BG" dirty="0" smtClean="0"/>
              <a:t> номенклатури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Предимства:</a:t>
            </a:r>
          </a:p>
          <a:p>
            <a:pPr marL="365125" lvl="0" indent="349250"/>
            <a:r>
              <a:rPr lang="bg-BG" dirty="0" smtClean="0"/>
              <a:t>проста </a:t>
            </a:r>
            <a:r>
              <a:rPr lang="bg-BG" dirty="0"/>
              <a:t>за </a:t>
            </a:r>
            <a:r>
              <a:rPr lang="bg-BG" dirty="0" smtClean="0"/>
              <a:t>построяване;</a:t>
            </a:r>
          </a:p>
          <a:p>
            <a:pPr marL="365125" lvl="0" indent="349250"/>
            <a:r>
              <a:rPr lang="bg-BG" dirty="0" smtClean="0"/>
              <a:t>малко </a:t>
            </a:r>
            <a:r>
              <a:rPr lang="bg-BG" dirty="0" err="1" smtClean="0"/>
              <a:t>разряден</a:t>
            </a:r>
            <a:r>
              <a:rPr lang="bg-BG" dirty="0" smtClean="0"/>
              <a:t>; </a:t>
            </a:r>
          </a:p>
          <a:p>
            <a:pPr marL="365125" lvl="0" indent="349250"/>
            <a:r>
              <a:rPr lang="bg-BG" dirty="0" smtClean="0"/>
              <a:t>възможност </a:t>
            </a:r>
            <a:r>
              <a:rPr lang="bg-BG" dirty="0"/>
              <a:t>за автоматизирано присвояване на шифри;</a:t>
            </a:r>
          </a:p>
          <a:p>
            <a:pPr marL="365125" lvl="0" indent="349250"/>
            <a:r>
              <a:rPr lang="bg-BG" dirty="0" smtClean="0"/>
              <a:t>безпроблемно </a:t>
            </a:r>
            <a:r>
              <a:rPr lang="bg-BG" dirty="0"/>
              <a:t>разширяване на номенклатурата.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904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b="1" dirty="0"/>
              <a:t>Недостатъци:</a:t>
            </a:r>
            <a:endParaRPr lang="bg-BG" dirty="0"/>
          </a:p>
          <a:p>
            <a:pPr lvl="0"/>
            <a:r>
              <a:rPr lang="bg-BG" dirty="0"/>
              <a:t>В </a:t>
            </a:r>
            <a:r>
              <a:rPr lang="bg-BG" dirty="0" smtClean="0"/>
              <a:t>структурата му  </a:t>
            </a:r>
            <a:r>
              <a:rPr lang="bg-BG" dirty="0"/>
              <a:t>не се отразява </a:t>
            </a:r>
            <a:r>
              <a:rPr lang="bg-BG" dirty="0" err="1"/>
              <a:t>призначността</a:t>
            </a:r>
            <a:r>
              <a:rPr lang="bg-BG" dirty="0"/>
              <a:t> на </a:t>
            </a:r>
            <a:r>
              <a:rPr lang="bg-BG" dirty="0" smtClean="0"/>
              <a:t>номенклатурите;</a:t>
            </a:r>
            <a:endParaRPr lang="bg-BG" dirty="0"/>
          </a:p>
          <a:p>
            <a:pPr lvl="0"/>
            <a:r>
              <a:rPr lang="bg-BG" dirty="0"/>
              <a:t>Ако списъкът е предварително подреден, добавянето на нов елемент разваля </a:t>
            </a:r>
            <a:r>
              <a:rPr lang="bg-BG" dirty="0" smtClean="0"/>
              <a:t>систематизацията на списъка.</a:t>
            </a:r>
          </a:p>
          <a:p>
            <a:pPr marL="0" lvl="0" indent="0">
              <a:buNone/>
            </a:pPr>
            <a:r>
              <a:rPr lang="bg-BG" u="sng" dirty="0" smtClean="0"/>
              <a:t>Пример</a:t>
            </a:r>
            <a:r>
              <a:rPr lang="bg-BG" dirty="0" smtClean="0"/>
              <a:t> – факултетните номера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88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dirty="0" smtClean="0"/>
              <a:t>Сериен 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Приложение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Начин на построяване:</a:t>
            </a:r>
          </a:p>
          <a:p>
            <a:pPr indent="288925"/>
            <a:r>
              <a:rPr lang="bg-BG" dirty="0"/>
              <a:t>с</a:t>
            </a:r>
            <a:r>
              <a:rPr lang="bg-BG" dirty="0" smtClean="0"/>
              <a:t>ерии от номера за група елементи</a:t>
            </a:r>
          </a:p>
          <a:p>
            <a:pPr indent="288925"/>
            <a:r>
              <a:rPr lang="bg-BG" dirty="0" smtClean="0"/>
              <a:t>размер на сериите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Предимства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Недостатъци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233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747183"/>
              </p:ext>
            </p:extLst>
          </p:nvPr>
        </p:nvGraphicFramePr>
        <p:xfrm>
          <a:off x="539552" y="620688"/>
          <a:ext cx="8319259" cy="62442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45370"/>
                <a:gridCol w="2259849"/>
                <a:gridCol w="2214040"/>
              </a:tblGrid>
              <a:tr h="486443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Наименования 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solidFill>
                            <a:schemeClr val="tx1"/>
                          </a:solidFill>
                          <a:effectLst/>
                        </a:rPr>
                        <a:t>Обикновен</a:t>
                      </a:r>
                      <a:endParaRPr lang="bg-BG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Модифициран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59367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</a:t>
                      </a:r>
                      <a:r>
                        <a:rPr lang="bg-BG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„Икономика“</a:t>
                      </a:r>
                      <a:endParaRPr lang="bg-BG" sz="20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solidFill>
                            <a:schemeClr val="tx1"/>
                          </a:solidFill>
                          <a:effectLst/>
                        </a:rPr>
                        <a:t>(01 – 12)</a:t>
                      </a:r>
                      <a:endParaRPr lang="bg-BG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021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tx1"/>
                          </a:solidFill>
                          <a:effectLst/>
                        </a:rPr>
                        <a:t>(01 – 17)</a:t>
                      </a:r>
                      <a:endParaRPr lang="bg-BG" sz="2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bg-BG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86443"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МИО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86443"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Логистика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86443"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Икономическа теория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8078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Свободни (резерв от шифри)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u="wavyHeavy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u="wavyHeavy" baseline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bg-BG" sz="2000" u="wavyHeavy" baseline="0" dirty="0">
                          <a:solidFill>
                            <a:schemeClr val="tx1"/>
                          </a:solidFill>
                          <a:effectLst/>
                        </a:rPr>
                        <a:t>-12</a:t>
                      </a:r>
                      <a:endParaRPr lang="bg-BG" sz="2000" u="wavyHeavy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u="wavyHeavy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04 - 14</a:t>
                      </a:r>
                      <a:endParaRPr lang="bg-BG" sz="2000" b="0" u="wavyHeavy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3458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</a:t>
                      </a:r>
                      <a:r>
                        <a:rPr lang="bg-BG" sz="20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„Математика“</a:t>
                      </a:r>
                      <a:endParaRPr lang="bg-BG" sz="20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solidFill>
                            <a:schemeClr val="tx1"/>
                          </a:solidFill>
                          <a:effectLst/>
                        </a:rPr>
                        <a:t>(13 – </a:t>
                      </a:r>
                      <a:r>
                        <a:rPr lang="bg-BG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17)</a:t>
                      </a:r>
                      <a:endParaRPr lang="bg-BG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86443">
                <a:tc>
                  <a:txBody>
                    <a:bodyPr/>
                    <a:lstStyle/>
                    <a:p>
                      <a:pPr marL="0" indent="182563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Математика</a:t>
                      </a:r>
                      <a:endParaRPr lang="bg-BG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98212">
                <a:tc>
                  <a:txBody>
                    <a:bodyPr/>
                    <a:lstStyle/>
                    <a:p>
                      <a:pPr marL="0" indent="182563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Приложна математика</a:t>
                      </a:r>
                      <a:endParaRPr lang="bg-BG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86443">
                <a:tc>
                  <a:txBody>
                    <a:bodyPr/>
                    <a:lstStyle/>
                    <a:p>
                      <a:pPr marL="0" indent="182563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Математика и</a:t>
                      </a:r>
                      <a:r>
                        <a:rPr lang="bg-BG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информатика</a:t>
                      </a:r>
                      <a:endParaRPr lang="bg-BG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8078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Свободни (резерв от шифри)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bg-BG" sz="2000" b="0" dirty="0" smtClean="0">
                          <a:solidFill>
                            <a:schemeClr val="tx1"/>
                          </a:solidFill>
                          <a:effectLst/>
                        </a:rPr>
                        <a:t>-17</a:t>
                      </a:r>
                      <a:endParaRPr lang="bg-BG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  <a:endParaRPr lang="bg-BG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67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err="1" smtClean="0"/>
              <a:t>Разряден</a:t>
            </a:r>
            <a:r>
              <a:rPr lang="bg-BG" sz="3600" dirty="0" smtClean="0"/>
              <a:t> код, основан </a:t>
            </a:r>
            <a:r>
              <a:rPr lang="bg-BG" sz="3600" dirty="0"/>
              <a:t>на йерархична класификация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 Приложение – </a:t>
            </a:r>
            <a:r>
              <a:rPr lang="bg-BG" dirty="0" err="1" smtClean="0"/>
              <a:t>многопризначни</a:t>
            </a:r>
            <a:r>
              <a:rPr lang="bg-BG" dirty="0" smtClean="0"/>
              <a:t> номенклатури; йерархична зависимост между </a:t>
            </a:r>
            <a:r>
              <a:rPr lang="bg-BG" dirty="0" smtClean="0"/>
              <a:t>признаците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727280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5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Номенклатури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Определение:</a:t>
            </a:r>
          </a:p>
          <a:p>
            <a:r>
              <a:rPr lang="bg-BG" dirty="0" smtClean="0"/>
              <a:t>Списък от обекти, обединени по 1 или няколко признака</a:t>
            </a:r>
          </a:p>
          <a:p>
            <a:r>
              <a:rPr lang="bg-BG" dirty="0" smtClean="0"/>
              <a:t>Списък от значенията на информационно множество, формирано на базата на общи признаци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 </a:t>
            </a:r>
            <a:r>
              <a:rPr lang="bg-BG" dirty="0" smtClean="0"/>
              <a:t>Разработват се само за </a:t>
            </a:r>
            <a:r>
              <a:rPr lang="bg-BG" dirty="0" err="1" smtClean="0"/>
              <a:t>призначната</a:t>
            </a:r>
            <a:r>
              <a:rPr lang="bg-BG" dirty="0" smtClean="0"/>
              <a:t> информация – </a:t>
            </a:r>
            <a:r>
              <a:rPr lang="bg-BG" dirty="0" err="1" smtClean="0"/>
              <a:t>предвидимост</a:t>
            </a:r>
            <a:r>
              <a:rPr lang="bg-BG" dirty="0" smtClean="0"/>
              <a:t> на значенията на признаците за определена предметна област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484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2. Начин </a:t>
            </a:r>
            <a:r>
              <a:rPr lang="bg-BG" dirty="0"/>
              <a:t>на </a:t>
            </a:r>
            <a:r>
              <a:rPr lang="bg-BG" dirty="0" smtClean="0"/>
              <a:t>построяване:</a:t>
            </a:r>
          </a:p>
          <a:p>
            <a:pPr marL="631825" indent="-266700"/>
            <a:r>
              <a:rPr lang="bg-BG" dirty="0" smtClean="0"/>
              <a:t>анализ на особеностите на номенклатурата;</a:t>
            </a:r>
          </a:p>
          <a:p>
            <a:pPr marL="631825" indent="-266700"/>
            <a:r>
              <a:rPr lang="bg-BG" dirty="0" smtClean="0"/>
              <a:t>определяне на признаците и йерархията им (</a:t>
            </a:r>
            <a:r>
              <a:rPr lang="bg-BG" dirty="0" err="1" smtClean="0"/>
              <a:t>съподчинеността</a:t>
            </a:r>
            <a:r>
              <a:rPr lang="bg-BG" dirty="0" smtClean="0"/>
              <a:t>);</a:t>
            </a:r>
          </a:p>
          <a:p>
            <a:pPr marL="631825" indent="-266700"/>
            <a:r>
              <a:rPr lang="bg-BG" dirty="0" smtClean="0"/>
              <a:t>определяне </a:t>
            </a:r>
            <a:r>
              <a:rPr lang="bg-BG" dirty="0" err="1" smtClean="0"/>
              <a:t>разрядността</a:t>
            </a:r>
            <a:r>
              <a:rPr lang="bg-BG" dirty="0" smtClean="0"/>
              <a:t> на всеки признак;</a:t>
            </a:r>
          </a:p>
          <a:p>
            <a:pPr marL="631825" indent="-266700"/>
            <a:r>
              <a:rPr lang="bg-BG" dirty="0" smtClean="0"/>
              <a:t>построяване структурата на кода: </a:t>
            </a:r>
            <a:r>
              <a:rPr lang="bg-BG" b="1" dirty="0" smtClean="0"/>
              <a:t>висшият признак – най-вляво, подчиненият му – по-вдясно и т.н.</a:t>
            </a:r>
            <a:endParaRPr lang="bg-BG" b="1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1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Предимства</a:t>
            </a:r>
          </a:p>
          <a:p>
            <a:pPr marL="531813" lvl="0" indent="282575"/>
            <a:r>
              <a:rPr lang="bg-BG" dirty="0"/>
              <a:t>в структурата на кода е </a:t>
            </a:r>
            <a:r>
              <a:rPr lang="bg-BG" dirty="0" err="1"/>
              <a:t>отразенна</a:t>
            </a:r>
            <a:r>
              <a:rPr lang="bg-BG" dirty="0"/>
              <a:t> </a:t>
            </a:r>
            <a:r>
              <a:rPr lang="bg-BG" dirty="0" err="1"/>
              <a:t>призначността</a:t>
            </a:r>
            <a:r>
              <a:rPr lang="bg-BG" dirty="0"/>
              <a:t> на номенклатурата </a:t>
            </a:r>
          </a:p>
          <a:p>
            <a:pPr marL="531813" lvl="0" indent="282575"/>
            <a:r>
              <a:rPr lang="bg-BG" dirty="0"/>
              <a:t>кодът е </a:t>
            </a:r>
            <a:r>
              <a:rPr lang="bg-BG" dirty="0" err="1"/>
              <a:t>говорящ</a:t>
            </a:r>
            <a:r>
              <a:rPr lang="bg-BG" dirty="0"/>
              <a:t>;</a:t>
            </a:r>
          </a:p>
          <a:p>
            <a:pPr marL="531813" indent="282575"/>
            <a:r>
              <a:rPr lang="bg-BG" dirty="0" smtClean="0"/>
              <a:t>лесно разширяване на номенклатурите</a:t>
            </a:r>
            <a:r>
              <a:rPr lang="bg-BG" dirty="0"/>
              <a:t>.</a:t>
            </a:r>
            <a:endParaRPr lang="bg-BG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Недостатъци</a:t>
            </a:r>
          </a:p>
          <a:p>
            <a:pPr marL="531813" lvl="0" indent="282575"/>
            <a:r>
              <a:rPr lang="bg-BG" dirty="0"/>
              <a:t>дълги кодови означения;</a:t>
            </a:r>
          </a:p>
          <a:p>
            <a:pPr marL="531813" lvl="0" indent="282575"/>
            <a:r>
              <a:rPr lang="bg-BG" dirty="0"/>
              <a:t>не </a:t>
            </a:r>
            <a:r>
              <a:rPr lang="bg-BG" dirty="0" smtClean="0"/>
              <a:t> </a:t>
            </a:r>
            <a:r>
              <a:rPr lang="bg-BG" dirty="0"/>
              <a:t>оптимален </a:t>
            </a:r>
            <a:r>
              <a:rPr lang="bg-BG" dirty="0" smtClean="0"/>
              <a:t>използването </a:t>
            </a:r>
            <a:r>
              <a:rPr lang="bg-BG" dirty="0"/>
              <a:t>на капацитета на кода </a:t>
            </a:r>
            <a:r>
              <a:rPr lang="bg-BG" dirty="0" smtClean="0"/>
              <a:t>;</a:t>
            </a:r>
            <a:endParaRPr lang="bg-BG" dirty="0"/>
          </a:p>
          <a:p>
            <a:pPr marL="531813" indent="-531813">
              <a:buNone/>
            </a:pPr>
            <a:r>
              <a:rPr lang="bg-BG" u="sng" dirty="0" smtClean="0"/>
              <a:t>Особеност</a:t>
            </a:r>
            <a:r>
              <a:rPr lang="bg-BG" dirty="0" smtClean="0"/>
              <a:t> -за </a:t>
            </a:r>
            <a:r>
              <a:rPr lang="bg-BG" dirty="0"/>
              <a:t>обръщане към по-нисши признаци е необходимо използването им заедно с по-висшите</a:t>
            </a:r>
          </a:p>
        </p:txBody>
      </p:sp>
    </p:spTree>
    <p:extLst>
      <p:ext uri="{BB962C8B-B14F-4D97-AF65-F5344CB8AC3E}">
        <p14:creationId xmlns:p14="http://schemas.microsoft.com/office/powerpoint/2010/main" val="140567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bg-BG" sz="3600" dirty="0" err="1" smtClean="0"/>
              <a:t>Разряден</a:t>
            </a:r>
            <a:r>
              <a:rPr lang="bg-BG" sz="3600" dirty="0" smtClean="0"/>
              <a:t> код, основан </a:t>
            </a:r>
            <a:r>
              <a:rPr lang="bg-BG" sz="3600" dirty="0"/>
              <a:t>на </a:t>
            </a:r>
            <a:r>
              <a:rPr lang="bg-BG" sz="3600" dirty="0" err="1"/>
              <a:t>фасетна</a:t>
            </a:r>
            <a:r>
              <a:rPr lang="bg-BG" sz="3600" dirty="0"/>
              <a:t> класификация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Същност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Начин </a:t>
            </a:r>
            <a:r>
              <a:rPr lang="bg-BG" dirty="0"/>
              <a:t>на </a:t>
            </a:r>
            <a:r>
              <a:rPr lang="bg-BG" dirty="0" smtClean="0"/>
              <a:t>построяване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Предимства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Недостатъци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554461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1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dirty="0" smtClean="0"/>
              <a:t>Шахматен 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328592"/>
          </a:xfrm>
        </p:spPr>
        <p:txBody>
          <a:bodyPr/>
          <a:lstStyle/>
          <a:p>
            <a:r>
              <a:rPr lang="bg-BG" dirty="0" smtClean="0"/>
              <a:t>Приложение – </a:t>
            </a:r>
            <a:r>
              <a:rPr lang="bg-BG" dirty="0" err="1" smtClean="0"/>
              <a:t>двупризначни</a:t>
            </a:r>
            <a:r>
              <a:rPr lang="bg-BG" dirty="0" smtClean="0"/>
              <a:t> </a:t>
            </a:r>
            <a:r>
              <a:rPr lang="bg-BG" dirty="0" err="1" smtClean="0"/>
              <a:t>номенкатури</a:t>
            </a:r>
            <a:endParaRPr lang="bg-BG" dirty="0" smtClean="0"/>
          </a:p>
          <a:p>
            <a:r>
              <a:rPr lang="bg-BG" dirty="0" smtClean="0"/>
              <a:t>Начин на построяване</a:t>
            </a:r>
          </a:p>
          <a:p>
            <a:endParaRPr lang="bg-B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04688"/>
              </p:ext>
            </p:extLst>
          </p:nvPr>
        </p:nvGraphicFramePr>
        <p:xfrm>
          <a:off x="395536" y="2276872"/>
          <a:ext cx="8424936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3" imgW="5900810" imgH="1344573" progId="Word.Document.12">
                  <p:embed/>
                </p:oleObj>
              </mc:Choice>
              <mc:Fallback>
                <p:oleObj name="Document" r:id="rId3" imgW="5900810" imgH="1344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8424936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07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600" b="1" dirty="0" smtClean="0"/>
              <a:t>Повторителен код</a:t>
            </a:r>
          </a:p>
          <a:p>
            <a:pPr marL="0" indent="0">
              <a:buNone/>
            </a:pPr>
            <a:r>
              <a:rPr lang="bg-BG" dirty="0" smtClean="0"/>
              <a:t>В 14-56 АС</a:t>
            </a:r>
          </a:p>
          <a:p>
            <a:pPr marL="0" indent="0" algn="ctr">
              <a:buNone/>
            </a:pPr>
            <a:r>
              <a:rPr lang="bg-BG" sz="3600" b="1" dirty="0" smtClean="0"/>
              <a:t>Комбиниран </a:t>
            </a:r>
            <a:r>
              <a:rPr lang="bg-BG" sz="3600" b="1" dirty="0" smtClean="0"/>
              <a:t>код</a:t>
            </a:r>
          </a:p>
          <a:p>
            <a:pPr marL="0" indent="0">
              <a:buNone/>
            </a:pPr>
            <a:r>
              <a:rPr lang="bg-BG" sz="3600" dirty="0" smtClean="0"/>
              <a:t>Напр. </a:t>
            </a:r>
            <a:r>
              <a:rPr lang="bg-BG" sz="3600" smtClean="0"/>
              <a:t>ЕГН</a:t>
            </a:r>
          </a:p>
          <a:p>
            <a:pPr marL="0" indent="0">
              <a:buNone/>
            </a:pP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74866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Методика за построяване на номенклатури и кодове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 smtClean="0"/>
              <a:t>Изследване на съществуващите номенклатури и кодове</a:t>
            </a:r>
          </a:p>
          <a:p>
            <a:r>
              <a:rPr lang="bg-BG" dirty="0" smtClean="0"/>
              <a:t>Анализ и оценка</a:t>
            </a:r>
          </a:p>
          <a:p>
            <a:r>
              <a:rPr lang="bg-BG" dirty="0" smtClean="0"/>
              <a:t>Определяне списъка от номенклатури за проекта</a:t>
            </a:r>
          </a:p>
          <a:p>
            <a:r>
              <a:rPr lang="bg-BG" dirty="0" smtClean="0"/>
              <a:t>Разработка на кода за всяка </a:t>
            </a:r>
            <a:r>
              <a:rPr lang="bg-BG" dirty="0" err="1" smtClean="0"/>
              <a:t>номенлатура</a:t>
            </a:r>
            <a:endParaRPr lang="bg-BG" dirty="0" smtClean="0"/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 smtClean="0"/>
              <a:t>Избор на код</a:t>
            </a:r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 smtClean="0"/>
              <a:t>Построяване на структурата на кода</a:t>
            </a:r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 err="1" smtClean="0"/>
              <a:t>Документуране</a:t>
            </a:r>
            <a:r>
              <a:rPr lang="bg-BG" dirty="0" smtClean="0"/>
              <a:t> </a:t>
            </a:r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 smtClean="0"/>
              <a:t>При необходимост – разработка на класификатори (</a:t>
            </a:r>
            <a:r>
              <a:rPr lang="bg-BG" smtClean="0"/>
              <a:t>кодови книги)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68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 smtClean="0"/>
              <a:t>Изисквания</a:t>
            </a:r>
          </a:p>
          <a:p>
            <a:pPr indent="555625"/>
            <a:r>
              <a:rPr lang="bg-BG" dirty="0"/>
              <a:t>пълнота</a:t>
            </a:r>
          </a:p>
          <a:p>
            <a:pPr indent="555625"/>
            <a:r>
              <a:rPr lang="bg-BG" dirty="0"/>
              <a:t>стабилност</a:t>
            </a:r>
          </a:p>
          <a:p>
            <a:pPr indent="555625"/>
            <a:r>
              <a:rPr lang="bg-BG" dirty="0" smtClean="0"/>
              <a:t>единство за съответната среда – обект, област от знания, предмет на дейност</a:t>
            </a:r>
            <a:endParaRPr lang="bg-BG" dirty="0"/>
          </a:p>
          <a:p>
            <a:pPr indent="555625"/>
            <a:r>
              <a:rPr lang="bg-BG" dirty="0"/>
              <a:t>липса на дублиране</a:t>
            </a:r>
          </a:p>
          <a:p>
            <a:pPr indent="555625"/>
            <a:r>
              <a:rPr lang="bg-BG" dirty="0" smtClean="0"/>
              <a:t>възможност за разширяване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Предимства на използването им</a:t>
            </a:r>
          </a:p>
          <a:p>
            <a:pPr indent="288925"/>
            <a:r>
              <a:rPr lang="bg-BG" dirty="0" smtClean="0"/>
              <a:t>единен информационен език</a:t>
            </a:r>
          </a:p>
          <a:p>
            <a:pPr indent="288925"/>
            <a:r>
              <a:rPr lang="bg-BG" dirty="0" smtClean="0"/>
              <a:t>рационализиране на обработките</a:t>
            </a:r>
          </a:p>
          <a:p>
            <a:pPr indent="288925"/>
            <a:r>
              <a:rPr lang="bg-BG" dirty="0" smtClean="0"/>
              <a:t>приемственост </a:t>
            </a:r>
          </a:p>
          <a:p>
            <a:pPr indent="288925"/>
            <a:r>
              <a:rPr lang="bg-BG" dirty="0" smtClean="0"/>
              <a:t>непротиворечивост при реализация на проектните решения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80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 smtClean="0"/>
              <a:t>Използване при разработката на ИС</a:t>
            </a:r>
          </a:p>
          <a:p>
            <a:pPr indent="371475"/>
            <a:r>
              <a:rPr lang="bg-BG" dirty="0" smtClean="0"/>
              <a:t>в хода на цялостното проектиране – при проектиране на входа, изхода, БД</a:t>
            </a:r>
          </a:p>
          <a:p>
            <a:pPr indent="371475"/>
            <a:r>
              <a:rPr lang="bg-BG" dirty="0" smtClean="0"/>
              <a:t>при внедряване на системата</a:t>
            </a:r>
          </a:p>
          <a:p>
            <a:pPr indent="371475"/>
            <a:r>
              <a:rPr lang="bg-BG" dirty="0" smtClean="0"/>
              <a:t>при развитие и усъвършенстване на системата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419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Класификация на информационните множества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Същност  - логическа </a:t>
            </a:r>
            <a:r>
              <a:rPr lang="bg-BG" dirty="0"/>
              <a:t>операция на разпределение и подреждане на обектите (елементите) на множеството на подмножества (групировки</a:t>
            </a:r>
            <a:r>
              <a:rPr lang="bg-BG" dirty="0" smtClean="0"/>
              <a:t>) като се вземат предвид присъщите им признаци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Основни понятия:</a:t>
            </a:r>
          </a:p>
          <a:p>
            <a:pPr indent="638175"/>
            <a:r>
              <a:rPr lang="bg-BG" i="1" dirty="0" smtClean="0"/>
              <a:t>Система </a:t>
            </a:r>
            <a:r>
              <a:rPr lang="bg-BG" i="1" dirty="0"/>
              <a:t>за класификация</a:t>
            </a:r>
            <a:r>
              <a:rPr lang="bg-BG" dirty="0"/>
              <a:t> </a:t>
            </a:r>
          </a:p>
          <a:p>
            <a:pPr indent="638175"/>
            <a:r>
              <a:rPr lang="bg-BG" i="1" dirty="0" smtClean="0"/>
              <a:t>Класификационен </a:t>
            </a:r>
            <a:r>
              <a:rPr lang="bg-BG" i="1" dirty="0"/>
              <a:t>признак </a:t>
            </a:r>
            <a:r>
              <a:rPr lang="bg-BG" i="1" dirty="0" smtClean="0"/>
              <a:t>– свойство, характеристика на обектите на множеството</a:t>
            </a:r>
            <a:endParaRPr lang="bg-BG" dirty="0"/>
          </a:p>
          <a:p>
            <a:pPr indent="638175"/>
            <a:r>
              <a:rPr lang="bg-BG" i="1" dirty="0" smtClean="0"/>
              <a:t>Класификационна групировка</a:t>
            </a:r>
            <a:r>
              <a:rPr lang="bg-BG" dirty="0" smtClean="0"/>
              <a:t> – обекти с едно и също значение на класификационния признак</a:t>
            </a:r>
          </a:p>
          <a:p>
            <a:pPr indent="638175"/>
            <a:r>
              <a:rPr lang="bg-BG" i="1" dirty="0" smtClean="0"/>
              <a:t>Степен </a:t>
            </a:r>
            <a:r>
              <a:rPr lang="bg-BG" i="1" dirty="0"/>
              <a:t>на класификация</a:t>
            </a: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bg-BG" dirty="0"/>
              <a:t>съвкупност от класификационни групировки по определен признак за класификация (ниво</a:t>
            </a:r>
            <a:r>
              <a:rPr lang="bg-BG" dirty="0" smtClean="0"/>
              <a:t>)</a:t>
            </a:r>
          </a:p>
          <a:p>
            <a:pPr indent="638175"/>
            <a:r>
              <a:rPr lang="bg-BG" i="1" dirty="0" smtClean="0"/>
              <a:t>Класификатор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15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Системи за класификация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Йерархична</a:t>
            </a:r>
          </a:p>
          <a:p>
            <a:pPr indent="471488"/>
            <a:r>
              <a:rPr lang="bg-BG" dirty="0" smtClean="0"/>
              <a:t>За множества с присъща йерархия на признаците</a:t>
            </a:r>
          </a:p>
          <a:p>
            <a:pPr indent="471488"/>
            <a:r>
              <a:rPr lang="bg-BG" dirty="0" smtClean="0"/>
              <a:t>Формиране на непресичащи се, йерархично подредени класификационни групировки</a:t>
            </a:r>
          </a:p>
          <a:p>
            <a:pPr indent="471488"/>
            <a:r>
              <a:rPr lang="bg-BG" dirty="0" smtClean="0"/>
              <a:t>Йерархичните нива – присъщи за всички елементи на множеството</a:t>
            </a:r>
          </a:p>
          <a:p>
            <a:pPr indent="471488"/>
            <a:r>
              <a:rPr lang="bg-BG" dirty="0" smtClean="0"/>
              <a:t>Всяка класификационна групировка се разделя съгласно присъщия само за нея </a:t>
            </a:r>
            <a:r>
              <a:rPr lang="bg-BG" b="1" dirty="0" smtClean="0"/>
              <a:t>набор от значения </a:t>
            </a:r>
            <a:r>
              <a:rPr lang="bg-BG" dirty="0" smtClean="0"/>
              <a:t>на по-низшия класификационен признак</a:t>
            </a:r>
          </a:p>
          <a:p>
            <a:pPr indent="471488"/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94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00600"/>
          </a:xfrm>
        </p:spPr>
        <p:txBody>
          <a:bodyPr>
            <a:normAutofit fontScale="92500"/>
          </a:bodyPr>
          <a:lstStyle/>
          <a:p>
            <a:pPr lvl="0" algn="just"/>
            <a:r>
              <a:rPr lang="bg-BG" dirty="0" smtClean="0"/>
              <a:t>Получените </a:t>
            </a:r>
            <a:r>
              <a:rPr lang="bg-BG" dirty="0"/>
              <a:t>в резултат на деленето групировки на всяко от равнищата трябва да се отнасят само към една от висшестоящите </a:t>
            </a:r>
            <a:r>
              <a:rPr lang="bg-BG" dirty="0" smtClean="0"/>
              <a:t>групировки; </a:t>
            </a:r>
            <a:endParaRPr lang="bg-BG" dirty="0"/>
          </a:p>
          <a:p>
            <a:pPr lvl="0" algn="just"/>
            <a:r>
              <a:rPr lang="bg-BG" dirty="0" smtClean="0"/>
              <a:t>Деленето </a:t>
            </a:r>
            <a:r>
              <a:rPr lang="bg-BG" dirty="0"/>
              <a:t>трябва да се прави последователно, без да се пропуска поредното </a:t>
            </a:r>
            <a:r>
              <a:rPr lang="bg-BG" dirty="0" smtClean="0"/>
              <a:t>равнище, </a:t>
            </a:r>
            <a:r>
              <a:rPr lang="bg-BG" dirty="0"/>
              <a:t>при което може да се наруши йерархията на структурата.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b="1" dirty="0"/>
              <a:t>При построяването на йерархичната структура е важно да се определи системата от признаци за делене и редът за последователното им подреждане</a:t>
            </a:r>
            <a:r>
              <a:rPr lang="bg-BG" b="1" dirty="0" smtClean="0"/>
              <a:t>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5220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8208912" cy="56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01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03232" cy="50734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 err="1" smtClean="0"/>
              <a:t>Фасетна</a:t>
            </a:r>
            <a:r>
              <a:rPr lang="bg-BG" dirty="0" smtClean="0"/>
              <a:t> </a:t>
            </a:r>
          </a:p>
          <a:p>
            <a:pPr marL="814388" indent="615950" algn="just">
              <a:tabLst>
                <a:tab pos="7448550" algn="l"/>
              </a:tabLst>
            </a:pPr>
            <a:r>
              <a:rPr lang="bg-BG" dirty="0" err="1"/>
              <a:t>Фасет</a:t>
            </a:r>
            <a:r>
              <a:rPr lang="bg-BG" dirty="0"/>
              <a:t> – независим признак за класификация</a:t>
            </a:r>
          </a:p>
          <a:p>
            <a:pPr marL="814388" indent="615950" algn="just">
              <a:tabLst>
                <a:tab pos="7448550" algn="l"/>
              </a:tabLst>
            </a:pPr>
            <a:r>
              <a:rPr lang="bg-BG" dirty="0" smtClean="0"/>
              <a:t>Използване - при отсъствие на йерархична подчиненост на признаците</a:t>
            </a:r>
          </a:p>
          <a:p>
            <a:pPr marL="814388" indent="615950" algn="just">
              <a:tabLst>
                <a:tab pos="7448550" algn="l"/>
              </a:tabLst>
            </a:pPr>
            <a:r>
              <a:rPr lang="bg-BG" dirty="0"/>
              <a:t>За всеки признак  - самостоятелно, независимо разделяне на класификационни </a:t>
            </a:r>
            <a:r>
              <a:rPr lang="bg-BG" dirty="0" smtClean="0"/>
              <a:t>групировки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6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851</Words>
  <Application>Microsoft Office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Document</vt:lpstr>
      <vt:lpstr>Номенклатури, кодиране на номенклатурите</vt:lpstr>
      <vt:lpstr>Номенклатури</vt:lpstr>
      <vt:lpstr>PowerPoint Presentation</vt:lpstr>
      <vt:lpstr>PowerPoint Presentation</vt:lpstr>
      <vt:lpstr>Класификация на информационните множества</vt:lpstr>
      <vt:lpstr>Системи за класификация</vt:lpstr>
      <vt:lpstr>PowerPoint Presentation</vt:lpstr>
      <vt:lpstr>PowerPoint Presentation</vt:lpstr>
      <vt:lpstr>PowerPoint Presentation</vt:lpstr>
      <vt:lpstr>Кодиране на номенклатурите</vt:lpstr>
      <vt:lpstr>PowerPoint Presentation</vt:lpstr>
      <vt:lpstr>PowerPoint Presentation</vt:lpstr>
      <vt:lpstr>PowerPoint Presentation</vt:lpstr>
      <vt:lpstr>Системи за кодиране (кодове) по начин на построяване</vt:lpstr>
      <vt:lpstr>Пореден код</vt:lpstr>
      <vt:lpstr>PowerPoint Presentation</vt:lpstr>
      <vt:lpstr>Сериен код</vt:lpstr>
      <vt:lpstr>PowerPoint Presentation</vt:lpstr>
      <vt:lpstr>Разряден код, основан на йерархична класификация</vt:lpstr>
      <vt:lpstr>PowerPoint Presentation</vt:lpstr>
      <vt:lpstr>PowerPoint Presentation</vt:lpstr>
      <vt:lpstr>Разряден код, основан на фасетна класификация</vt:lpstr>
      <vt:lpstr>Шахматен код</vt:lpstr>
      <vt:lpstr>PowerPoint Presentation</vt:lpstr>
      <vt:lpstr>Методика за построяване на номенклатури и кодове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Номенклатури, кодиране на номенклатурите</dc:title>
  <dc:creator>PC</dc:creator>
  <cp:lastModifiedBy>PC</cp:lastModifiedBy>
  <cp:revision>41</cp:revision>
  <dcterms:created xsi:type="dcterms:W3CDTF">2015-03-16T08:38:15Z</dcterms:created>
  <dcterms:modified xsi:type="dcterms:W3CDTF">2016-03-14T07:15:30Z</dcterms:modified>
</cp:coreProperties>
</file>