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65" r:id="rId14"/>
    <p:sldId id="266" r:id="rId15"/>
    <p:sldId id="267" r:id="rId16"/>
    <p:sldId id="268" r:id="rId17"/>
    <p:sldId id="281" r:id="rId18"/>
    <p:sldId id="269" r:id="rId19"/>
    <p:sldId id="279" r:id="rId20"/>
    <p:sldId id="271" r:id="rId21"/>
    <p:sldId id="272" r:id="rId22"/>
    <p:sldId id="273" r:id="rId23"/>
    <p:sldId id="274" r:id="rId24"/>
    <p:sldId id="278" r:id="rId25"/>
    <p:sldId id="276" r:id="rId26"/>
    <p:sldId id="280"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52D08-CE73-452E-AACA-744FA9EDAC40}" type="datetimeFigureOut">
              <a:rPr lang="en-US" smtClean="0"/>
              <a:t>3/28/2016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DF84F-F3D3-4C0D-BD0D-572241A7C885}" type="slidenum">
              <a:rPr lang="en-US" smtClean="0"/>
              <a:t>‹#›</a:t>
            </a:fld>
            <a:endParaRPr lang="en-US"/>
          </a:p>
        </p:txBody>
      </p:sp>
    </p:spTree>
    <p:extLst>
      <p:ext uri="{BB962C8B-B14F-4D97-AF65-F5344CB8AC3E}">
        <p14:creationId xmlns:p14="http://schemas.microsoft.com/office/powerpoint/2010/main" val="223534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10</a:t>
            </a:fld>
            <a:endParaRPr lang="en-US"/>
          </a:p>
        </p:txBody>
      </p:sp>
    </p:spTree>
    <p:extLst>
      <p:ext uri="{BB962C8B-B14F-4D97-AF65-F5344CB8AC3E}">
        <p14:creationId xmlns:p14="http://schemas.microsoft.com/office/powerpoint/2010/main" val="312015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11</a:t>
            </a:fld>
            <a:endParaRPr lang="en-US"/>
          </a:p>
        </p:txBody>
      </p:sp>
    </p:spTree>
    <p:extLst>
      <p:ext uri="{BB962C8B-B14F-4D97-AF65-F5344CB8AC3E}">
        <p14:creationId xmlns:p14="http://schemas.microsoft.com/office/powerpoint/2010/main" val="350266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12</a:t>
            </a:fld>
            <a:endParaRPr lang="en-US"/>
          </a:p>
        </p:txBody>
      </p:sp>
    </p:spTree>
    <p:extLst>
      <p:ext uri="{BB962C8B-B14F-4D97-AF65-F5344CB8AC3E}">
        <p14:creationId xmlns:p14="http://schemas.microsoft.com/office/powerpoint/2010/main" val="48956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17</a:t>
            </a:fld>
            <a:endParaRPr lang="en-US"/>
          </a:p>
        </p:txBody>
      </p:sp>
    </p:spTree>
    <p:extLst>
      <p:ext uri="{BB962C8B-B14F-4D97-AF65-F5344CB8AC3E}">
        <p14:creationId xmlns:p14="http://schemas.microsoft.com/office/powerpoint/2010/main" val="955358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24</a:t>
            </a:fld>
            <a:endParaRPr lang="en-US"/>
          </a:p>
        </p:txBody>
      </p:sp>
    </p:spTree>
    <p:extLst>
      <p:ext uri="{BB962C8B-B14F-4D97-AF65-F5344CB8AC3E}">
        <p14:creationId xmlns:p14="http://schemas.microsoft.com/office/powerpoint/2010/main" val="288192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25</a:t>
            </a:fld>
            <a:endParaRPr lang="en-US"/>
          </a:p>
        </p:txBody>
      </p:sp>
    </p:spTree>
    <p:extLst>
      <p:ext uri="{BB962C8B-B14F-4D97-AF65-F5344CB8AC3E}">
        <p14:creationId xmlns:p14="http://schemas.microsoft.com/office/powerpoint/2010/main" val="67788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26</a:t>
            </a:fld>
            <a:endParaRPr lang="en-US"/>
          </a:p>
        </p:txBody>
      </p:sp>
    </p:spTree>
    <p:extLst>
      <p:ext uri="{BB962C8B-B14F-4D97-AF65-F5344CB8AC3E}">
        <p14:creationId xmlns:p14="http://schemas.microsoft.com/office/powerpoint/2010/main" val="3059075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27</a:t>
            </a:fld>
            <a:endParaRPr lang="en-US"/>
          </a:p>
        </p:txBody>
      </p:sp>
    </p:spTree>
    <p:extLst>
      <p:ext uri="{BB962C8B-B14F-4D97-AF65-F5344CB8AC3E}">
        <p14:creationId xmlns:p14="http://schemas.microsoft.com/office/powerpoint/2010/main" val="111185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7DF84F-F3D3-4C0D-BD0D-572241A7C885}"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CA82546-A772-4929-AD01-04D7025D71CB}"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A747-396B-4BC6-8DB4-0BE41E829D7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82546-A772-4929-AD01-04D7025D71CB}"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82546-A772-4929-AD01-04D7025D71CB}" type="datetimeFigureOut">
              <a:rPr lang="en-US" smtClean="0"/>
              <a:t>3/28/2016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82546-A772-4929-AD01-04D7025D71CB}"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A82546-A772-4929-AD01-04D7025D71CB}"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A747-396B-4BC6-8DB4-0BE41E829D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A82546-A772-4929-AD01-04D7025D71CB}"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A82546-A772-4929-AD01-04D7025D71CB}" type="datetimeFigureOut">
              <a:rPr lang="en-US" smtClean="0"/>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A82546-A772-4929-AD01-04D7025D71CB}" type="datetimeFigureOut">
              <a:rPr lang="en-US" smtClean="0"/>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82546-A772-4929-AD01-04D7025D71CB}" type="datetimeFigureOut">
              <a:rPr lang="en-US" smtClean="0"/>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A747-396B-4BC6-8DB4-0BE41E829D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A82546-A772-4929-AD01-04D7025D71CB}"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A747-396B-4BC6-8DB4-0BE41E829D7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CA82546-A772-4929-AD01-04D7025D71CB}" type="datetimeFigureOut">
              <a:rPr lang="en-US" smtClean="0"/>
              <a:t>3/28/2016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496A747-396B-4BC6-8DB4-0BE41E829D7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CA82546-A772-4929-AD01-04D7025D71CB}" type="datetimeFigureOut">
              <a:rPr lang="en-US" smtClean="0"/>
              <a:t>3/28/2016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96A747-396B-4BC6-8DB4-0BE41E829D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ERWIN DATA MODELER</a:t>
            </a:r>
            <a:endParaRPr lang="en-US" dirty="0"/>
          </a:p>
        </p:txBody>
      </p:sp>
      <p:sp>
        <p:nvSpPr>
          <p:cNvPr id="3" name="Subtitle 2"/>
          <p:cNvSpPr>
            <a:spLocks noGrp="1"/>
          </p:cNvSpPr>
          <p:nvPr>
            <p:ph type="subTitle" idx="1"/>
          </p:nvPr>
        </p:nvSpPr>
        <p:spPr/>
        <p:txBody>
          <a:bodyPr/>
          <a:lstStyle/>
          <a:p>
            <a:r>
              <a:rPr lang="bg-BG" dirty="0" smtClean="0"/>
              <a:t>Проектиране на релационни бази данни</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Външен модел</a:t>
            </a:r>
            <a:endParaRPr lang="en-US" dirty="0"/>
          </a:p>
        </p:txBody>
      </p:sp>
      <p:sp>
        <p:nvSpPr>
          <p:cNvPr id="3" name="Content Placeholder 2"/>
          <p:cNvSpPr>
            <a:spLocks noGrp="1"/>
          </p:cNvSpPr>
          <p:nvPr>
            <p:ph idx="1"/>
          </p:nvPr>
        </p:nvSpPr>
        <p:spPr/>
        <p:txBody>
          <a:bodyPr>
            <a:normAutofit fontScale="92500" lnSpcReduction="20000"/>
          </a:bodyPr>
          <a:lstStyle/>
          <a:p>
            <a:r>
              <a:rPr lang="bg-BG" dirty="0" smtClean="0"/>
              <a:t>Отразява представите </a:t>
            </a:r>
            <a:r>
              <a:rPr lang="bg-BG" dirty="0"/>
              <a:t>на </a:t>
            </a:r>
            <a:r>
              <a:rPr lang="bg-BG" dirty="0" smtClean="0"/>
              <a:t>потребителите;</a:t>
            </a:r>
          </a:p>
          <a:p>
            <a:r>
              <a:rPr lang="bg-BG" dirty="0" smtClean="0"/>
              <a:t>Потребителски </a:t>
            </a:r>
            <a:r>
              <a:rPr lang="bg-BG" dirty="0"/>
              <a:t>изгледи (</a:t>
            </a:r>
            <a:r>
              <a:rPr lang="en-US" dirty="0"/>
              <a:t>users views</a:t>
            </a:r>
            <a:r>
              <a:rPr lang="bg-BG" dirty="0"/>
              <a:t>) или външни схеми (</a:t>
            </a:r>
            <a:r>
              <a:rPr lang="en-US" dirty="0"/>
              <a:t>external schemas</a:t>
            </a:r>
            <a:r>
              <a:rPr lang="bg-BG" dirty="0" smtClean="0"/>
              <a:t>);</a:t>
            </a:r>
          </a:p>
          <a:p>
            <a:r>
              <a:rPr lang="bg-BG" dirty="0" smtClean="0"/>
              <a:t>Описва </a:t>
            </a:r>
            <a:r>
              <a:rPr lang="bg-BG" dirty="0"/>
              <a:t>БД на най-високо ниво на </a:t>
            </a:r>
            <a:r>
              <a:rPr lang="bg-BG" dirty="0" smtClean="0"/>
              <a:t>абстракция;</a:t>
            </a:r>
          </a:p>
          <a:p>
            <a:r>
              <a:rPr lang="bg-BG" dirty="0" smtClean="0"/>
              <a:t>Включва </a:t>
            </a:r>
            <a:r>
              <a:rPr lang="bg-BG" dirty="0"/>
              <a:t>само тези същности, атрибути и връзки, които представляват интерес за </a:t>
            </a:r>
            <a:r>
              <a:rPr lang="bg-BG" dirty="0" smtClean="0"/>
              <a:t>потребителите;</a:t>
            </a:r>
          </a:p>
          <a:p>
            <a:r>
              <a:rPr lang="bg-BG" dirty="0" smtClean="0"/>
              <a:t>В една </a:t>
            </a:r>
            <a:r>
              <a:rPr lang="bg-BG" dirty="0"/>
              <a:t>предметна област може да има няколко външни </a:t>
            </a:r>
            <a:r>
              <a:rPr lang="bg-BG" dirty="0" smtClean="0"/>
              <a:t>модела;</a:t>
            </a:r>
          </a:p>
          <a:p>
            <a:r>
              <a:rPr lang="bg-BG" dirty="0" smtClean="0"/>
              <a:t>Описват се чрез </a:t>
            </a:r>
            <a:r>
              <a:rPr lang="bg-BG" dirty="0"/>
              <a:t>външен език за описание на данните (</a:t>
            </a:r>
            <a:r>
              <a:rPr lang="en-US" dirty="0"/>
              <a:t>External Data Definition Language</a:t>
            </a:r>
            <a:r>
              <a:rPr lang="bg-BG" dirty="0"/>
              <a:t>).</a:t>
            </a:r>
            <a:endParaRPr lang="en-US" dirty="0"/>
          </a:p>
        </p:txBody>
      </p:sp>
    </p:spTree>
    <p:extLst>
      <p:ext uri="{BB962C8B-B14F-4D97-AF65-F5344CB8AC3E}">
        <p14:creationId xmlns:p14="http://schemas.microsoft.com/office/powerpoint/2010/main" val="206679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Концептуален и логически модел</a:t>
            </a:r>
            <a:endParaRPr lang="en-US" dirty="0"/>
          </a:p>
        </p:txBody>
      </p:sp>
      <p:sp>
        <p:nvSpPr>
          <p:cNvPr id="3" name="Content Placeholder 2"/>
          <p:cNvSpPr>
            <a:spLocks noGrp="1"/>
          </p:cNvSpPr>
          <p:nvPr>
            <p:ph idx="1"/>
          </p:nvPr>
        </p:nvSpPr>
        <p:spPr>
          <a:xfrm>
            <a:off x="457200" y="1484785"/>
            <a:ext cx="8229600" cy="4916016"/>
          </a:xfrm>
        </p:spPr>
        <p:txBody>
          <a:bodyPr>
            <a:normAutofit fontScale="70000" lnSpcReduction="20000"/>
          </a:bodyPr>
          <a:lstStyle/>
          <a:p>
            <a:r>
              <a:rPr lang="bg-BG" dirty="0" smtClean="0"/>
              <a:t>Включва </a:t>
            </a:r>
            <a:r>
              <a:rPr lang="bg-BG" dirty="0"/>
              <a:t>всички същности от предметната </a:t>
            </a:r>
            <a:r>
              <a:rPr lang="bg-BG" dirty="0" smtClean="0"/>
              <a:t>област;</a:t>
            </a:r>
          </a:p>
          <a:p>
            <a:r>
              <a:rPr lang="bg-BG" dirty="0" smtClean="0"/>
              <a:t>Представя </a:t>
            </a:r>
            <a:r>
              <a:rPr lang="bg-BG" dirty="0"/>
              <a:t>логическата структура на </a:t>
            </a:r>
            <a:r>
              <a:rPr lang="bg-BG" dirty="0" smtClean="0"/>
              <a:t>БД;</a:t>
            </a:r>
          </a:p>
          <a:p>
            <a:r>
              <a:rPr lang="bg-BG" dirty="0" smtClean="0"/>
              <a:t>Описва се чрез </a:t>
            </a:r>
            <a:r>
              <a:rPr lang="bg-BG" dirty="0"/>
              <a:t>концептуална схема на БД (</a:t>
            </a:r>
            <a:r>
              <a:rPr lang="en-US" dirty="0" smtClean="0"/>
              <a:t>conceptual </a:t>
            </a:r>
            <a:r>
              <a:rPr lang="en-US" dirty="0"/>
              <a:t>schema</a:t>
            </a:r>
            <a:r>
              <a:rPr lang="bg-BG" dirty="0"/>
              <a:t>), която съдържа: всички същности, атрибути и връзки; ограничения върху данните, семантична информация, правила за поддържане на цялостност, интегритет и защита на </a:t>
            </a:r>
            <a:r>
              <a:rPr lang="bg-BG" dirty="0" smtClean="0"/>
              <a:t>данните</a:t>
            </a:r>
            <a:r>
              <a:rPr lang="en-US" dirty="0" smtClean="0"/>
              <a:t>;</a:t>
            </a:r>
          </a:p>
          <a:p>
            <a:r>
              <a:rPr lang="bg-BG" dirty="0" smtClean="0"/>
              <a:t>Концептуалният </a:t>
            </a:r>
            <a:r>
              <a:rPr lang="bg-BG" dirty="0"/>
              <a:t>модел не разглежда физическото съхраняване на </a:t>
            </a:r>
            <a:r>
              <a:rPr lang="bg-BG" dirty="0" smtClean="0"/>
              <a:t>данните</a:t>
            </a:r>
            <a:r>
              <a:rPr lang="en-US" dirty="0" smtClean="0"/>
              <a:t>;</a:t>
            </a:r>
          </a:p>
          <a:p>
            <a:r>
              <a:rPr lang="bg-BG" dirty="0" smtClean="0"/>
              <a:t>Концептуалното </a:t>
            </a:r>
            <a:r>
              <a:rPr lang="bg-BG" dirty="0"/>
              <a:t>ниво поддържа всички въшни </a:t>
            </a:r>
            <a:r>
              <a:rPr lang="bg-BG" dirty="0" smtClean="0"/>
              <a:t>модели</a:t>
            </a:r>
            <a:r>
              <a:rPr lang="en-US" dirty="0" smtClean="0"/>
              <a:t>; </a:t>
            </a:r>
          </a:p>
          <a:p>
            <a:r>
              <a:rPr lang="bg-BG" dirty="0" smtClean="0"/>
              <a:t>За </a:t>
            </a:r>
            <a:r>
              <a:rPr lang="bg-BG" dirty="0"/>
              <a:t>създаване на концептуалната схема на БД се използва концептуален език за описание на данните (</a:t>
            </a:r>
            <a:r>
              <a:rPr lang="en-US" dirty="0" smtClean="0"/>
              <a:t>Conceptual </a:t>
            </a:r>
            <a:r>
              <a:rPr lang="en-US" dirty="0"/>
              <a:t>Data Definition Language</a:t>
            </a:r>
            <a:r>
              <a:rPr lang="bg-BG" dirty="0" smtClean="0"/>
              <a:t>);</a:t>
            </a:r>
          </a:p>
          <a:p>
            <a:r>
              <a:rPr lang="bg-BG" dirty="0" smtClean="0"/>
              <a:t>Логическият </a:t>
            </a:r>
            <a:r>
              <a:rPr lang="bg-BG" dirty="0"/>
              <a:t>модел </a:t>
            </a:r>
            <a:r>
              <a:rPr lang="bg-BG" dirty="0" smtClean="0"/>
              <a:t>(</a:t>
            </a:r>
            <a:r>
              <a:rPr lang="en-US" dirty="0" smtClean="0"/>
              <a:t>logical schema) </a:t>
            </a:r>
            <a:r>
              <a:rPr lang="bg-BG" dirty="0" smtClean="0"/>
              <a:t>е </a:t>
            </a:r>
            <a:r>
              <a:rPr lang="bg-BG" dirty="0"/>
              <a:t>преобразуван концептуален модел </a:t>
            </a:r>
            <a:r>
              <a:rPr lang="en-US" dirty="0" smtClean="0"/>
              <a:t>(conceptual schema) </a:t>
            </a:r>
            <a:r>
              <a:rPr lang="bg-BG" dirty="0" smtClean="0"/>
              <a:t>в </a:t>
            </a:r>
            <a:r>
              <a:rPr lang="bg-BG" dirty="0"/>
              <a:t>зависимост от избрания модел на БД – йерархичен, мрежови или релационен</a:t>
            </a:r>
            <a:r>
              <a:rPr lang="bg-BG" dirty="0" smtClean="0"/>
              <a:t>.</a:t>
            </a:r>
            <a:endParaRPr lang="en-US" dirty="0"/>
          </a:p>
        </p:txBody>
      </p:sp>
    </p:spTree>
    <p:extLst>
      <p:ext uri="{BB962C8B-B14F-4D97-AF65-F5344CB8AC3E}">
        <p14:creationId xmlns:p14="http://schemas.microsoft.com/office/powerpoint/2010/main" val="305190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Вътрешен модел</a:t>
            </a:r>
            <a:endParaRPr lang="en-US" dirty="0"/>
          </a:p>
        </p:txBody>
      </p:sp>
      <p:sp>
        <p:nvSpPr>
          <p:cNvPr id="3" name="Content Placeholder 2"/>
          <p:cNvSpPr>
            <a:spLocks noGrp="1"/>
          </p:cNvSpPr>
          <p:nvPr>
            <p:ph idx="1"/>
          </p:nvPr>
        </p:nvSpPr>
        <p:spPr>
          <a:xfrm>
            <a:off x="457200" y="1556793"/>
            <a:ext cx="8229600" cy="4844008"/>
          </a:xfrm>
        </p:spPr>
        <p:txBody>
          <a:bodyPr>
            <a:noAutofit/>
          </a:bodyPr>
          <a:lstStyle/>
          <a:p>
            <a:r>
              <a:rPr lang="bg-BG" sz="2300" dirty="0" smtClean="0"/>
              <a:t>Описва </a:t>
            </a:r>
            <a:r>
              <a:rPr lang="bg-BG" sz="2300" dirty="0"/>
              <a:t>физическите структури за съхранение на данните – файлове, дялове, записи, индекси, методите за достъп и организация на данните във физическата </a:t>
            </a:r>
            <a:r>
              <a:rPr lang="bg-BG" sz="2300" dirty="0" smtClean="0"/>
              <a:t>среда;</a:t>
            </a:r>
            <a:endParaRPr lang="en-US" sz="2300" dirty="0"/>
          </a:p>
          <a:p>
            <a:r>
              <a:rPr lang="bg-BG" sz="2300" dirty="0" smtClean="0"/>
              <a:t>Показва </a:t>
            </a:r>
            <a:r>
              <a:rPr lang="bg-BG" sz="2300" dirty="0"/>
              <a:t>как описаните в концептуалния модел същности и релации в действителност се </a:t>
            </a:r>
            <a:r>
              <a:rPr lang="bg-BG" sz="2300" dirty="0" smtClean="0"/>
              <a:t>съхраняват;</a:t>
            </a:r>
          </a:p>
          <a:p>
            <a:r>
              <a:rPr lang="bg-BG" sz="2300" dirty="0" smtClean="0"/>
              <a:t>Дефинират се: </a:t>
            </a:r>
            <a:r>
              <a:rPr lang="bg-BG" sz="2300" dirty="0"/>
              <a:t>разпределение на пространството за съхранение на БД; описание на записите, включително и размер на всяко поле; индекси; методи за добавяне на нови записи; техники за компресиране и криптиране на </a:t>
            </a:r>
            <a:r>
              <a:rPr lang="bg-BG" sz="2300" dirty="0" smtClean="0"/>
              <a:t>данните;</a:t>
            </a:r>
          </a:p>
          <a:p>
            <a:r>
              <a:rPr lang="bg-BG" sz="2300" dirty="0" smtClean="0"/>
              <a:t>Създава се с </a:t>
            </a:r>
            <a:r>
              <a:rPr lang="bg-BG" sz="2300" dirty="0"/>
              <a:t>помощта на структуриран език за заявки (</a:t>
            </a:r>
            <a:r>
              <a:rPr lang="en-US" sz="2300" dirty="0"/>
              <a:t>Structured Query Language </a:t>
            </a:r>
            <a:r>
              <a:rPr lang="bg-BG" sz="2300" dirty="0"/>
              <a:t>– </a:t>
            </a:r>
            <a:r>
              <a:rPr lang="en-US" sz="2300" dirty="0"/>
              <a:t>SQL</a:t>
            </a:r>
            <a:r>
              <a:rPr lang="bg-BG" sz="2300" dirty="0"/>
              <a:t>) или физически език за описание на данните (</a:t>
            </a:r>
            <a:r>
              <a:rPr lang="en-US" sz="2300" dirty="0"/>
              <a:t>Physical Data Description Language</a:t>
            </a:r>
            <a:r>
              <a:rPr lang="bg-BG" sz="2300" dirty="0" smtClean="0"/>
              <a:t>);</a:t>
            </a:r>
          </a:p>
          <a:p>
            <a:r>
              <a:rPr lang="bg-BG" sz="2300" dirty="0" smtClean="0"/>
              <a:t>Вътрешният </a:t>
            </a:r>
            <a:r>
              <a:rPr lang="bg-BG" sz="2300" dirty="0"/>
              <a:t>модел зависи от избраната СУБД за изграждането на физическата база от данни. </a:t>
            </a:r>
            <a:endParaRPr lang="en-US" sz="2300" dirty="0"/>
          </a:p>
          <a:p>
            <a:endParaRPr lang="en-US" sz="2300" dirty="0"/>
          </a:p>
        </p:txBody>
      </p:sp>
    </p:spTree>
    <p:extLst>
      <p:ext uri="{BB962C8B-B14F-4D97-AF65-F5344CB8AC3E}">
        <p14:creationId xmlns:p14="http://schemas.microsoft.com/office/powerpoint/2010/main" val="213139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Етапи на проектиране на РБД</a:t>
            </a:r>
            <a:endParaRPr lang="en-US" dirty="0"/>
          </a:p>
        </p:txBody>
      </p:sp>
      <p:sp>
        <p:nvSpPr>
          <p:cNvPr id="3" name="Content Placeholder 2"/>
          <p:cNvSpPr>
            <a:spLocks noGrp="1"/>
          </p:cNvSpPr>
          <p:nvPr>
            <p:ph idx="1"/>
          </p:nvPr>
        </p:nvSpPr>
        <p:spPr/>
        <p:txBody>
          <a:bodyPr/>
          <a:lstStyle/>
          <a:p>
            <a:r>
              <a:rPr lang="bg-BG" dirty="0" smtClean="0"/>
              <a:t>Концептуално проектиране – обединяват се всички външни модели в единен концептуален модел на данните;</a:t>
            </a:r>
          </a:p>
          <a:p>
            <a:r>
              <a:rPr lang="bg-BG" dirty="0" smtClean="0"/>
              <a:t>Логическо проектиране - описва модела на данните в терминологията на избраната СУБД;</a:t>
            </a:r>
          </a:p>
          <a:p>
            <a:r>
              <a:rPr lang="bg-BG" dirty="0" smtClean="0"/>
              <a:t>Физическо проектиране – представя начина на реализиране на логическия модел в средата  на конкретната СУБД.</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ERWIN Data Modeler</a:t>
            </a:r>
            <a:endParaRPr lang="en-US" dirty="0"/>
          </a:p>
        </p:txBody>
      </p:sp>
      <p:sp>
        <p:nvSpPr>
          <p:cNvPr id="3" name="Content Placeholder 2"/>
          <p:cNvSpPr>
            <a:spLocks noGrp="1"/>
          </p:cNvSpPr>
          <p:nvPr>
            <p:ph idx="1"/>
          </p:nvPr>
        </p:nvSpPr>
        <p:spPr/>
        <p:txBody>
          <a:bodyPr/>
          <a:lstStyle/>
          <a:p>
            <a:r>
              <a:rPr lang="bg-BG" dirty="0" smtClean="0"/>
              <a:t>Поддържа стандартите </a:t>
            </a:r>
            <a:r>
              <a:rPr lang="en-US" dirty="0" smtClean="0"/>
              <a:t>IDEF1.x </a:t>
            </a:r>
            <a:r>
              <a:rPr lang="bg-BG" dirty="0" smtClean="0"/>
              <a:t>и </a:t>
            </a:r>
            <a:r>
              <a:rPr lang="en-US" dirty="0" smtClean="0"/>
              <a:t>IE</a:t>
            </a:r>
            <a:r>
              <a:rPr lang="bg-BG" dirty="0" smtClean="0"/>
              <a:t> за </a:t>
            </a:r>
            <a:r>
              <a:rPr lang="en-US" dirty="0" smtClean="0"/>
              <a:t>ERD (Entity Relationships Diagrams);</a:t>
            </a:r>
          </a:p>
          <a:p>
            <a:r>
              <a:rPr lang="bg-BG" dirty="0" smtClean="0"/>
              <a:t>Поддържа всички етапи от проектиране на БД;</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Модели в </a:t>
            </a:r>
            <a:r>
              <a:rPr lang="en-US" dirty="0" smtClean="0"/>
              <a:t>Erwin Data Modeler</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529474" y="1484784"/>
            <a:ext cx="8146982" cy="52459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Първоначален модел “Същност-Връзки”</a:t>
            </a:r>
            <a:endParaRPr lang="en-US" dirty="0"/>
          </a:p>
        </p:txBody>
      </p:sp>
      <p:sp>
        <p:nvSpPr>
          <p:cNvPr id="3" name="Content Placeholder 2"/>
          <p:cNvSpPr>
            <a:spLocks noGrp="1"/>
          </p:cNvSpPr>
          <p:nvPr>
            <p:ph idx="1"/>
          </p:nvPr>
        </p:nvSpPr>
        <p:spPr/>
        <p:txBody>
          <a:bodyPr/>
          <a:lstStyle/>
          <a:p>
            <a:r>
              <a:rPr lang="bg-BG" dirty="0" smtClean="0"/>
              <a:t>Включва само имената на същностите;</a:t>
            </a:r>
          </a:p>
          <a:p>
            <a:r>
              <a:rPr lang="bg-BG" dirty="0" smtClean="0"/>
              <a:t>Може да не включва всички същности, а само най-важните в предметната област;</a:t>
            </a:r>
          </a:p>
          <a:p>
            <a:r>
              <a:rPr lang="bg-BG" dirty="0" smtClean="0"/>
              <a:t>Идентифицира връзките между същностите. Може да присъстват и връзки М:М.</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Примерна първоначална </a:t>
            </a:r>
            <a:r>
              <a:rPr lang="en-US" dirty="0" smtClean="0"/>
              <a:t>ERD</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03" y="1628800"/>
            <a:ext cx="58483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244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smtClean="0"/>
              <a:t>Видове същности</a:t>
            </a:r>
            <a:endParaRPr lang="en-US" dirty="0"/>
          </a:p>
        </p:txBody>
      </p:sp>
      <p:sp>
        <p:nvSpPr>
          <p:cNvPr id="3" name="Content Placeholder 2"/>
          <p:cNvSpPr>
            <a:spLocks noGrp="1"/>
          </p:cNvSpPr>
          <p:nvPr>
            <p:ph idx="1"/>
          </p:nvPr>
        </p:nvSpPr>
        <p:spPr>
          <a:xfrm>
            <a:off x="457200" y="1484785"/>
            <a:ext cx="8229600" cy="4916016"/>
          </a:xfrm>
        </p:spPr>
        <p:txBody>
          <a:bodyPr>
            <a:normAutofit fontScale="77500" lnSpcReduction="20000"/>
          </a:bodyPr>
          <a:lstStyle/>
          <a:p>
            <a:pPr lvl="0"/>
            <a:r>
              <a:rPr lang="bg-BG" b="1" dirty="0" smtClean="0"/>
              <a:t>Независими същности (Independent Entities)</a:t>
            </a:r>
            <a:r>
              <a:rPr lang="bg-BG" dirty="0" smtClean="0"/>
              <a:t>. Такива същности участват във връзки, в които играят роля на родител (Parent, пораждащи, главни същности). </a:t>
            </a:r>
            <a:endParaRPr lang="bg-BG" dirty="0" smtClean="0"/>
          </a:p>
          <a:p>
            <a:pPr marL="118872" lvl="0" indent="0">
              <a:buNone/>
            </a:pPr>
            <a:endParaRPr lang="en-US" dirty="0" smtClean="0"/>
          </a:p>
          <a:p>
            <a:pPr lvl="0"/>
            <a:r>
              <a:rPr lang="bg-BG" b="1" dirty="0" smtClean="0"/>
              <a:t>Зависими по отношение на идентифициране на екземплярите (Identification Dependent Entities)</a:t>
            </a:r>
            <a:r>
              <a:rPr lang="bg-BG" u="sng" dirty="0" smtClean="0"/>
              <a:t>.</a:t>
            </a:r>
            <a:r>
              <a:rPr lang="bg-BG" dirty="0" smtClean="0"/>
              <a:t> За идентифициране на екземплярите от зависимата същност се използват първичните ключове на независимата същност. </a:t>
            </a:r>
            <a:endParaRPr lang="bg-BG" dirty="0" smtClean="0"/>
          </a:p>
          <a:p>
            <a:pPr lvl="0"/>
            <a:endParaRPr lang="en-US" dirty="0" smtClean="0"/>
          </a:p>
          <a:p>
            <a:pPr lvl="0"/>
            <a:r>
              <a:rPr lang="bg-BG" b="1" dirty="0" smtClean="0"/>
              <a:t>Зависими по отношение на съществуване на екземплярите (Existence Dependent Entities).</a:t>
            </a:r>
            <a:r>
              <a:rPr lang="bg-BG" dirty="0" smtClean="0"/>
              <a:t> Екземплярите от зависимата същност може да съществуват само ако съществуват съответните екземпляри от независимата същност.</a:t>
            </a:r>
          </a:p>
          <a:p>
            <a:pPr lvl="0">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Видове връзки между същностите</a:t>
            </a:r>
            <a:endParaRPr lang="en-US" dirty="0"/>
          </a:p>
        </p:txBody>
      </p:sp>
      <p:sp>
        <p:nvSpPr>
          <p:cNvPr id="5" name="Content Placeholder 4"/>
          <p:cNvSpPr>
            <a:spLocks noGrp="1"/>
          </p:cNvSpPr>
          <p:nvPr>
            <p:ph idx="1"/>
          </p:nvPr>
        </p:nvSpPr>
        <p:spPr/>
        <p:txBody>
          <a:bodyPr/>
          <a:lstStyle/>
          <a:p>
            <a:r>
              <a:rPr lang="bg-BG" dirty="0" smtClean="0"/>
              <a:t>Идентифицираща връзка (Identifying Relationship)</a:t>
            </a:r>
            <a:r>
              <a:rPr lang="en-US" dirty="0" smtClean="0"/>
              <a:t>. </a:t>
            </a:r>
          </a:p>
          <a:p>
            <a:endParaRPr lang="en-US" dirty="0" smtClean="0"/>
          </a:p>
          <a:p>
            <a:endParaRPr lang="en-US" dirty="0"/>
          </a:p>
        </p:txBody>
      </p:sp>
      <p:pic>
        <p:nvPicPr>
          <p:cNvPr id="7" name="Picture 6"/>
          <p:cNvPicPr/>
          <p:nvPr/>
        </p:nvPicPr>
        <p:blipFill>
          <a:blip r:embed="rId3" cstate="print"/>
          <a:stretch>
            <a:fillRect/>
          </a:stretch>
        </p:blipFill>
        <p:spPr>
          <a:xfrm>
            <a:off x="1259632" y="3068960"/>
            <a:ext cx="6048672" cy="2376263"/>
          </a:xfrm>
          <a:prstGeom prst="rect">
            <a:avLst/>
          </a:prstGeom>
        </p:spPr>
      </p:pic>
    </p:spTree>
    <p:extLst>
      <p:ext uri="{BB962C8B-B14F-4D97-AF65-F5344CB8AC3E}">
        <p14:creationId xmlns:p14="http://schemas.microsoft.com/office/powerpoint/2010/main" val="393065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БД – (определение от Дж.Мартин)</a:t>
            </a:r>
            <a:endParaRPr lang="en-US" dirty="0"/>
          </a:p>
        </p:txBody>
      </p:sp>
      <p:sp>
        <p:nvSpPr>
          <p:cNvPr id="3" name="Content Placeholder 2"/>
          <p:cNvSpPr>
            <a:spLocks noGrp="1"/>
          </p:cNvSpPr>
          <p:nvPr>
            <p:ph idx="1"/>
          </p:nvPr>
        </p:nvSpPr>
        <p:spPr/>
        <p:txBody>
          <a:bodyPr/>
          <a:lstStyle/>
          <a:p>
            <a:pPr marL="90488" indent="28575">
              <a:buNone/>
            </a:pPr>
            <a:r>
              <a:rPr lang="bg-BG" dirty="0" smtClean="0"/>
              <a:t>	Съвкупност от взаимосвързани и съхранявани съвместно данни при наличието на такова минимално дублиране, което осигурява тяхното оптимално използване за едно или повече </a:t>
            </a:r>
            <a:r>
              <a:rPr lang="bg-BG" smtClean="0"/>
              <a:t>потребителски приложения. </a:t>
            </a:r>
            <a:endParaRPr lang="bg-BG" dirty="0" smtClean="0"/>
          </a:p>
          <a:p>
            <a:pPr marL="90488" indent="28575">
              <a:buNone/>
            </a:pPr>
            <a:r>
              <a:rPr lang="bg-BG" dirty="0" smtClean="0"/>
              <a:t>	Данните се съхраняват така, че да са независими от приложенията, които ги използват.</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Видове връзки</a:t>
            </a:r>
            <a:r>
              <a:rPr lang="en-US" dirty="0" smtClean="0"/>
              <a:t> - 2</a:t>
            </a:r>
            <a:endParaRPr lang="en-US" dirty="0"/>
          </a:p>
        </p:txBody>
      </p:sp>
      <p:sp>
        <p:nvSpPr>
          <p:cNvPr id="3" name="Content Placeholder 2"/>
          <p:cNvSpPr>
            <a:spLocks noGrp="1"/>
          </p:cNvSpPr>
          <p:nvPr>
            <p:ph idx="1"/>
          </p:nvPr>
        </p:nvSpPr>
        <p:spPr/>
        <p:txBody>
          <a:bodyPr/>
          <a:lstStyle/>
          <a:p>
            <a:r>
              <a:rPr lang="bg-BG" dirty="0" smtClean="0"/>
              <a:t>Неидентифицираща задължителна връзка</a:t>
            </a:r>
            <a:r>
              <a:rPr lang="en-US" dirty="0" smtClean="0"/>
              <a:t> </a:t>
            </a:r>
            <a:r>
              <a:rPr lang="bg-BG" dirty="0" smtClean="0"/>
              <a:t>(Non Identifying </a:t>
            </a:r>
            <a:r>
              <a:rPr lang="en-US" dirty="0" smtClean="0"/>
              <a:t>Mandatory </a:t>
            </a:r>
            <a:r>
              <a:rPr lang="bg-BG" dirty="0" smtClean="0"/>
              <a:t>Relationship)</a:t>
            </a:r>
            <a:endParaRPr lang="en-US" dirty="0" smtClean="0"/>
          </a:p>
          <a:p>
            <a:endParaRPr lang="en-US" dirty="0" smtClean="0"/>
          </a:p>
          <a:p>
            <a:endParaRPr lang="en-US" dirty="0"/>
          </a:p>
        </p:txBody>
      </p:sp>
      <p:pic>
        <p:nvPicPr>
          <p:cNvPr id="4" name="Picture 3"/>
          <p:cNvPicPr/>
          <p:nvPr/>
        </p:nvPicPr>
        <p:blipFill>
          <a:blip r:embed="rId3" cstate="print"/>
          <a:stretch>
            <a:fillRect/>
          </a:stretch>
        </p:blipFill>
        <p:spPr>
          <a:xfrm>
            <a:off x="1331640" y="3140968"/>
            <a:ext cx="6480720" cy="208823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Видове връзки</a:t>
            </a:r>
            <a:r>
              <a:rPr lang="en-US" dirty="0" smtClean="0"/>
              <a:t> - 3</a:t>
            </a:r>
            <a:endParaRPr lang="en-US" dirty="0"/>
          </a:p>
        </p:txBody>
      </p:sp>
      <p:sp>
        <p:nvSpPr>
          <p:cNvPr id="3" name="Content Placeholder 2"/>
          <p:cNvSpPr>
            <a:spLocks noGrp="1"/>
          </p:cNvSpPr>
          <p:nvPr>
            <p:ph idx="1"/>
          </p:nvPr>
        </p:nvSpPr>
        <p:spPr/>
        <p:txBody>
          <a:bodyPr/>
          <a:lstStyle/>
          <a:p>
            <a:r>
              <a:rPr lang="bg-BG" dirty="0" smtClean="0"/>
              <a:t>Неидентифицираща незадължителна връзка (Non Identifying </a:t>
            </a:r>
            <a:r>
              <a:rPr lang="en-US" dirty="0" smtClean="0"/>
              <a:t>O</a:t>
            </a:r>
            <a:r>
              <a:rPr lang="bg-BG" dirty="0" smtClean="0"/>
              <a:t>ptional Relationship)</a:t>
            </a:r>
            <a:endParaRPr lang="en-US" dirty="0" smtClean="0"/>
          </a:p>
          <a:p>
            <a:endParaRPr lang="en-US" dirty="0"/>
          </a:p>
        </p:txBody>
      </p:sp>
      <p:pic>
        <p:nvPicPr>
          <p:cNvPr id="4" name="Picture 3"/>
          <p:cNvPicPr/>
          <p:nvPr/>
        </p:nvPicPr>
        <p:blipFill>
          <a:blip r:embed="rId3" cstate="print"/>
          <a:stretch>
            <a:fillRect/>
          </a:stretch>
        </p:blipFill>
        <p:spPr>
          <a:xfrm>
            <a:off x="1187624" y="3429000"/>
            <a:ext cx="5945832" cy="234845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Видове връзки</a:t>
            </a:r>
            <a:r>
              <a:rPr lang="en-US" dirty="0" smtClean="0"/>
              <a:t> - 4</a:t>
            </a:r>
            <a:endParaRPr lang="en-US" dirty="0"/>
          </a:p>
        </p:txBody>
      </p:sp>
      <p:sp>
        <p:nvSpPr>
          <p:cNvPr id="3" name="Content Placeholder 2"/>
          <p:cNvSpPr>
            <a:spLocks noGrp="1"/>
          </p:cNvSpPr>
          <p:nvPr>
            <p:ph idx="1"/>
          </p:nvPr>
        </p:nvSpPr>
        <p:spPr/>
        <p:txBody>
          <a:bodyPr/>
          <a:lstStyle/>
          <a:p>
            <a:r>
              <a:rPr lang="bg-BG" dirty="0" smtClean="0"/>
              <a:t>Множествена връзка М:М (Many to Many Relationship)</a:t>
            </a:r>
            <a:endParaRPr lang="en-US" dirty="0" smtClean="0"/>
          </a:p>
          <a:p>
            <a:endParaRPr lang="en-US" dirty="0" smtClean="0"/>
          </a:p>
        </p:txBody>
      </p:sp>
      <p:pic>
        <p:nvPicPr>
          <p:cNvPr id="5" name="Picture 4"/>
          <p:cNvPicPr/>
          <p:nvPr/>
        </p:nvPicPr>
        <p:blipFill>
          <a:blip r:embed="rId3" cstate="print"/>
          <a:stretch>
            <a:fillRect/>
          </a:stretch>
        </p:blipFill>
        <p:spPr>
          <a:xfrm>
            <a:off x="1619672" y="3140968"/>
            <a:ext cx="5382145" cy="200384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Видове връзки - 5</a:t>
            </a:r>
            <a:endParaRPr lang="en-US" dirty="0"/>
          </a:p>
        </p:txBody>
      </p:sp>
      <p:sp>
        <p:nvSpPr>
          <p:cNvPr id="3" name="Content Placeholder 2"/>
          <p:cNvSpPr>
            <a:spLocks noGrp="1"/>
          </p:cNvSpPr>
          <p:nvPr>
            <p:ph idx="1"/>
          </p:nvPr>
        </p:nvSpPr>
        <p:spPr/>
        <p:txBody>
          <a:bodyPr/>
          <a:lstStyle/>
          <a:p>
            <a:r>
              <a:rPr lang="bg-BG" dirty="0" smtClean="0"/>
              <a:t>Връзка Тип:Подтип (Supertype:Subtype Relationship)</a:t>
            </a:r>
          </a:p>
          <a:p>
            <a:endParaRPr lang="en-US" dirty="0"/>
          </a:p>
        </p:txBody>
      </p:sp>
      <p:pic>
        <p:nvPicPr>
          <p:cNvPr id="4" name="Picture 3"/>
          <p:cNvPicPr/>
          <p:nvPr/>
        </p:nvPicPr>
        <p:blipFill>
          <a:blip r:embed="rId3" cstate="print"/>
          <a:stretch>
            <a:fillRect/>
          </a:stretch>
        </p:blipFill>
        <p:spPr>
          <a:xfrm>
            <a:off x="1187624" y="2780928"/>
            <a:ext cx="6048672" cy="36724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Дефиниране на връзка</a:t>
            </a:r>
            <a:endParaRPr lang="en-US" dirty="0"/>
          </a:p>
        </p:txBody>
      </p:sp>
      <p:grpSp>
        <p:nvGrpSpPr>
          <p:cNvPr id="4" name="Canvas 4"/>
          <p:cNvGrpSpPr>
            <a:grpSpLocks noChangeAspect="1"/>
          </p:cNvGrpSpPr>
          <p:nvPr/>
        </p:nvGrpSpPr>
        <p:grpSpPr>
          <a:xfrm>
            <a:off x="251521" y="1268752"/>
            <a:ext cx="8640960" cy="5419344"/>
            <a:chOff x="-627921" y="0"/>
            <a:chExt cx="7200798" cy="4516120"/>
          </a:xfrm>
        </p:grpSpPr>
        <p:sp>
          <p:nvSpPr>
            <p:cNvPr id="5" name="Rectangle 4"/>
            <p:cNvSpPr/>
            <p:nvPr/>
          </p:nvSpPr>
          <p:spPr>
            <a:xfrm>
              <a:off x="-627921" y="0"/>
              <a:ext cx="7200798" cy="4516120"/>
            </a:xfrm>
            <a:prstGeom prst="rect">
              <a:avLst/>
            </a:prstGeom>
            <a:noFill/>
            <a:ln w="3175">
              <a:noFill/>
            </a:ln>
          </p:spPr>
        </p:sp>
        <p:sp>
          <p:nvSpPr>
            <p:cNvPr id="6" name="Text Box 5"/>
            <p:cNvSpPr txBox="1">
              <a:spLocks noChangeArrowheads="1"/>
            </p:cNvSpPr>
            <p:nvPr/>
          </p:nvSpPr>
          <p:spPr bwMode="auto">
            <a:xfrm>
              <a:off x="1476375" y="848995"/>
              <a:ext cx="4029710"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b="1" dirty="0" smtClean="0">
                  <a:solidFill>
                    <a:srgbClr val="00B050"/>
                  </a:solidFill>
                  <a:effectLst/>
                  <a:latin typeface="Calibri"/>
                  <a:ea typeface="Calibri"/>
                  <a:cs typeface="Times New Roman"/>
                </a:rPr>
                <a:t>Един</a:t>
              </a:r>
              <a:r>
                <a:rPr lang="en-US" sz="2000" dirty="0" smtClean="0">
                  <a:effectLst/>
                  <a:latin typeface="Calibri"/>
                  <a:ea typeface="Calibri"/>
                  <a:cs typeface="Times New Roman"/>
                </a:rPr>
                <a:t> </a:t>
              </a:r>
              <a:r>
                <a:rPr lang="bg-BG" sz="2000" b="1" dirty="0" smtClean="0">
                  <a:solidFill>
                    <a:srgbClr val="FF0000"/>
                  </a:solidFill>
                  <a:effectLst/>
                  <a:latin typeface="Calibri"/>
                  <a:ea typeface="Calibri"/>
                  <a:cs typeface="Times New Roman"/>
                </a:rPr>
                <a:t>Клиент</a:t>
              </a:r>
              <a:r>
                <a:rPr lang="en-US" sz="2000" dirty="0" smtClean="0">
                  <a:effectLst/>
                  <a:latin typeface="Calibri"/>
                  <a:ea typeface="Calibri"/>
                  <a:cs typeface="Times New Roman"/>
                </a:rPr>
                <a:t> </a:t>
              </a:r>
              <a:r>
                <a:rPr lang="bg-BG" sz="2000" b="1" dirty="0" smtClean="0">
                  <a:solidFill>
                    <a:srgbClr val="1F497D"/>
                  </a:solidFill>
                  <a:effectLst/>
                  <a:latin typeface="Calibri"/>
                  <a:ea typeface="Calibri"/>
                  <a:cs typeface="Times New Roman"/>
                </a:rPr>
                <a:t>получава</a:t>
              </a:r>
              <a:r>
                <a:rPr lang="en-US" sz="2000" dirty="0" smtClean="0">
                  <a:effectLst/>
                  <a:latin typeface="Calibri"/>
                  <a:ea typeface="Calibri"/>
                  <a:cs typeface="Times New Roman"/>
                </a:rPr>
                <a:t> </a:t>
              </a:r>
              <a:r>
                <a:rPr lang="bg-BG" sz="2000" b="1" dirty="0" smtClean="0">
                  <a:solidFill>
                    <a:srgbClr val="00B050"/>
                  </a:solidFill>
                  <a:effectLst/>
                  <a:latin typeface="Calibri"/>
                  <a:ea typeface="Calibri"/>
                  <a:cs typeface="Times New Roman"/>
                </a:rPr>
                <a:t>много</a:t>
              </a:r>
              <a:r>
                <a:rPr lang="en-US" sz="2000" dirty="0" smtClean="0">
                  <a:effectLst/>
                  <a:latin typeface="Calibri"/>
                  <a:ea typeface="Calibri"/>
                  <a:cs typeface="Times New Roman"/>
                </a:rPr>
                <a:t> </a:t>
              </a:r>
              <a:r>
                <a:rPr lang="bg-BG" sz="2000" b="1" dirty="0">
                  <a:solidFill>
                    <a:srgbClr val="FF0000"/>
                  </a:solidFill>
                  <a:latin typeface="Calibri"/>
                  <a:ea typeface="Calibri"/>
                  <a:cs typeface="Times New Roman"/>
                </a:rPr>
                <a:t>Ф</a:t>
              </a:r>
              <a:r>
                <a:rPr lang="bg-BG" sz="2000" b="1" dirty="0" smtClean="0">
                  <a:solidFill>
                    <a:srgbClr val="FF0000"/>
                  </a:solidFill>
                  <a:effectLst/>
                  <a:latin typeface="Calibri"/>
                  <a:ea typeface="Calibri"/>
                  <a:cs typeface="Times New Roman"/>
                </a:rPr>
                <a:t>актури</a:t>
              </a:r>
              <a:endParaRPr lang="en-US" sz="2000" dirty="0">
                <a:effectLst/>
                <a:latin typeface="Calibri"/>
                <a:ea typeface="Calibri"/>
                <a:cs typeface="Times New Roman"/>
              </a:endParaRPr>
            </a:p>
          </p:txBody>
        </p:sp>
        <p:sp>
          <p:nvSpPr>
            <p:cNvPr id="7" name="Text Box 6"/>
            <p:cNvSpPr txBox="1">
              <a:spLocks noChangeArrowheads="1"/>
            </p:cNvSpPr>
            <p:nvPr/>
          </p:nvSpPr>
          <p:spPr bwMode="auto">
            <a:xfrm>
              <a:off x="1543050" y="2018665"/>
              <a:ext cx="4549772" cy="335280"/>
            </a:xfrm>
            <a:prstGeom prst="rect">
              <a:avLst/>
            </a:prstGeom>
            <a:solidFill>
              <a:srgbClr val="FFFFFF"/>
            </a:solidFill>
            <a:ln>
              <a:noFill/>
            </a:ln>
            <a:effectLst/>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115000"/>
                </a:lnSpc>
                <a:spcAft>
                  <a:spcPts val="1000"/>
                </a:spcAft>
              </a:pPr>
              <a:r>
                <a:rPr lang="bg-BG" sz="2000" b="1" dirty="0" smtClean="0">
                  <a:solidFill>
                    <a:srgbClr val="00B050"/>
                  </a:solidFill>
                  <a:effectLst/>
                  <a:latin typeface="Calibri"/>
                  <a:ea typeface="Calibri"/>
                  <a:cs typeface="Times New Roman"/>
                </a:rPr>
                <a:t>Една</a:t>
              </a:r>
              <a:r>
                <a:rPr lang="en-US" sz="2000" dirty="0" smtClean="0">
                  <a:effectLst/>
                  <a:latin typeface="Calibri"/>
                  <a:ea typeface="Calibri"/>
                  <a:cs typeface="Times New Roman"/>
                </a:rPr>
                <a:t> </a:t>
              </a:r>
              <a:r>
                <a:rPr lang="bg-BG" sz="2000" b="1" dirty="0">
                  <a:solidFill>
                    <a:srgbClr val="FF0000"/>
                  </a:solidFill>
                  <a:latin typeface="Calibri"/>
                  <a:ea typeface="Calibri"/>
                  <a:cs typeface="Times New Roman"/>
                </a:rPr>
                <a:t>Ф</a:t>
              </a:r>
              <a:r>
                <a:rPr lang="bg-BG" sz="2000" b="1" dirty="0" smtClean="0">
                  <a:solidFill>
                    <a:srgbClr val="FF0000"/>
                  </a:solidFill>
                  <a:effectLst/>
                  <a:latin typeface="Calibri"/>
                  <a:ea typeface="Calibri"/>
                  <a:cs typeface="Times New Roman"/>
                </a:rPr>
                <a:t>актура</a:t>
              </a:r>
              <a:r>
                <a:rPr lang="en-US" sz="2000" dirty="0" smtClean="0">
                  <a:effectLst/>
                  <a:latin typeface="Calibri"/>
                  <a:ea typeface="Calibri"/>
                  <a:cs typeface="Times New Roman"/>
                </a:rPr>
                <a:t> </a:t>
              </a:r>
              <a:r>
                <a:rPr lang="bg-BG" sz="2000" b="1" dirty="0" smtClean="0">
                  <a:solidFill>
                    <a:srgbClr val="1F497D"/>
                  </a:solidFill>
                  <a:effectLst/>
                  <a:latin typeface="Calibri"/>
                  <a:ea typeface="Calibri"/>
                  <a:cs typeface="Times New Roman"/>
                </a:rPr>
                <a:t>се издава </a:t>
              </a:r>
              <a:r>
                <a:rPr lang="bg-BG" sz="2000" dirty="0" smtClean="0">
                  <a:effectLst/>
                  <a:latin typeface="Calibri"/>
                  <a:ea typeface="Calibri"/>
                  <a:cs typeface="Times New Roman"/>
                </a:rPr>
                <a:t>на</a:t>
              </a:r>
              <a:r>
                <a:rPr lang="en-US" sz="2000" dirty="0" smtClean="0">
                  <a:effectLst/>
                  <a:latin typeface="Calibri"/>
                  <a:ea typeface="Calibri"/>
                  <a:cs typeface="Times New Roman"/>
                </a:rPr>
                <a:t> </a:t>
              </a:r>
              <a:r>
                <a:rPr lang="bg-BG" sz="2000" b="1" dirty="0" smtClean="0">
                  <a:solidFill>
                    <a:srgbClr val="00B050"/>
                  </a:solidFill>
                  <a:effectLst/>
                  <a:latin typeface="Calibri"/>
                  <a:ea typeface="Calibri"/>
                  <a:cs typeface="Times New Roman"/>
                </a:rPr>
                <a:t>един</a:t>
              </a:r>
              <a:r>
                <a:rPr lang="en-US" sz="2000" dirty="0" smtClean="0">
                  <a:effectLst/>
                  <a:latin typeface="Calibri"/>
                  <a:ea typeface="Calibri"/>
                  <a:cs typeface="Times New Roman"/>
                </a:rPr>
                <a:t> </a:t>
              </a:r>
              <a:r>
                <a:rPr lang="bg-BG" sz="2000" b="1" dirty="0" smtClean="0">
                  <a:solidFill>
                    <a:srgbClr val="FF0000"/>
                  </a:solidFill>
                  <a:latin typeface="Calibri"/>
                  <a:ea typeface="Calibri"/>
                  <a:cs typeface="Times New Roman"/>
                </a:rPr>
                <a:t>Клиент</a:t>
              </a:r>
              <a:endParaRPr lang="en-US" sz="2000" dirty="0">
                <a:effectLst/>
                <a:latin typeface="Calibri"/>
                <a:ea typeface="Calibri"/>
                <a:cs typeface="Times New Roman"/>
              </a:endParaRPr>
            </a:p>
          </p:txBody>
        </p:sp>
        <p:sp>
          <p:nvSpPr>
            <p:cNvPr id="8" name="Text Box 8"/>
            <p:cNvSpPr txBox="1">
              <a:spLocks noChangeArrowheads="1"/>
            </p:cNvSpPr>
            <p:nvPr/>
          </p:nvSpPr>
          <p:spPr bwMode="auto">
            <a:xfrm>
              <a:off x="-627921" y="940103"/>
              <a:ext cx="1923954" cy="500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От Клиент към Фактура</a:t>
              </a:r>
              <a:endParaRPr lang="en-US" sz="2000" dirty="0">
                <a:effectLst/>
                <a:latin typeface="Calibri"/>
                <a:ea typeface="Calibri"/>
                <a:cs typeface="Times New Roman"/>
              </a:endParaRPr>
            </a:p>
          </p:txBody>
        </p:sp>
        <p:sp>
          <p:nvSpPr>
            <p:cNvPr id="9" name="Text Box 9"/>
            <p:cNvSpPr txBox="1">
              <a:spLocks noChangeArrowheads="1"/>
            </p:cNvSpPr>
            <p:nvPr/>
          </p:nvSpPr>
          <p:spPr bwMode="auto">
            <a:xfrm>
              <a:off x="-627921" y="2010410"/>
              <a:ext cx="1923955" cy="447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От Фактура към Клиент</a:t>
              </a:r>
              <a:endParaRPr lang="en-US" sz="2000" dirty="0">
                <a:effectLst/>
                <a:latin typeface="Calibri"/>
                <a:ea typeface="Calibri"/>
                <a:cs typeface="Times New Roman"/>
              </a:endParaRPr>
            </a:p>
          </p:txBody>
        </p:sp>
        <p:sp>
          <p:nvSpPr>
            <p:cNvPr id="10" name="AutoShape 11"/>
            <p:cNvSpPr>
              <a:spLocks/>
            </p:cNvSpPr>
            <p:nvPr/>
          </p:nvSpPr>
          <p:spPr bwMode="auto">
            <a:xfrm>
              <a:off x="750570" y="240033"/>
              <a:ext cx="1981881" cy="353695"/>
            </a:xfrm>
            <a:prstGeom prst="callout2">
              <a:avLst>
                <a:gd name="adj1" fmla="val 59793"/>
                <a:gd name="adj2" fmla="val 77458"/>
                <a:gd name="adj3" fmla="val 131606"/>
                <a:gd name="adj4" fmla="val 101061"/>
                <a:gd name="adj5" fmla="val 186938"/>
                <a:gd name="adj6" fmla="val 11625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Глаголна фраза (</a:t>
              </a:r>
              <a:r>
                <a:rPr lang="en-US" sz="2000" dirty="0" smtClean="0">
                  <a:effectLst/>
                  <a:latin typeface="Calibri"/>
                  <a:ea typeface="Calibri"/>
                  <a:cs typeface="Times New Roman"/>
                </a:rPr>
                <a:t>Verb phrase</a:t>
              </a:r>
              <a:r>
                <a:rPr lang="bg-BG" sz="2000" dirty="0" smtClean="0">
                  <a:effectLst/>
                  <a:latin typeface="Calibri"/>
                  <a:ea typeface="Calibri"/>
                  <a:cs typeface="Times New Roman"/>
                </a:rPr>
                <a:t>)</a:t>
              </a:r>
              <a:endParaRPr lang="en-US" sz="2000" dirty="0">
                <a:effectLst/>
                <a:latin typeface="Calibri"/>
                <a:ea typeface="Calibri"/>
                <a:cs typeface="Times New Roman"/>
              </a:endParaRPr>
            </a:p>
          </p:txBody>
        </p:sp>
        <p:sp>
          <p:nvSpPr>
            <p:cNvPr id="11" name="Text Box 14"/>
            <p:cNvSpPr txBox="1">
              <a:spLocks noChangeArrowheads="1"/>
            </p:cNvSpPr>
            <p:nvPr/>
          </p:nvSpPr>
          <p:spPr bwMode="auto">
            <a:xfrm>
              <a:off x="1600834" y="1496695"/>
              <a:ext cx="4491988" cy="323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Кардиналност от  Клиент към Фактура</a:t>
              </a:r>
              <a:r>
                <a:rPr lang="en-US" sz="2000" dirty="0" smtClean="0">
                  <a:effectLst/>
                  <a:latin typeface="Calibri"/>
                  <a:ea typeface="Calibri"/>
                  <a:cs typeface="Times New Roman"/>
                </a:rPr>
                <a:t>:  </a:t>
              </a:r>
              <a:r>
                <a:rPr lang="en-US" sz="2000" dirty="0">
                  <a:effectLst/>
                  <a:latin typeface="Calibri"/>
                  <a:ea typeface="Calibri"/>
                  <a:cs typeface="Times New Roman"/>
                </a:rPr>
                <a:t>1 -&gt;M</a:t>
              </a:r>
            </a:p>
          </p:txBody>
        </p:sp>
        <p:cxnSp>
          <p:nvCxnSpPr>
            <p:cNvPr id="12" name="AutoShape 16"/>
            <p:cNvCxnSpPr>
              <a:cxnSpLocks noChangeShapeType="1"/>
            </p:cNvCxnSpPr>
            <p:nvPr/>
          </p:nvCxnSpPr>
          <p:spPr bwMode="auto">
            <a:xfrm flipH="1" flipV="1">
              <a:off x="1696088" y="1125220"/>
              <a:ext cx="1523996" cy="37147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3" name="AutoShape 17"/>
            <p:cNvCxnSpPr>
              <a:cxnSpLocks noChangeShapeType="1"/>
            </p:cNvCxnSpPr>
            <p:nvPr/>
          </p:nvCxnSpPr>
          <p:spPr bwMode="auto">
            <a:xfrm flipV="1">
              <a:off x="3220085" y="1125220"/>
              <a:ext cx="597852" cy="37147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4" name="AutoShape 18"/>
            <p:cNvCxnSpPr>
              <a:cxnSpLocks noChangeShapeType="1"/>
              <a:stCxn id="16" idx="2"/>
            </p:cNvCxnSpPr>
            <p:nvPr/>
          </p:nvCxnSpPr>
          <p:spPr bwMode="auto">
            <a:xfrm flipH="1">
              <a:off x="2458086" y="553720"/>
              <a:ext cx="1702433" cy="386383"/>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5" name="AutoShape 19"/>
            <p:cNvCxnSpPr>
              <a:cxnSpLocks noChangeShapeType="1"/>
              <a:stCxn id="16" idx="2"/>
            </p:cNvCxnSpPr>
            <p:nvPr/>
          </p:nvCxnSpPr>
          <p:spPr bwMode="auto">
            <a:xfrm>
              <a:off x="4160519" y="553720"/>
              <a:ext cx="593091" cy="386383"/>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6" name="Text Box 20"/>
            <p:cNvSpPr txBox="1">
              <a:spLocks noChangeArrowheads="1"/>
            </p:cNvSpPr>
            <p:nvPr/>
          </p:nvSpPr>
          <p:spPr bwMode="auto">
            <a:xfrm>
              <a:off x="3567429" y="239395"/>
              <a:ext cx="1186181"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latin typeface="Calibri"/>
                  <a:ea typeface="Calibri"/>
                  <a:cs typeface="Times New Roman"/>
                </a:rPr>
                <a:t>Същности</a:t>
              </a:r>
              <a:endParaRPr lang="en-US" sz="2000" dirty="0">
                <a:effectLst/>
                <a:latin typeface="Calibri"/>
                <a:ea typeface="Calibri"/>
                <a:cs typeface="Times New Roman"/>
              </a:endParaRPr>
            </a:p>
          </p:txBody>
        </p:sp>
        <p:sp>
          <p:nvSpPr>
            <p:cNvPr id="17" name="Text Box 21"/>
            <p:cNvSpPr txBox="1">
              <a:spLocks noChangeArrowheads="1"/>
            </p:cNvSpPr>
            <p:nvPr/>
          </p:nvSpPr>
          <p:spPr bwMode="auto">
            <a:xfrm>
              <a:off x="1696084" y="2353945"/>
              <a:ext cx="4516751"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Кардиналност от Фактура към Клиент</a:t>
              </a:r>
              <a:r>
                <a:rPr lang="en-US" sz="2000" dirty="0" smtClean="0">
                  <a:effectLst/>
                  <a:latin typeface="Calibri"/>
                  <a:ea typeface="Calibri"/>
                  <a:cs typeface="Times New Roman"/>
                </a:rPr>
                <a:t>:  </a:t>
              </a:r>
              <a:r>
                <a:rPr lang="en-US" sz="2000" dirty="0">
                  <a:effectLst/>
                  <a:latin typeface="Calibri"/>
                  <a:ea typeface="Calibri"/>
                  <a:cs typeface="Times New Roman"/>
                </a:rPr>
                <a:t>1 -&gt;1</a:t>
              </a:r>
            </a:p>
          </p:txBody>
        </p:sp>
        <p:sp>
          <p:nvSpPr>
            <p:cNvPr id="18" name="Text Box 22"/>
            <p:cNvSpPr txBox="1">
              <a:spLocks noChangeArrowheads="1"/>
            </p:cNvSpPr>
            <p:nvPr/>
          </p:nvSpPr>
          <p:spPr bwMode="auto">
            <a:xfrm>
              <a:off x="1148080" y="2877820"/>
              <a:ext cx="9715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Клиент</a:t>
              </a:r>
              <a:endParaRPr lang="en-US" sz="2000" dirty="0">
                <a:effectLst/>
                <a:latin typeface="Calibri"/>
                <a:ea typeface="Calibri"/>
                <a:cs typeface="Times New Roman"/>
              </a:endParaRPr>
            </a:p>
          </p:txBody>
        </p:sp>
        <p:sp>
          <p:nvSpPr>
            <p:cNvPr id="19" name="Text Box 23"/>
            <p:cNvSpPr txBox="1">
              <a:spLocks noChangeArrowheads="1"/>
            </p:cNvSpPr>
            <p:nvPr/>
          </p:nvSpPr>
          <p:spPr bwMode="auto">
            <a:xfrm>
              <a:off x="3172460" y="2877820"/>
              <a:ext cx="9715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Фактура</a:t>
              </a:r>
              <a:endParaRPr lang="en-US" sz="2000" dirty="0">
                <a:effectLst/>
                <a:latin typeface="Calibri"/>
                <a:ea typeface="Calibri"/>
                <a:cs typeface="Times New Roman"/>
              </a:endParaRPr>
            </a:p>
          </p:txBody>
        </p:sp>
        <p:cxnSp>
          <p:nvCxnSpPr>
            <p:cNvPr id="20" name="AutoShape 24"/>
            <p:cNvCxnSpPr>
              <a:cxnSpLocks noChangeShapeType="1"/>
            </p:cNvCxnSpPr>
            <p:nvPr/>
          </p:nvCxnSpPr>
          <p:spPr bwMode="auto">
            <a:xfrm>
              <a:off x="2119630" y="2954020"/>
              <a:ext cx="1052830" cy="63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1" name="AutoShape 26"/>
            <p:cNvCxnSpPr>
              <a:cxnSpLocks noChangeShapeType="1"/>
              <a:stCxn id="19" idx="1"/>
              <a:endCxn id="18" idx="3"/>
            </p:cNvCxnSpPr>
            <p:nvPr/>
          </p:nvCxnSpPr>
          <p:spPr bwMode="auto">
            <a:xfrm flipH="1">
              <a:off x="2119630" y="3049270"/>
              <a:ext cx="1052830" cy="63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2" name="Text Box 27"/>
            <p:cNvSpPr txBox="1">
              <a:spLocks noChangeArrowheads="1"/>
            </p:cNvSpPr>
            <p:nvPr/>
          </p:nvSpPr>
          <p:spPr bwMode="auto">
            <a:xfrm>
              <a:off x="2033905" y="2658745"/>
              <a:ext cx="242570"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1</a:t>
              </a:r>
            </a:p>
          </p:txBody>
        </p:sp>
        <p:sp>
          <p:nvSpPr>
            <p:cNvPr id="23" name="Text Box 28"/>
            <p:cNvSpPr txBox="1">
              <a:spLocks noChangeArrowheads="1"/>
            </p:cNvSpPr>
            <p:nvPr/>
          </p:nvSpPr>
          <p:spPr bwMode="auto">
            <a:xfrm>
              <a:off x="2900680" y="2658110"/>
              <a:ext cx="319405"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M</a:t>
              </a:r>
            </a:p>
          </p:txBody>
        </p:sp>
        <p:sp>
          <p:nvSpPr>
            <p:cNvPr id="24" name="Text Box 29"/>
            <p:cNvSpPr txBox="1">
              <a:spLocks noChangeArrowheads="1"/>
            </p:cNvSpPr>
            <p:nvPr/>
          </p:nvSpPr>
          <p:spPr bwMode="auto">
            <a:xfrm>
              <a:off x="2929890" y="3115945"/>
              <a:ext cx="242570"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1</a:t>
              </a:r>
            </a:p>
          </p:txBody>
        </p:sp>
        <p:sp>
          <p:nvSpPr>
            <p:cNvPr id="25" name="Text Box 30"/>
            <p:cNvSpPr txBox="1">
              <a:spLocks noChangeArrowheads="1"/>
            </p:cNvSpPr>
            <p:nvPr/>
          </p:nvSpPr>
          <p:spPr bwMode="auto">
            <a:xfrm>
              <a:off x="2062480" y="3096895"/>
              <a:ext cx="242570"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1</a:t>
              </a:r>
            </a:p>
          </p:txBody>
        </p:sp>
        <p:cxnSp>
          <p:nvCxnSpPr>
            <p:cNvPr id="26" name="AutoShape 31"/>
            <p:cNvCxnSpPr>
              <a:cxnSpLocks noChangeShapeType="1"/>
            </p:cNvCxnSpPr>
            <p:nvPr/>
          </p:nvCxnSpPr>
          <p:spPr bwMode="auto">
            <a:xfrm>
              <a:off x="2119630" y="3754120"/>
              <a:ext cx="1052830" cy="63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7" name="Text Box 33"/>
            <p:cNvSpPr txBox="1">
              <a:spLocks noChangeArrowheads="1"/>
            </p:cNvSpPr>
            <p:nvPr/>
          </p:nvSpPr>
          <p:spPr bwMode="auto">
            <a:xfrm>
              <a:off x="2062480" y="3449320"/>
              <a:ext cx="242570"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1</a:t>
              </a:r>
            </a:p>
          </p:txBody>
        </p:sp>
        <p:sp>
          <p:nvSpPr>
            <p:cNvPr id="28" name="Text Box 34"/>
            <p:cNvSpPr txBox="1">
              <a:spLocks noChangeArrowheads="1"/>
            </p:cNvSpPr>
            <p:nvPr/>
          </p:nvSpPr>
          <p:spPr bwMode="auto">
            <a:xfrm>
              <a:off x="2938780" y="3448685"/>
              <a:ext cx="319405" cy="248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a:effectLst/>
                  <a:latin typeface="Calibri"/>
                  <a:ea typeface="Calibri"/>
                  <a:cs typeface="Times New Roman"/>
                </a:rPr>
                <a:t>M</a:t>
              </a:r>
            </a:p>
          </p:txBody>
        </p:sp>
        <p:sp>
          <p:nvSpPr>
            <p:cNvPr id="29" name="Text Box 35"/>
            <p:cNvSpPr txBox="1">
              <a:spLocks noChangeArrowheads="1"/>
            </p:cNvSpPr>
            <p:nvPr/>
          </p:nvSpPr>
          <p:spPr bwMode="auto">
            <a:xfrm>
              <a:off x="1195705" y="3554095"/>
              <a:ext cx="971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Клиент</a:t>
              </a:r>
              <a:endParaRPr lang="en-US" sz="2000" dirty="0">
                <a:effectLst/>
                <a:latin typeface="Calibri"/>
                <a:ea typeface="Calibri"/>
                <a:cs typeface="Times New Roman"/>
              </a:endParaRPr>
            </a:p>
          </p:txBody>
        </p:sp>
        <p:sp>
          <p:nvSpPr>
            <p:cNvPr id="30" name="Text Box 36"/>
            <p:cNvSpPr txBox="1">
              <a:spLocks noChangeArrowheads="1"/>
            </p:cNvSpPr>
            <p:nvPr/>
          </p:nvSpPr>
          <p:spPr bwMode="auto">
            <a:xfrm>
              <a:off x="3153410" y="3573145"/>
              <a:ext cx="971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Фактура</a:t>
              </a:r>
              <a:endParaRPr lang="en-US" sz="2000" dirty="0">
                <a:effectLst/>
                <a:latin typeface="Calibri"/>
                <a:ea typeface="Calibri"/>
                <a:cs typeface="Times New Roman"/>
              </a:endParaRPr>
            </a:p>
          </p:txBody>
        </p:sp>
        <p:sp>
          <p:nvSpPr>
            <p:cNvPr id="31" name="Text Box 37"/>
            <p:cNvSpPr txBox="1">
              <a:spLocks noChangeArrowheads="1"/>
            </p:cNvSpPr>
            <p:nvPr/>
          </p:nvSpPr>
          <p:spPr bwMode="auto">
            <a:xfrm>
              <a:off x="2467610" y="3420387"/>
              <a:ext cx="371475" cy="3327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2000" b="1" dirty="0">
                  <a:effectLst/>
                  <a:latin typeface="Calibri"/>
                  <a:ea typeface="Calibri"/>
                  <a:cs typeface="Times New Roman"/>
                </a:rPr>
                <a:t>=</a:t>
              </a:r>
              <a:endParaRPr lang="en-US" sz="2000" dirty="0">
                <a:effectLst/>
                <a:latin typeface="Calibri"/>
                <a:ea typeface="Calibri"/>
                <a:cs typeface="Times New Roman"/>
              </a:endParaRPr>
            </a:p>
          </p:txBody>
        </p:sp>
        <p:sp>
          <p:nvSpPr>
            <p:cNvPr id="32" name="AutoShape 38"/>
            <p:cNvSpPr>
              <a:spLocks/>
            </p:cNvSpPr>
            <p:nvPr/>
          </p:nvSpPr>
          <p:spPr bwMode="auto">
            <a:xfrm>
              <a:off x="-627921" y="3849370"/>
              <a:ext cx="2104295" cy="666750"/>
            </a:xfrm>
            <a:prstGeom prst="callout2">
              <a:avLst>
                <a:gd name="adj1" fmla="val 26667"/>
                <a:gd name="adj2" fmla="val 106986"/>
                <a:gd name="adj3" fmla="val 26667"/>
                <a:gd name="adj4" fmla="val 121829"/>
                <a:gd name="adj5" fmla="val 11111"/>
                <a:gd name="adj6" fmla="val 136671"/>
              </a:avLst>
            </a:prstGeom>
            <a:solidFill>
              <a:srgbClr val="FFFFFF"/>
            </a:solidFill>
            <a:ln w="9525">
              <a:solidFill>
                <a:schemeClr val="tx1">
                  <a:lumMod val="100000"/>
                  <a:lumOff val="0"/>
                </a:schemeClr>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Родителска същност (</a:t>
              </a:r>
              <a:r>
                <a:rPr lang="en-US" sz="2000" dirty="0" smtClean="0">
                  <a:effectLst/>
                  <a:latin typeface="Calibri"/>
                  <a:ea typeface="Calibri"/>
                  <a:cs typeface="Times New Roman"/>
                </a:rPr>
                <a:t>Parent Entity</a:t>
              </a:r>
              <a:r>
                <a:rPr lang="bg-BG" sz="2000" dirty="0" smtClean="0">
                  <a:effectLst/>
                  <a:latin typeface="Calibri"/>
                  <a:ea typeface="Calibri"/>
                  <a:cs typeface="Times New Roman"/>
                </a:rPr>
                <a:t>)</a:t>
              </a:r>
              <a:endParaRPr lang="en-US" sz="2000" dirty="0">
                <a:effectLst/>
                <a:latin typeface="Calibri"/>
                <a:ea typeface="Calibri"/>
                <a:cs typeface="Times New Roman"/>
              </a:endParaRPr>
            </a:p>
          </p:txBody>
        </p:sp>
        <p:sp>
          <p:nvSpPr>
            <p:cNvPr id="33" name="AutoShape 40"/>
            <p:cNvSpPr>
              <a:spLocks/>
            </p:cNvSpPr>
            <p:nvPr/>
          </p:nvSpPr>
          <p:spPr bwMode="auto">
            <a:xfrm>
              <a:off x="4058284" y="3960447"/>
              <a:ext cx="2514592" cy="390525"/>
            </a:xfrm>
            <a:prstGeom prst="callout2">
              <a:avLst>
                <a:gd name="adj1" fmla="val 29269"/>
                <a:gd name="adj2" fmla="val -8333"/>
                <a:gd name="adj3" fmla="val -295"/>
                <a:gd name="adj4" fmla="val -17059"/>
                <a:gd name="adj5" fmla="val -14782"/>
                <a:gd name="adj6" fmla="val -23378"/>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bg-BG" sz="2000" dirty="0" smtClean="0">
                  <a:effectLst/>
                  <a:latin typeface="Calibri"/>
                  <a:ea typeface="Calibri"/>
                  <a:cs typeface="Times New Roman"/>
                </a:rPr>
                <a:t>Подчинена същност (</a:t>
              </a:r>
              <a:r>
                <a:rPr lang="en-US" sz="2000" dirty="0" smtClean="0">
                  <a:effectLst/>
                  <a:latin typeface="Calibri"/>
                  <a:ea typeface="Calibri"/>
                  <a:cs typeface="Times New Roman"/>
                </a:rPr>
                <a:t>Child Entity</a:t>
              </a:r>
              <a:r>
                <a:rPr lang="bg-BG" sz="2000" dirty="0" smtClean="0">
                  <a:effectLst/>
                  <a:latin typeface="Calibri"/>
                  <a:ea typeface="Calibri"/>
                  <a:cs typeface="Times New Roman"/>
                </a:rPr>
                <a:t>)</a:t>
              </a:r>
              <a:endParaRPr lang="en-US" sz="2000" dirty="0">
                <a:effectLst/>
                <a:latin typeface="Calibri"/>
                <a:ea typeface="Calibri"/>
                <a:cs typeface="Times New Roman"/>
              </a:endParaRPr>
            </a:p>
          </p:txBody>
        </p:sp>
      </p:grpSp>
    </p:spTree>
    <p:extLst>
      <p:ext uri="{BB962C8B-B14F-4D97-AF65-F5344CB8AC3E}">
        <p14:creationId xmlns:p14="http://schemas.microsoft.com/office/powerpoint/2010/main" val="495163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Определяне на типа на връзката</a:t>
            </a:r>
            <a:endParaRPr lang="en-US" dirty="0"/>
          </a:p>
        </p:txBody>
      </p:sp>
      <p:sp>
        <p:nvSpPr>
          <p:cNvPr id="3" name="Content Placeholder 2"/>
          <p:cNvSpPr>
            <a:spLocks noGrp="1"/>
          </p:cNvSpPr>
          <p:nvPr>
            <p:ph idx="1"/>
          </p:nvPr>
        </p:nvSpPr>
        <p:spPr/>
        <p:txBody>
          <a:bodyPr/>
          <a:lstStyle/>
          <a:p>
            <a:endParaRPr lang="en-US" dirty="0"/>
          </a:p>
        </p:txBody>
      </p:sp>
      <p:sp>
        <p:nvSpPr>
          <p:cNvPr id="4" name="Rectangle 2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5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7" name="Group 36"/>
          <p:cNvGrpSpPr>
            <a:grpSpLocks noChangeAspect="1"/>
          </p:cNvGrpSpPr>
          <p:nvPr/>
        </p:nvGrpSpPr>
        <p:grpSpPr bwMode="auto">
          <a:xfrm>
            <a:off x="1214710" y="1365324"/>
            <a:ext cx="6597650" cy="5880100"/>
            <a:chOff x="662" y="1424"/>
            <a:chExt cx="10390" cy="9261"/>
          </a:xfrm>
        </p:grpSpPr>
        <p:sp>
          <p:nvSpPr>
            <p:cNvPr id="28" name="AutoShape 56"/>
            <p:cNvSpPr>
              <a:spLocks noChangeAspect="1" noChangeArrowheads="1" noTextEdit="1"/>
            </p:cNvSpPr>
            <p:nvPr/>
          </p:nvSpPr>
          <p:spPr bwMode="auto">
            <a:xfrm>
              <a:off x="662" y="1424"/>
              <a:ext cx="10390" cy="92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Text Box 55"/>
            <p:cNvSpPr txBox="1">
              <a:spLocks noChangeArrowheads="1"/>
            </p:cNvSpPr>
            <p:nvPr/>
          </p:nvSpPr>
          <p:spPr bwMode="auto">
            <a:xfrm>
              <a:off x="5870" y="1877"/>
              <a:ext cx="1108"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M:M</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AutoShape 54"/>
            <p:cNvSpPr>
              <a:spLocks noChangeArrowheads="1"/>
            </p:cNvSpPr>
            <p:nvPr/>
          </p:nvSpPr>
          <p:spPr bwMode="auto">
            <a:xfrm>
              <a:off x="940" y="1904"/>
              <a:ext cx="4995" cy="1013"/>
            </a:xfrm>
            <a:prstGeom prst="flowChartProcess">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Каква е кардиналността на връзката?</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Text Box 53"/>
            <p:cNvSpPr txBox="1">
              <a:spLocks noChangeArrowheads="1"/>
            </p:cNvSpPr>
            <p:nvPr/>
          </p:nvSpPr>
          <p:spPr bwMode="auto">
            <a:xfrm>
              <a:off x="1894" y="3202"/>
              <a:ext cx="1786"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1:М, 1:1</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Text Box 52"/>
            <p:cNvSpPr txBox="1">
              <a:spLocks noChangeArrowheads="1"/>
            </p:cNvSpPr>
            <p:nvPr/>
          </p:nvSpPr>
          <p:spPr bwMode="auto">
            <a:xfrm>
              <a:off x="6921" y="1866"/>
              <a:ext cx="3986" cy="1107"/>
            </a:xfrm>
            <a:prstGeom prst="rect">
              <a:avLst/>
            </a:prstGeom>
            <a:solidFill>
              <a:srgbClr val="B8CCE4"/>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Many to Many Relationship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AutoShape 51"/>
            <p:cNvSpPr>
              <a:spLocks noChangeArrowheads="1"/>
            </p:cNvSpPr>
            <p:nvPr/>
          </p:nvSpPr>
          <p:spPr bwMode="auto">
            <a:xfrm>
              <a:off x="940" y="4102"/>
              <a:ext cx="4995" cy="1499"/>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ПК на родителската същност участва ли в ПК на подчинената същност?</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AutoShape 50"/>
            <p:cNvSpPr>
              <a:spLocks noChangeArrowheads="1"/>
            </p:cNvSpPr>
            <p:nvPr/>
          </p:nvSpPr>
          <p:spPr bwMode="auto">
            <a:xfrm>
              <a:off x="995" y="6256"/>
              <a:ext cx="4883" cy="1743"/>
            </a:xfrm>
            <a:prstGeom prst="flowChartProcess">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Екземплярите от подчинената същност може ли да съществуват без екземпляр от родителската същност?</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AutoShape 49"/>
            <p:cNvSpPr>
              <a:spLocks noChangeShapeType="1"/>
            </p:cNvSpPr>
            <p:nvPr/>
          </p:nvSpPr>
          <p:spPr bwMode="auto">
            <a:xfrm>
              <a:off x="3438" y="2917"/>
              <a:ext cx="1" cy="11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48"/>
            <p:cNvSpPr>
              <a:spLocks noChangeShapeType="1"/>
            </p:cNvSpPr>
            <p:nvPr/>
          </p:nvSpPr>
          <p:spPr bwMode="auto">
            <a:xfrm>
              <a:off x="5935" y="4852"/>
              <a:ext cx="96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Box 47"/>
            <p:cNvSpPr txBox="1">
              <a:spLocks noChangeArrowheads="1"/>
            </p:cNvSpPr>
            <p:nvPr/>
          </p:nvSpPr>
          <p:spPr bwMode="auto">
            <a:xfrm>
              <a:off x="6902" y="4298"/>
              <a:ext cx="3986" cy="1107"/>
            </a:xfrm>
            <a:prstGeom prst="rect">
              <a:avLst/>
            </a:prstGeom>
            <a:solidFill>
              <a:srgbClr val="B8CCE4"/>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Identifying relationship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AutoShape 46"/>
            <p:cNvSpPr>
              <a:spLocks noChangeShapeType="1"/>
            </p:cNvSpPr>
            <p:nvPr/>
          </p:nvSpPr>
          <p:spPr bwMode="auto">
            <a:xfrm>
              <a:off x="5935" y="2411"/>
              <a:ext cx="986" cy="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 Box 45"/>
            <p:cNvSpPr txBox="1">
              <a:spLocks noChangeArrowheads="1"/>
            </p:cNvSpPr>
            <p:nvPr/>
          </p:nvSpPr>
          <p:spPr bwMode="auto">
            <a:xfrm>
              <a:off x="5996" y="4302"/>
              <a:ext cx="811"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Да</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Text Box 44"/>
            <p:cNvSpPr txBox="1">
              <a:spLocks noChangeArrowheads="1"/>
            </p:cNvSpPr>
            <p:nvPr/>
          </p:nvSpPr>
          <p:spPr bwMode="auto">
            <a:xfrm>
              <a:off x="2327" y="5703"/>
              <a:ext cx="870"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Не</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AutoShape 43"/>
            <p:cNvSpPr>
              <a:spLocks noChangeShapeType="1"/>
            </p:cNvSpPr>
            <p:nvPr/>
          </p:nvSpPr>
          <p:spPr bwMode="auto">
            <a:xfrm flipH="1">
              <a:off x="3437" y="5601"/>
              <a:ext cx="1" cy="6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 Box 42"/>
            <p:cNvSpPr txBox="1">
              <a:spLocks noChangeArrowheads="1"/>
            </p:cNvSpPr>
            <p:nvPr/>
          </p:nvSpPr>
          <p:spPr bwMode="auto">
            <a:xfrm>
              <a:off x="6902" y="6568"/>
              <a:ext cx="3986" cy="1107"/>
            </a:xfrm>
            <a:prstGeom prst="rect">
              <a:avLst/>
            </a:prstGeom>
            <a:solidFill>
              <a:srgbClr val="B8CCE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Non-Identifying </a:t>
              </a:r>
              <a:r>
                <a:rPr kumimoji="0" lang="en-US" alt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Optional</a:t>
              </a:r>
              <a:r>
                <a:rPr kumimoji="0" lang="en-US" altLang="en-US"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relationship</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AutoShape 41"/>
            <p:cNvSpPr>
              <a:spLocks noChangeShapeType="1"/>
            </p:cNvSpPr>
            <p:nvPr/>
          </p:nvSpPr>
          <p:spPr bwMode="auto">
            <a:xfrm flipV="1">
              <a:off x="5878" y="7122"/>
              <a:ext cx="1024" cy="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 Box 40"/>
            <p:cNvSpPr txBox="1">
              <a:spLocks noChangeArrowheads="1"/>
            </p:cNvSpPr>
            <p:nvPr/>
          </p:nvSpPr>
          <p:spPr bwMode="auto">
            <a:xfrm>
              <a:off x="5996" y="6470"/>
              <a:ext cx="811"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Да</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Text Box 39"/>
            <p:cNvSpPr txBox="1">
              <a:spLocks noChangeArrowheads="1"/>
            </p:cNvSpPr>
            <p:nvPr/>
          </p:nvSpPr>
          <p:spPr bwMode="auto">
            <a:xfrm>
              <a:off x="1115" y="8711"/>
              <a:ext cx="4641" cy="1107"/>
            </a:xfrm>
            <a:prstGeom prst="rect">
              <a:avLst/>
            </a:prstGeom>
            <a:solidFill>
              <a:srgbClr val="B8CCE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Non-Identifying </a:t>
              </a:r>
              <a:r>
                <a:rPr kumimoji="0" lang="en-US"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Mandatory</a:t>
              </a:r>
              <a:r>
                <a:rPr kumimoji="0" lang="en-US"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relationship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AutoShape 38"/>
            <p:cNvSpPr>
              <a:spLocks noChangeShapeType="1"/>
            </p:cNvSpPr>
            <p:nvPr/>
          </p:nvSpPr>
          <p:spPr bwMode="auto">
            <a:xfrm flipH="1">
              <a:off x="3436" y="7999"/>
              <a:ext cx="1" cy="7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Text Box 37"/>
            <p:cNvSpPr txBox="1">
              <a:spLocks noChangeArrowheads="1"/>
            </p:cNvSpPr>
            <p:nvPr/>
          </p:nvSpPr>
          <p:spPr bwMode="auto">
            <a:xfrm>
              <a:off x="2415" y="8075"/>
              <a:ext cx="870" cy="5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en-US"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Не</a:t>
              </a:r>
              <a:endParaRPr kumimoji="0" lang="bg-BG"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703683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Key-based model</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844824"/>
            <a:ext cx="920555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79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Attributed Model</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568152"/>
            <a:ext cx="92773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98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Особености на БД</a:t>
            </a:r>
            <a:endParaRPr lang="en-US" dirty="0"/>
          </a:p>
        </p:txBody>
      </p:sp>
      <p:sp>
        <p:nvSpPr>
          <p:cNvPr id="3" name="Content Placeholder 2"/>
          <p:cNvSpPr>
            <a:spLocks noGrp="1"/>
          </p:cNvSpPr>
          <p:nvPr>
            <p:ph idx="1"/>
          </p:nvPr>
        </p:nvSpPr>
        <p:spPr/>
        <p:txBody>
          <a:bodyPr>
            <a:normAutofit fontScale="92500" lnSpcReduction="10000"/>
          </a:bodyPr>
          <a:lstStyle/>
          <a:p>
            <a:pPr lvl="0"/>
            <a:r>
              <a:rPr lang="bg-BG" dirty="0" smtClean="0"/>
              <a:t>данните се описват и съхраняват отделно от приложенията; </a:t>
            </a:r>
            <a:endParaRPr lang="en-US" dirty="0" smtClean="0"/>
          </a:p>
          <a:p>
            <a:pPr lvl="0"/>
            <a:r>
              <a:rPr lang="bg-BG" dirty="0" smtClean="0"/>
              <a:t>една база от данни може да обслужва множество приложения;</a:t>
            </a:r>
            <a:endParaRPr lang="en-US" dirty="0" smtClean="0"/>
          </a:p>
          <a:p>
            <a:pPr lvl="0"/>
            <a:r>
              <a:rPr lang="bg-BG" dirty="0" smtClean="0"/>
              <a:t>непротиворечивост и съгласуваност на данните след извършване на всяка транзакция;</a:t>
            </a:r>
            <a:endParaRPr lang="en-US" dirty="0" smtClean="0"/>
          </a:p>
          <a:p>
            <a:pPr lvl="0"/>
            <a:r>
              <a:rPr lang="bg-BG" dirty="0" smtClean="0"/>
              <a:t>възможност за безпроблемно разширяване на системата, т.е добавяне на нови приложения и актуализация на съществуващите.</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Изисквания към БД</a:t>
            </a:r>
            <a:endParaRPr lang="en-US" dirty="0"/>
          </a:p>
        </p:txBody>
      </p:sp>
      <p:sp>
        <p:nvSpPr>
          <p:cNvPr id="3" name="Content Placeholder 2"/>
          <p:cNvSpPr>
            <a:spLocks noGrp="1"/>
          </p:cNvSpPr>
          <p:nvPr>
            <p:ph idx="1"/>
          </p:nvPr>
        </p:nvSpPr>
        <p:spPr/>
        <p:txBody>
          <a:bodyPr/>
          <a:lstStyle/>
          <a:p>
            <a:pPr lvl="0"/>
            <a:r>
              <a:rPr lang="bg-BG" dirty="0" smtClean="0"/>
              <a:t>интеграция и свързаност;</a:t>
            </a:r>
            <a:endParaRPr lang="en-US" dirty="0" smtClean="0"/>
          </a:p>
          <a:p>
            <a:pPr lvl="0"/>
            <a:r>
              <a:rPr lang="bg-BG" dirty="0" smtClean="0"/>
              <a:t>минимално дублиране на данните;</a:t>
            </a:r>
            <a:endParaRPr lang="en-US" dirty="0" smtClean="0"/>
          </a:p>
          <a:p>
            <a:r>
              <a:rPr lang="bg-BG" dirty="0" smtClean="0"/>
              <a:t>независимост на данните – поддържат се 2 равнища на независимост -  логическа и физическа.</a:t>
            </a:r>
          </a:p>
          <a:p>
            <a:pPr lvl="0"/>
            <a:r>
              <a:rPr lang="bg-BG" dirty="0" smtClean="0"/>
              <a:t>непротиворечивост и цялостност на данните;</a:t>
            </a:r>
            <a:endParaRPr lang="en-US" dirty="0" smtClean="0"/>
          </a:p>
          <a:p>
            <a:pPr lvl="0"/>
            <a:r>
              <a:rPr lang="bg-BG" dirty="0" smtClean="0"/>
              <a:t>защита на данните.</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Релационен модел на БД – основни понятия</a:t>
            </a:r>
            <a:endParaRPr lang="en-US" dirty="0"/>
          </a:p>
        </p:txBody>
      </p:sp>
      <p:sp>
        <p:nvSpPr>
          <p:cNvPr id="3" name="Content Placeholder 2"/>
          <p:cNvSpPr>
            <a:spLocks noGrp="1"/>
          </p:cNvSpPr>
          <p:nvPr>
            <p:ph idx="1"/>
          </p:nvPr>
        </p:nvSpPr>
        <p:spPr/>
        <p:txBody>
          <a:bodyPr>
            <a:normAutofit fontScale="92500" lnSpcReduction="10000"/>
          </a:bodyPr>
          <a:lstStyle/>
          <a:p>
            <a:r>
              <a:rPr lang="bg-BG" dirty="0" smtClean="0"/>
              <a:t>Съвкупност от плоски, двумерни таблици;</a:t>
            </a:r>
          </a:p>
          <a:p>
            <a:r>
              <a:rPr lang="bg-BG" dirty="0" smtClean="0"/>
              <a:t>Релация (</a:t>
            </a:r>
            <a:r>
              <a:rPr lang="en-US" dirty="0" smtClean="0"/>
              <a:t>Relation</a:t>
            </a:r>
            <a:r>
              <a:rPr lang="bg-BG" dirty="0" smtClean="0"/>
              <a:t>) е двумерна таблица, състояща се от редове и колони;</a:t>
            </a:r>
          </a:p>
          <a:p>
            <a:r>
              <a:rPr lang="bg-BG" dirty="0" smtClean="0"/>
              <a:t>Колона=Домейн=Поле – съвкупност от значения на даден атрибут (характеристика) на обектите. Има име и тип (число, текст, дата, мемо, логическо и др.). Полетата в една релация са с уникални наименования;</a:t>
            </a:r>
          </a:p>
          <a:p>
            <a:r>
              <a:rPr lang="bg-BG" dirty="0" smtClean="0"/>
              <a:t>Ред=Кортеж=Запис – набор от значения на атрибутите за даден екземпляр от обекта;</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Основни понятия (продължение)</a:t>
            </a:r>
            <a:endParaRPr lang="en-US" dirty="0"/>
          </a:p>
        </p:txBody>
      </p:sp>
      <p:sp>
        <p:nvSpPr>
          <p:cNvPr id="3" name="Content Placeholder 2"/>
          <p:cNvSpPr>
            <a:spLocks noGrp="1"/>
          </p:cNvSpPr>
          <p:nvPr>
            <p:ph idx="1"/>
          </p:nvPr>
        </p:nvSpPr>
        <p:spPr/>
        <p:txBody>
          <a:bodyPr>
            <a:normAutofit lnSpcReduction="10000"/>
          </a:bodyPr>
          <a:lstStyle/>
          <a:p>
            <a:r>
              <a:rPr lang="bg-BG" dirty="0" smtClean="0"/>
              <a:t>Първичен ключ (</a:t>
            </a:r>
            <a:r>
              <a:rPr lang="en-US" dirty="0" smtClean="0"/>
              <a:t>Primary key) – </a:t>
            </a:r>
            <a:r>
              <a:rPr lang="bg-BG" dirty="0" smtClean="0"/>
              <a:t>поле или набор от полета, които уникално идентифицират всеки ред (запис) от релационната таблица. Прост и съставен ПК;</a:t>
            </a:r>
          </a:p>
          <a:p>
            <a:r>
              <a:rPr lang="bg-BG" dirty="0" smtClean="0"/>
              <a:t>Външен ключ (</a:t>
            </a:r>
            <a:r>
              <a:rPr lang="en-US" dirty="0" smtClean="0"/>
              <a:t>Foreign key) – </a:t>
            </a:r>
            <a:r>
              <a:rPr lang="bg-BG" dirty="0" smtClean="0"/>
              <a:t>поле, което съответства на ПК от друга релация</a:t>
            </a:r>
          </a:p>
          <a:p>
            <a:r>
              <a:rPr lang="bg-BG" dirty="0" smtClean="0"/>
              <a:t>Типове връзки между релационните таблици – 1:1, 1:М, М:1. Връзки М:М се нуждаят от свързваща релация.</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Предимства на РБД</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bg-BG" dirty="0" smtClean="0"/>
              <a:t>Простота на модела в сравнение с мрежовите и йерархичните БД;</a:t>
            </a:r>
            <a:endParaRPr lang="en-US" dirty="0" smtClean="0"/>
          </a:p>
          <a:p>
            <a:pPr lvl="0"/>
            <a:r>
              <a:rPr lang="bg-BG" dirty="0" smtClean="0"/>
              <a:t>Поддържат логическа и физическа независимост на данните; </a:t>
            </a:r>
            <a:endParaRPr lang="en-US" dirty="0" smtClean="0"/>
          </a:p>
          <a:p>
            <a:pPr lvl="0"/>
            <a:r>
              <a:rPr lang="bg-BG" dirty="0" smtClean="0"/>
              <a:t>За РБД има разработени гъвкави и мощни средства за извличане на данни посредством структурирания език за заявки (</a:t>
            </a:r>
            <a:r>
              <a:rPr lang="en-US" dirty="0" smtClean="0"/>
              <a:t>Structured Query Language</a:t>
            </a:r>
            <a:r>
              <a:rPr lang="bg-BG" dirty="0" smtClean="0"/>
              <a:t> – </a:t>
            </a:r>
            <a:r>
              <a:rPr lang="en-US" dirty="0" smtClean="0"/>
              <a:t>SQL</a:t>
            </a:r>
            <a:r>
              <a:rPr lang="bg-BG"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Недостатъци</a:t>
            </a:r>
            <a:endParaRPr lang="en-US" dirty="0"/>
          </a:p>
        </p:txBody>
      </p:sp>
      <p:sp>
        <p:nvSpPr>
          <p:cNvPr id="3" name="Content Placeholder 2"/>
          <p:cNvSpPr>
            <a:spLocks noGrp="1"/>
          </p:cNvSpPr>
          <p:nvPr>
            <p:ph idx="1"/>
          </p:nvPr>
        </p:nvSpPr>
        <p:spPr/>
        <p:txBody>
          <a:bodyPr>
            <a:normAutofit fontScale="85000" lnSpcReduction="20000"/>
          </a:bodyPr>
          <a:lstStyle/>
          <a:p>
            <a:pPr lvl="0"/>
            <a:r>
              <a:rPr lang="bg-BG" dirty="0" smtClean="0"/>
              <a:t>Изискват се по-мощни изчислителни ресурси за изпълнение на транзакции и заявки. Релационните бази са по-бавни в сравнение с йерархичните и мрежовите;</a:t>
            </a:r>
            <a:endParaRPr lang="en-US" dirty="0" smtClean="0"/>
          </a:p>
          <a:p>
            <a:pPr lvl="0"/>
            <a:r>
              <a:rPr lang="bg-BG" dirty="0" smtClean="0"/>
              <a:t>Лекотата, с която се проектират и внедряват релационните бази, може да доведе до пренебрегване на качеството на логическия модел за сметка на скоростта на изграждане. Разработчици на релационни бази могат да бъдат не само висококвалифицирани експерти, както при йерархичните и мрежовите бази, което може да бъде предпоставка за допускане на грешки в модела.</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Равнища на независимост на данните в </a:t>
            </a:r>
            <a:r>
              <a:rPr lang="bg-BG" dirty="0" smtClean="0"/>
              <a:t>РБД</a:t>
            </a:r>
            <a:r>
              <a:rPr lang="en-US" dirty="0" smtClean="0"/>
              <a:t> (ANSI/SPARC)</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51520" y="1628800"/>
            <a:ext cx="6301308" cy="4771643"/>
          </a:xfrm>
          <a:prstGeom prst="rect">
            <a:avLst/>
          </a:prstGeom>
          <a:noFill/>
          <a:ln w="9525">
            <a:noFill/>
            <a:miter lim="800000"/>
            <a:headEnd/>
            <a:tailEnd/>
          </a:ln>
        </p:spPr>
      </p:pic>
      <p:sp>
        <p:nvSpPr>
          <p:cNvPr id="3" name="TextBox 2"/>
          <p:cNvSpPr txBox="1"/>
          <p:nvPr/>
        </p:nvSpPr>
        <p:spPr>
          <a:xfrm>
            <a:off x="6588224" y="4437112"/>
            <a:ext cx="2376264" cy="1754326"/>
          </a:xfrm>
          <a:prstGeom prst="rect">
            <a:avLst/>
          </a:prstGeom>
          <a:noFill/>
          <a:ln>
            <a:noFill/>
          </a:ln>
        </p:spPr>
        <p:txBody>
          <a:bodyPr wrap="square" rtlCol="0">
            <a:spAutoFit/>
          </a:bodyPr>
          <a:lstStyle/>
          <a:p>
            <a:r>
              <a:rPr lang="bg-BG" i="1" dirty="0" smtClean="0"/>
              <a:t>Приложенията </a:t>
            </a:r>
            <a:r>
              <a:rPr lang="bg-BG" i="1" dirty="0"/>
              <a:t>са независими от физическото съхраняване и методите за достъп до данните</a:t>
            </a:r>
            <a:endParaRPr lang="en-US" dirty="0"/>
          </a:p>
        </p:txBody>
      </p:sp>
      <p:sp>
        <p:nvSpPr>
          <p:cNvPr id="4" name="TextBox 3"/>
          <p:cNvSpPr txBox="1"/>
          <p:nvPr/>
        </p:nvSpPr>
        <p:spPr>
          <a:xfrm>
            <a:off x="6588224" y="1556792"/>
            <a:ext cx="2376264" cy="1477328"/>
          </a:xfrm>
          <a:prstGeom prst="rect">
            <a:avLst/>
          </a:prstGeom>
          <a:noFill/>
        </p:spPr>
        <p:txBody>
          <a:bodyPr wrap="square" rtlCol="0">
            <a:spAutoFit/>
          </a:bodyPr>
          <a:lstStyle/>
          <a:p>
            <a:r>
              <a:rPr lang="bg-BG" i="1" dirty="0"/>
              <a:t>Промените в логическата схема на БД не оказват влияние върху приложенията</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2561</TotalTime>
  <Words>1154</Words>
  <Application>Microsoft Office PowerPoint</Application>
  <PresentationFormat>On-screen Show (4:3)</PresentationFormat>
  <Paragraphs>150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Module</vt:lpstr>
      <vt:lpstr>ERWIN DATA MODELER</vt:lpstr>
      <vt:lpstr>БД – (определение от Дж.Мартин)</vt:lpstr>
      <vt:lpstr>Особености на БД</vt:lpstr>
      <vt:lpstr>Изисквания към БД</vt:lpstr>
      <vt:lpstr>Релационен модел на БД – основни понятия</vt:lpstr>
      <vt:lpstr>Основни понятия (продължение)</vt:lpstr>
      <vt:lpstr>Предимства на РБД </vt:lpstr>
      <vt:lpstr>Недостатъци</vt:lpstr>
      <vt:lpstr>Равнища на независимост на данните в РБД (ANSI/SPARC)</vt:lpstr>
      <vt:lpstr>Външен модел</vt:lpstr>
      <vt:lpstr>Концептуален и логически модел</vt:lpstr>
      <vt:lpstr>Вътрешен модел</vt:lpstr>
      <vt:lpstr>Етапи на проектиране на РБД</vt:lpstr>
      <vt:lpstr>ERWIN Data Modeler</vt:lpstr>
      <vt:lpstr>Модели в Erwin Data Modeler</vt:lpstr>
      <vt:lpstr>Първоначален модел “Същност-Връзки”</vt:lpstr>
      <vt:lpstr>Примерна първоначална ERD</vt:lpstr>
      <vt:lpstr>Видове същности</vt:lpstr>
      <vt:lpstr>Видове връзки между същностите</vt:lpstr>
      <vt:lpstr>Видове връзки - 2</vt:lpstr>
      <vt:lpstr>Видове връзки - 3</vt:lpstr>
      <vt:lpstr>Видове връзки - 4</vt:lpstr>
      <vt:lpstr>Видове връзки - 5</vt:lpstr>
      <vt:lpstr>Дефиниране на връзка</vt:lpstr>
      <vt:lpstr>Определяне на типа на връзката</vt:lpstr>
      <vt:lpstr>Key-based model</vt:lpstr>
      <vt:lpstr>Fully Attributed Model</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ERWIN DATA MODELER</dc:title>
  <dc:creator>Yana</dc:creator>
  <cp:lastModifiedBy>Yana</cp:lastModifiedBy>
  <cp:revision>22</cp:revision>
  <dcterms:created xsi:type="dcterms:W3CDTF">2013-10-28T07:14:04Z</dcterms:created>
  <dcterms:modified xsi:type="dcterms:W3CDTF">2016-03-28T06:20:18Z</dcterms:modified>
</cp:coreProperties>
</file>