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13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4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993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46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820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73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13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02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412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898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BFD9-5BBF-4186-97A5-D528A1B69B5E}" type="datetimeFigureOut">
              <a:rPr lang="bg-BG" smtClean="0"/>
              <a:t>23.2.2015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239B-B392-4226-851C-EF5394FEB2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187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3"/>
            <a:ext cx="7677264" cy="1296143"/>
          </a:xfrm>
        </p:spPr>
        <p:txBody>
          <a:bodyPr>
            <a:normAutofit/>
          </a:bodyPr>
          <a:lstStyle/>
          <a:p>
            <a:r>
              <a:rPr lang="bg-BG" b="1" dirty="0" smtClean="0"/>
              <a:t> Информационни </a:t>
            </a:r>
            <a:r>
              <a:rPr lang="bg-BG" b="1" dirty="0"/>
              <a:t>системи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848872" cy="43924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b="1" dirty="0" smtClean="0">
                <a:solidFill>
                  <a:schemeClr val="tx1"/>
                </a:solidFill>
              </a:rPr>
              <a:t>Цел</a:t>
            </a:r>
            <a:r>
              <a:rPr lang="bg-BG" dirty="0" smtClean="0">
                <a:solidFill>
                  <a:schemeClr val="tx1"/>
                </a:solidFill>
              </a:rPr>
              <a:t> - производството </a:t>
            </a:r>
            <a:r>
              <a:rPr lang="bg-BG" dirty="0">
                <a:solidFill>
                  <a:schemeClr val="tx1"/>
                </a:solidFill>
              </a:rPr>
              <a:t>на информация за ефективното управление на обекта</a:t>
            </a:r>
            <a:endParaRPr lang="bg-BG" dirty="0" smtClean="0">
              <a:solidFill>
                <a:schemeClr val="tx1"/>
              </a:solidFill>
            </a:endParaRPr>
          </a:p>
          <a:p>
            <a:pPr algn="just"/>
            <a:r>
              <a:rPr lang="bg-BG" b="1" dirty="0" smtClean="0">
                <a:solidFill>
                  <a:schemeClr val="tx1"/>
                </a:solidFill>
              </a:rPr>
              <a:t>Същност</a:t>
            </a:r>
            <a:r>
              <a:rPr lang="bg-BG" dirty="0" smtClean="0">
                <a:solidFill>
                  <a:schemeClr val="tx1"/>
                </a:solidFill>
              </a:rPr>
              <a:t> - сложни </a:t>
            </a:r>
            <a:r>
              <a:rPr lang="bg-BG" dirty="0">
                <a:solidFill>
                  <a:schemeClr val="tx1"/>
                </a:solidFill>
              </a:rPr>
              <a:t>комплекси, включващи хардуер, концепции, методи, технологии, програмни средства и специалисти, предназначени за събиране, съхраняване, обработка и предаване на информация</a:t>
            </a:r>
            <a:r>
              <a:rPr lang="bg-BG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bg-BG" b="1" dirty="0" smtClean="0">
                <a:solidFill>
                  <a:schemeClr val="tx1"/>
                </a:solidFill>
              </a:rPr>
              <a:t>Във функционално отношение </a:t>
            </a:r>
            <a:r>
              <a:rPr lang="bg-BG" dirty="0" smtClean="0">
                <a:solidFill>
                  <a:schemeClr val="tx1"/>
                </a:solidFill>
              </a:rPr>
              <a:t>- набор </a:t>
            </a:r>
            <a:r>
              <a:rPr lang="bg-BG" dirty="0">
                <a:solidFill>
                  <a:schemeClr val="tx1"/>
                </a:solidFill>
              </a:rPr>
              <a:t>от компоненти, които от една страна са независими, а от друга – са взаимно свързани и функционират в съответствие с единна цел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5. Съгласно </a:t>
            </a:r>
            <a:r>
              <a:rPr lang="bg-BG" dirty="0"/>
              <a:t>възможностите за </a:t>
            </a:r>
            <a:r>
              <a:rPr lang="bg-BG" dirty="0" err="1" smtClean="0"/>
              <a:t>мултиплици-ране</a:t>
            </a:r>
            <a:endParaRPr lang="bg-BG" dirty="0" smtClean="0"/>
          </a:p>
          <a:p>
            <a:pPr marL="714375" indent="-349250"/>
            <a:r>
              <a:rPr lang="bg-BG" dirty="0"/>
              <a:t>типови</a:t>
            </a:r>
          </a:p>
          <a:p>
            <a:pPr marL="714375" indent="-349250"/>
            <a:r>
              <a:rPr lang="bg-BG" dirty="0"/>
              <a:t>индивидуални</a:t>
            </a:r>
          </a:p>
          <a:p>
            <a:pPr marL="0" indent="0">
              <a:buNone/>
            </a:pPr>
            <a:r>
              <a:rPr lang="bg-BG" dirty="0" smtClean="0"/>
              <a:t>6. Съгласно </a:t>
            </a:r>
            <a:r>
              <a:rPr lang="bg-BG" dirty="0"/>
              <a:t>използваните технологии</a:t>
            </a:r>
            <a:r>
              <a:rPr lang="bg-BG" dirty="0" smtClean="0"/>
              <a:t>:</a:t>
            </a:r>
          </a:p>
          <a:p>
            <a:pPr marL="714375" indent="-349250"/>
            <a:r>
              <a:rPr lang="bg-BG" dirty="0"/>
              <a:t>традиционни (транзакционни)</a:t>
            </a:r>
          </a:p>
          <a:p>
            <a:pPr marL="714375" indent="-349250"/>
            <a:r>
              <a:rPr lang="bg-BG" dirty="0"/>
              <a:t>аналитични (</a:t>
            </a:r>
            <a:r>
              <a:rPr lang="bg-BG" dirty="0" err="1"/>
              <a:t>Analytic</a:t>
            </a:r>
            <a:r>
              <a:rPr lang="bg-BG" dirty="0"/>
              <a:t> Applications) </a:t>
            </a:r>
          </a:p>
          <a:p>
            <a:pPr marL="714375" indent="-349250"/>
            <a:r>
              <a:rPr lang="bg-BG" dirty="0"/>
              <a:t>системи с бизнес интелигентност (</a:t>
            </a:r>
            <a:r>
              <a:rPr lang="bg-BG" dirty="0" err="1"/>
              <a:t>Business</a:t>
            </a:r>
            <a:r>
              <a:rPr lang="bg-BG" dirty="0"/>
              <a:t> </a:t>
            </a:r>
            <a:r>
              <a:rPr lang="bg-BG" dirty="0" err="1"/>
              <a:t>Intelligence</a:t>
            </a:r>
            <a:r>
              <a:rPr lang="bg-BG" dirty="0"/>
              <a:t> – BI) </a:t>
            </a:r>
          </a:p>
          <a:p>
            <a:pPr marL="0" indent="0">
              <a:buNone/>
            </a:pPr>
            <a:r>
              <a:rPr lang="bg-BG" dirty="0" smtClean="0"/>
              <a:t>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34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Бизнес информационни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bg-BG" dirty="0" err="1" smtClean="0"/>
              <a:t>Най-разпространенният</a:t>
            </a:r>
            <a:r>
              <a:rPr lang="bg-BG" dirty="0" smtClean="0"/>
              <a:t> вид </a:t>
            </a:r>
            <a:r>
              <a:rPr lang="bg-BG" dirty="0"/>
              <a:t>информационни системи, чиято предметна област е автоматизацията на всички бизнес дейности. </a:t>
            </a:r>
            <a:endParaRPr lang="bg-BG" dirty="0" smtClean="0"/>
          </a:p>
          <a:p>
            <a:pPr algn="just"/>
            <a:r>
              <a:rPr lang="bg-BG" dirty="0" smtClean="0"/>
              <a:t>Представляват </a:t>
            </a:r>
            <a:r>
              <a:rPr lang="bg-BG" dirty="0"/>
              <a:t>програмно-технологични комплекси за обработка на бизнес информация и обхващат всички равнища на управление на фирмата – от оперативно до стратегическо. </a:t>
            </a:r>
            <a:endParaRPr lang="bg-BG" dirty="0" smtClean="0"/>
          </a:p>
          <a:p>
            <a:pPr algn="just"/>
            <a:r>
              <a:rPr lang="bg-BG" dirty="0" smtClean="0"/>
              <a:t>Изграждат </a:t>
            </a:r>
            <a:r>
              <a:rPr lang="bg-BG" dirty="0"/>
              <a:t>се или като интегрирани комплексни системи, или като набор от отделни приложения, между които е осигурен необходимия интерфейс и взаимна обвързаност.</a:t>
            </a:r>
          </a:p>
        </p:txBody>
      </p:sp>
    </p:spTree>
    <p:extLst>
      <p:ext uri="{BB962C8B-B14F-4D97-AF65-F5344CB8AC3E}">
        <p14:creationId xmlns:p14="http://schemas.microsoft.com/office/powerpoint/2010/main" val="87774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Осигуряване на </a:t>
            </a:r>
            <a:r>
              <a:rPr lang="bg-BG" dirty="0"/>
              <a:t>изискванията на </a:t>
            </a:r>
            <a:r>
              <a:rPr lang="bg-BG" dirty="0" smtClean="0"/>
              <a:t>потребителите по отношение на:</a:t>
            </a:r>
          </a:p>
          <a:p>
            <a:pPr marL="898525" indent="0">
              <a:buFont typeface="Verdana" panose="020B0604030504040204" pitchFamily="34" charset="0"/>
              <a:buChar char="-"/>
            </a:pPr>
            <a:r>
              <a:rPr lang="bg-BG" dirty="0" smtClean="0"/>
              <a:t>Данни – входни и резултатни</a:t>
            </a:r>
          </a:p>
          <a:p>
            <a:pPr marL="898525" indent="0">
              <a:buFont typeface="Verdana" panose="020B0604030504040204" pitchFamily="34" charset="0"/>
              <a:buChar char="-"/>
            </a:pPr>
            <a:r>
              <a:rPr lang="bg-BG" dirty="0" smtClean="0"/>
              <a:t>Функции</a:t>
            </a:r>
          </a:p>
          <a:p>
            <a:pPr marL="898525" indent="0">
              <a:buFont typeface="Verdana" panose="020B0604030504040204" pitchFamily="34" charset="0"/>
              <a:buChar char="-"/>
            </a:pPr>
            <a:r>
              <a:rPr lang="bg-BG" dirty="0" smtClean="0"/>
              <a:t>Особености на бизнес процесите</a:t>
            </a:r>
          </a:p>
          <a:p>
            <a:pPr marL="898525" indent="0">
              <a:buFont typeface="Verdana" panose="020B0604030504040204" pitchFamily="34" charset="0"/>
              <a:buChar char="-"/>
            </a:pPr>
            <a:r>
              <a:rPr lang="bg-BG" dirty="0" smtClean="0"/>
              <a:t>Разбираемост на потребителския интерфейс и лекота на усвояване</a:t>
            </a:r>
          </a:p>
          <a:p>
            <a:pPr marL="898525" indent="0">
              <a:buFont typeface="Verdana" panose="020B0604030504040204" pitchFamily="34" charset="0"/>
              <a:buChar char="-"/>
            </a:pPr>
            <a:r>
              <a:rPr lang="bg-BG" dirty="0" smtClean="0"/>
              <a:t>други</a:t>
            </a:r>
          </a:p>
          <a:p>
            <a:r>
              <a:rPr lang="bg-BG" dirty="0" smtClean="0"/>
              <a:t>Възможности за </a:t>
            </a:r>
            <a:r>
              <a:rPr lang="bg-BG" dirty="0"/>
              <a:t>развитие и усъвършенстване </a:t>
            </a:r>
            <a:endParaRPr lang="bg-BG" dirty="0" smtClean="0"/>
          </a:p>
          <a:p>
            <a:r>
              <a:rPr lang="bg-BG" dirty="0" smtClean="0"/>
              <a:t>Адаптивност</a:t>
            </a:r>
          </a:p>
          <a:p>
            <a:r>
              <a:rPr lang="bg-BG" dirty="0" smtClean="0"/>
              <a:t>Съответствие със </a:t>
            </a:r>
            <a:r>
              <a:rPr lang="bg-BG" dirty="0"/>
              <a:t>съвременното равнище в </a:t>
            </a:r>
            <a:r>
              <a:rPr lang="bg-BG" dirty="0" smtClean="0"/>
              <a:t>развитието на </a:t>
            </a:r>
            <a:r>
              <a:rPr lang="bg-BG" dirty="0"/>
              <a:t>информационните </a:t>
            </a:r>
            <a:r>
              <a:rPr lang="bg-BG" dirty="0" smtClean="0"/>
              <a:t>технологии</a:t>
            </a:r>
          </a:p>
          <a:p>
            <a:r>
              <a:rPr lang="bg-BG" dirty="0" smtClean="0"/>
              <a:t>Надеждност на </a:t>
            </a:r>
            <a:r>
              <a:rPr lang="bg-BG" dirty="0"/>
              <a:t>функционирането</a:t>
            </a: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63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bg-BG" dirty="0" smtClean="0"/>
              <a:t>Осигуряване на </a:t>
            </a:r>
            <a:r>
              <a:rPr lang="bg-BG" dirty="0"/>
              <a:t>своевременна, достоверна, актуална и систематизирана информация за нуждите на </a:t>
            </a:r>
            <a:r>
              <a:rPr lang="bg-BG" dirty="0" smtClean="0"/>
              <a:t>управлението</a:t>
            </a:r>
          </a:p>
          <a:p>
            <a:r>
              <a:rPr lang="bg-BG" dirty="0" smtClean="0"/>
              <a:t>Преносимост</a:t>
            </a:r>
          </a:p>
          <a:p>
            <a:r>
              <a:rPr lang="bg-BG" dirty="0" smtClean="0"/>
              <a:t>Интеграция</a:t>
            </a:r>
          </a:p>
          <a:p>
            <a:r>
              <a:rPr lang="bg-BG" dirty="0" smtClean="0"/>
              <a:t>Ефективност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73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Слоеста структура на ИС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2400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Структура от позициите на крайния потребител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1944216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 smtClean="0">
                <a:solidFill>
                  <a:schemeClr val="tx1"/>
                </a:solidFill>
              </a:rPr>
              <a:t>Вход</a:t>
            </a:r>
          </a:p>
          <a:p>
            <a:pPr algn="ctr"/>
            <a:r>
              <a:rPr lang="bg-BG" sz="2400" dirty="0" smtClean="0"/>
              <a:t>(</a:t>
            </a:r>
            <a:r>
              <a:rPr lang="bg-BG" sz="2400" dirty="0" smtClean="0">
                <a:solidFill>
                  <a:schemeClr val="tx1"/>
                </a:solidFill>
              </a:rPr>
              <a:t>(ПД, Вх. екрани)</a:t>
            </a:r>
            <a:endParaRPr lang="bg-BG" sz="2400" dirty="0"/>
          </a:p>
        </p:txBody>
      </p:sp>
      <p:sp>
        <p:nvSpPr>
          <p:cNvPr id="5" name="Rectangle 4"/>
          <p:cNvSpPr/>
          <p:nvPr/>
        </p:nvSpPr>
        <p:spPr>
          <a:xfrm>
            <a:off x="2987824" y="1844824"/>
            <a:ext cx="3024336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 smtClean="0">
                <a:solidFill>
                  <a:schemeClr val="tx1"/>
                </a:solidFill>
              </a:rPr>
              <a:t>Обработка и съхранение</a:t>
            </a:r>
            <a:endParaRPr lang="bg-BG" sz="3200" dirty="0" smtClean="0">
              <a:solidFill>
                <a:schemeClr val="tx1"/>
              </a:solidFill>
            </a:endParaRPr>
          </a:p>
          <a:p>
            <a:pPr algn="ctr"/>
            <a:r>
              <a:rPr lang="bg-BG" sz="2400" dirty="0" smtClean="0">
                <a:solidFill>
                  <a:schemeClr val="tx1"/>
                </a:solidFill>
              </a:rPr>
              <a:t>(БД, функции</a:t>
            </a:r>
            <a:r>
              <a:rPr lang="bg-BG" sz="2400" dirty="0" smtClean="0">
                <a:solidFill>
                  <a:schemeClr val="tx1"/>
                </a:solidFill>
              </a:rPr>
              <a:t>, процедури,</a:t>
            </a:r>
          </a:p>
          <a:p>
            <a:pPr algn="ctr"/>
            <a:r>
              <a:rPr lang="bg-BG" sz="2400" dirty="0" smtClean="0">
                <a:solidFill>
                  <a:schemeClr val="tx1"/>
                </a:solidFill>
              </a:rPr>
              <a:t>алгоритми и програми)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0232" y="2276872"/>
            <a:ext cx="223224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 smtClean="0">
                <a:solidFill>
                  <a:schemeClr val="tx1"/>
                </a:solidFill>
              </a:rPr>
              <a:t>Изход</a:t>
            </a:r>
          </a:p>
          <a:p>
            <a:pPr algn="ctr"/>
            <a:r>
              <a:rPr lang="bg-BG" sz="2400" dirty="0" smtClean="0">
                <a:solidFill>
                  <a:schemeClr val="tx1"/>
                </a:solidFill>
              </a:rPr>
              <a:t>(справки, отчети, диаграми)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5301208"/>
            <a:ext cx="73448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spc="240" dirty="0" smtClean="0">
                <a:solidFill>
                  <a:schemeClr val="tx1"/>
                </a:solidFill>
              </a:rPr>
              <a:t>Потребителски интерфейс</a:t>
            </a:r>
            <a:endParaRPr lang="bg-BG" sz="2800" spc="24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83768" y="3212976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12160" y="3212976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19672" y="429309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0" y="46531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96336" y="429309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ПД           Входни екрани         Файлове и БД      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Обработка            Извеждане на резултатна информация         </a:t>
            </a:r>
            <a:endParaRPr lang="bg-BG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28092" y="213285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16016" y="213285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28384" y="213285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7784" y="3284984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0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328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1. Съгласно </a:t>
            </a:r>
            <a:r>
              <a:rPr lang="bg-BG" dirty="0"/>
              <a:t>равнището на </a:t>
            </a:r>
            <a:r>
              <a:rPr lang="bg-BG" dirty="0" smtClean="0"/>
              <a:t>управление</a:t>
            </a:r>
          </a:p>
          <a:p>
            <a:pPr marL="531813" indent="-166688"/>
            <a:r>
              <a:rPr lang="bg-BG" dirty="0" smtClean="0"/>
              <a:t>Оперативни  – за оперативно управление</a:t>
            </a:r>
            <a:endParaRPr lang="bg-BG" dirty="0"/>
          </a:p>
          <a:p>
            <a:pPr marL="531813" indent="-166688"/>
            <a:r>
              <a:rPr lang="bg-BG" dirty="0"/>
              <a:t>управленски </a:t>
            </a:r>
            <a:r>
              <a:rPr lang="bg-BG" dirty="0" smtClean="0"/>
              <a:t>– за тактическо управление</a:t>
            </a:r>
            <a:endParaRPr lang="bg-BG" dirty="0"/>
          </a:p>
          <a:p>
            <a:pPr marL="531813" indent="-166688"/>
            <a:r>
              <a:rPr lang="bg-BG" dirty="0" smtClean="0"/>
              <a:t>Стратегически – за стратегическо </a:t>
            </a:r>
            <a:r>
              <a:rPr lang="bg-BG" dirty="0" err="1" smtClean="0"/>
              <a:t>упр</a:t>
            </a:r>
            <a:r>
              <a:rPr lang="bg-BG" dirty="0" smtClean="0"/>
              <a:t>.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645024"/>
            <a:ext cx="6336704" cy="295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388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2. По степен </a:t>
            </a:r>
            <a:r>
              <a:rPr lang="bg-BG" dirty="0"/>
              <a:t>на интеграция на функциите</a:t>
            </a:r>
          </a:p>
          <a:p>
            <a:pPr marL="714375" indent="-349250"/>
            <a:r>
              <a:rPr lang="bg-BG" dirty="0"/>
              <a:t>неинтегрирани</a:t>
            </a:r>
          </a:p>
          <a:p>
            <a:pPr marL="714375" indent="-349250"/>
            <a:r>
              <a:rPr lang="bg-BG" dirty="0"/>
              <a:t>интегрирани</a:t>
            </a:r>
          </a:p>
          <a:p>
            <a:pPr marL="0" indent="0">
              <a:buNone/>
            </a:pPr>
            <a:r>
              <a:rPr lang="bg-BG" dirty="0" smtClean="0"/>
              <a:t>3. Съгласно </a:t>
            </a:r>
            <a:r>
              <a:rPr lang="bg-BG" dirty="0"/>
              <a:t>разпределението на ресурсите:</a:t>
            </a:r>
          </a:p>
          <a:p>
            <a:pPr marL="714375" indent="-349250"/>
            <a:r>
              <a:rPr lang="bg-BG" dirty="0"/>
              <a:t>централизирани </a:t>
            </a:r>
          </a:p>
          <a:p>
            <a:pPr marL="714375" indent="-349250"/>
            <a:r>
              <a:rPr lang="bg-BG" dirty="0"/>
              <a:t>разпределени </a:t>
            </a:r>
          </a:p>
          <a:p>
            <a:pPr marL="0" lvl="0" indent="0">
              <a:buNone/>
            </a:pPr>
            <a:r>
              <a:rPr lang="bg-BG" dirty="0" smtClean="0"/>
              <a:t>4. В </a:t>
            </a:r>
            <a:r>
              <a:rPr lang="bg-BG" dirty="0"/>
              <a:t>зависимост от начина на предоставяне на крайния потребител:</a:t>
            </a:r>
          </a:p>
          <a:p>
            <a:pPr marL="714375" indent="-349250"/>
            <a:r>
              <a:rPr lang="bg-BG" dirty="0"/>
              <a:t>комерсиални </a:t>
            </a:r>
          </a:p>
          <a:p>
            <a:pPr marL="714375" indent="-349250"/>
            <a:r>
              <a:rPr lang="bg-BG" dirty="0"/>
              <a:t>системи с отворен код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012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351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Информационни системи </vt:lpstr>
      <vt:lpstr>Бизнес информационни системи</vt:lpstr>
      <vt:lpstr>ИЗИСКВАНИЯ</vt:lpstr>
      <vt:lpstr>PowerPoint Presentation</vt:lpstr>
      <vt:lpstr>Слоеста структура на ИС</vt:lpstr>
      <vt:lpstr>Структура от позициите на крайния потребител</vt:lpstr>
      <vt:lpstr>PowerPoint Presentation</vt:lpstr>
      <vt:lpstr>Класификация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 - същност и изисквания</dc:title>
  <dc:creator>PC</dc:creator>
  <cp:lastModifiedBy>PC</cp:lastModifiedBy>
  <cp:revision>17</cp:revision>
  <dcterms:created xsi:type="dcterms:W3CDTF">2014-09-23T13:59:17Z</dcterms:created>
  <dcterms:modified xsi:type="dcterms:W3CDTF">2015-02-23T08:52:30Z</dcterms:modified>
</cp:coreProperties>
</file>