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0" r:id="rId11"/>
    <p:sldId id="266" r:id="rId12"/>
    <p:sldId id="264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285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63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997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673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999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4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123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794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7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872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643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26EA-4332-450C-9397-0860F4D51D40}" type="datetimeFigureOut">
              <a:rPr lang="bg-BG" smtClean="0"/>
              <a:t>20.10.2015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D0BB-1099-4B5A-84CC-17BE4C81911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01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/>
              <a:t>Жизнен цикъл на ИС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7260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модел на ЖЦ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/>
              <a:t>Зависи от:</a:t>
            </a:r>
          </a:p>
          <a:p>
            <a:r>
              <a:rPr lang="bg-BG" dirty="0" smtClean="0"/>
              <a:t>Спецификата на проекта;</a:t>
            </a:r>
          </a:p>
          <a:p>
            <a:r>
              <a:rPr lang="bg-BG" dirty="0" smtClean="0"/>
              <a:t>Избраният общ подход на разработка – структурен, обектноориентиран, </a:t>
            </a:r>
            <a:r>
              <a:rPr lang="bg-BG" dirty="0" err="1" smtClean="0"/>
              <a:t>процесен</a:t>
            </a:r>
            <a:r>
              <a:rPr lang="bg-BG" dirty="0" smtClean="0"/>
              <a:t>;</a:t>
            </a:r>
          </a:p>
          <a:p>
            <a:r>
              <a:rPr lang="bg-BG" dirty="0" smtClean="0"/>
              <a:t>Условията при които се реализира проекта – обем, ограничения във времето, необходимост от комуникация с възложителя, изисквания за качество, човешки ресурси за изпълнение на проекта 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623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Групи модели на ЖЦ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/>
              <a:t>последователни,</a:t>
            </a:r>
            <a:endParaRPr lang="bg-BG" dirty="0" smtClean="0">
              <a:effectLst/>
            </a:endParaRPr>
          </a:p>
          <a:p>
            <a:pPr lvl="0"/>
            <a:r>
              <a:rPr lang="bg-BG" dirty="0" smtClean="0"/>
              <a:t>итеративни,</a:t>
            </a:r>
          </a:p>
          <a:p>
            <a:pPr lvl="0"/>
            <a:r>
              <a:rPr lang="bg-BG" dirty="0" smtClean="0">
                <a:effectLst/>
              </a:rPr>
              <a:t>комбинирани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845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Каскаден модел на ЖЦ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Предложен в </a:t>
            </a:r>
            <a:r>
              <a:rPr lang="bg-BG" dirty="0"/>
              <a:t>началото на 70-те години от У. </a:t>
            </a:r>
            <a:r>
              <a:rPr lang="bg-BG" dirty="0" err="1"/>
              <a:t>Ройс</a:t>
            </a:r>
            <a:r>
              <a:rPr lang="bg-BG" dirty="0" smtClean="0"/>
              <a:t>.</a:t>
            </a:r>
          </a:p>
          <a:p>
            <a:r>
              <a:rPr lang="bg-BG" dirty="0" smtClean="0"/>
              <a:t>Особености:</a:t>
            </a:r>
          </a:p>
          <a:p>
            <a:pPr marL="814388" indent="615950">
              <a:buFont typeface="Wingdings" panose="05000000000000000000" pitchFamily="2" charset="2"/>
              <a:buChar char="ü"/>
            </a:pPr>
            <a:r>
              <a:rPr lang="bg-BG" dirty="0" smtClean="0"/>
              <a:t>поетапна разработка,</a:t>
            </a:r>
          </a:p>
          <a:p>
            <a:pPr marL="814388" indent="615950">
              <a:buFont typeface="Wingdings" panose="05000000000000000000" pitchFamily="2" charset="2"/>
              <a:buChar char="ü"/>
            </a:pPr>
            <a:r>
              <a:rPr lang="bg-BG" dirty="0"/>
              <a:t>преходът от един етап към друг </a:t>
            </a:r>
            <a:r>
              <a:rPr lang="bg-BG" dirty="0" smtClean="0"/>
              <a:t>- само </a:t>
            </a:r>
            <a:r>
              <a:rPr lang="bg-BG" dirty="0"/>
              <a:t>при окончателни завършване на </a:t>
            </a:r>
            <a:r>
              <a:rPr lang="bg-BG" dirty="0" smtClean="0"/>
              <a:t>предходния,</a:t>
            </a:r>
          </a:p>
          <a:p>
            <a:pPr marL="814388" indent="615950">
              <a:buFont typeface="Wingdings" panose="05000000000000000000" pitchFamily="2" charset="2"/>
              <a:buChar char="ü"/>
            </a:pPr>
            <a:r>
              <a:rPr lang="bg-BG" dirty="0" smtClean="0"/>
              <a:t>документиране в края на всеки етап,</a:t>
            </a:r>
          </a:p>
          <a:p>
            <a:pPr marL="814388" indent="615950">
              <a:buFont typeface="Wingdings" panose="05000000000000000000" pitchFamily="2" charset="2"/>
              <a:buChar char="ü"/>
            </a:pPr>
            <a:r>
              <a:rPr lang="bg-BG" dirty="0" smtClean="0"/>
              <a:t>връзка с възложителя – на 1-я и последния стадий.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687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35292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347291" y="1916832"/>
            <a:ext cx="648072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444208" y="3312521"/>
            <a:ext cx="864096" cy="1052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1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Оценка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bg-BG" dirty="0" smtClean="0"/>
              <a:t>Положителни страни:</a:t>
            </a:r>
          </a:p>
          <a:p>
            <a:pPr indent="460375" algn="just">
              <a:buFont typeface="Wingdings" panose="05000000000000000000" pitchFamily="2" charset="2"/>
              <a:buChar char="v"/>
            </a:pPr>
            <a:r>
              <a:rPr lang="bg-BG" dirty="0" smtClean="0"/>
              <a:t> възможности </a:t>
            </a:r>
            <a:r>
              <a:rPr lang="bg-BG" dirty="0"/>
              <a:t>за добро планиране и </a:t>
            </a:r>
            <a:r>
              <a:rPr lang="bg-BG" dirty="0" smtClean="0"/>
              <a:t>управление, </a:t>
            </a:r>
          </a:p>
          <a:p>
            <a:pPr indent="460375" algn="just">
              <a:buFont typeface="Wingdings" panose="05000000000000000000" pitchFamily="2" charset="2"/>
              <a:buChar char="v"/>
            </a:pPr>
            <a:r>
              <a:rPr lang="bg-BG" dirty="0" smtClean="0"/>
              <a:t>добро </a:t>
            </a:r>
            <a:r>
              <a:rPr lang="bg-BG" dirty="0"/>
              <a:t>ниво на </a:t>
            </a:r>
            <a:r>
              <a:rPr lang="bg-BG" dirty="0" smtClean="0"/>
              <a:t>документираност, </a:t>
            </a:r>
          </a:p>
          <a:p>
            <a:pPr indent="460375" algn="just">
              <a:buFont typeface="Wingdings" panose="05000000000000000000" pitchFamily="2" charset="2"/>
              <a:buChar char="v"/>
            </a:pPr>
            <a:r>
              <a:rPr lang="bg-BG" dirty="0" smtClean="0"/>
              <a:t>добри </a:t>
            </a:r>
            <a:r>
              <a:rPr lang="bg-BG" dirty="0"/>
              <a:t>възможности за аутсорсинг</a:t>
            </a:r>
          </a:p>
          <a:p>
            <a:r>
              <a:rPr lang="bg-BG" dirty="0" smtClean="0"/>
              <a:t>Слаби страни:</a:t>
            </a:r>
          </a:p>
          <a:p>
            <a:pPr indent="460375" algn="just">
              <a:buFont typeface="Wingdings" panose="05000000000000000000" pitchFamily="2" charset="2"/>
              <a:buChar char="v"/>
            </a:pPr>
            <a:r>
              <a:rPr lang="bg-BG" dirty="0"/>
              <a:t>откъсване от възложителя, </a:t>
            </a:r>
          </a:p>
          <a:p>
            <a:pPr indent="460375" algn="just">
              <a:buFont typeface="Wingdings" panose="05000000000000000000" pitchFamily="2" charset="2"/>
              <a:buChar char="v"/>
            </a:pPr>
            <a:r>
              <a:rPr lang="bg-BG" dirty="0"/>
              <a:t>твърди изисквания, </a:t>
            </a:r>
          </a:p>
          <a:p>
            <a:pPr indent="460375" algn="just">
              <a:buFont typeface="Wingdings" panose="05000000000000000000" pitchFamily="2" charset="2"/>
              <a:buChar char="v"/>
            </a:pPr>
            <a:r>
              <a:rPr lang="bg-BG" dirty="0"/>
              <a:t>късно откриване на пропуски и грешки (мултиплициране на грешките), </a:t>
            </a:r>
          </a:p>
          <a:p>
            <a:pPr indent="460375" algn="just">
              <a:buFont typeface="Wingdings" panose="05000000000000000000" pitchFamily="2" charset="2"/>
              <a:buChar char="v"/>
            </a:pPr>
            <a:r>
              <a:rPr lang="bg-BG" dirty="0"/>
              <a:t>продължителност,  </a:t>
            </a:r>
          </a:p>
          <a:p>
            <a:pPr indent="460375" algn="just">
              <a:buFont typeface="Wingdings" panose="05000000000000000000" pitchFamily="2" charset="2"/>
              <a:buChar char="v"/>
            </a:pPr>
            <a:r>
              <a:rPr lang="bg-BG" dirty="0"/>
              <a:t>отсъствие на гъвкавост.</a:t>
            </a:r>
          </a:p>
        </p:txBody>
      </p:sp>
    </p:spTree>
    <p:extLst>
      <p:ext uri="{BB962C8B-B14F-4D97-AF65-F5344CB8AC3E}">
        <p14:creationId xmlns:p14="http://schemas.microsoft.com/office/powerpoint/2010/main" val="146731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Спираловиден модел на ЖЦ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Предложен е от </a:t>
            </a:r>
            <a:r>
              <a:rPr lang="bg-BG" dirty="0" err="1"/>
              <a:t>Боем</a:t>
            </a:r>
            <a:r>
              <a:rPr lang="bg-BG" dirty="0"/>
              <a:t> в 1988 г. </a:t>
            </a:r>
            <a:endParaRPr lang="bg-BG" dirty="0" smtClean="0"/>
          </a:p>
          <a:p>
            <a:r>
              <a:rPr lang="bg-BG" dirty="0" smtClean="0"/>
              <a:t>Особености:</a:t>
            </a:r>
          </a:p>
          <a:p>
            <a:pPr marL="725488" indent="534988">
              <a:buFont typeface="Wingdings" panose="05000000000000000000" pitchFamily="2" charset="2"/>
              <a:buChar char="ü"/>
            </a:pPr>
            <a:r>
              <a:rPr lang="bg-BG" dirty="0" smtClean="0"/>
              <a:t>итеративна разработка,</a:t>
            </a:r>
          </a:p>
          <a:p>
            <a:pPr marL="725488" indent="534988">
              <a:buFont typeface="Wingdings" panose="05000000000000000000" pitchFamily="2" charset="2"/>
              <a:buChar char="ü"/>
            </a:pPr>
            <a:r>
              <a:rPr lang="bg-BG" dirty="0" smtClean="0"/>
              <a:t>постоянна връзка с възложителя,</a:t>
            </a:r>
          </a:p>
          <a:p>
            <a:pPr marL="725488" indent="534988">
              <a:buFont typeface="Wingdings" panose="05000000000000000000" pitchFamily="2" charset="2"/>
              <a:buChar char="ü"/>
            </a:pPr>
            <a:r>
              <a:rPr lang="bg-BG" dirty="0" smtClean="0"/>
              <a:t>постепенно доуточняване и разширяване на изискванията.</a:t>
            </a:r>
          </a:p>
          <a:p>
            <a:pPr marL="0" indent="725488">
              <a:buNone/>
            </a:pPr>
            <a:r>
              <a:rPr lang="bg-BG" dirty="0"/>
              <a:t>в основата на различни методологии за бърза </a:t>
            </a:r>
            <a:r>
              <a:rPr lang="bg-BG" dirty="0" smtClean="0"/>
              <a:t>разработка, - група методологии </a:t>
            </a:r>
            <a:r>
              <a:rPr lang="bg-BG" b="1" dirty="0" smtClean="0"/>
              <a:t>AGIL </a:t>
            </a:r>
            <a:r>
              <a:rPr lang="bg-BG" dirty="0" smtClean="0"/>
              <a:t>(</a:t>
            </a:r>
            <a:r>
              <a:rPr lang="bg-BG" dirty="0" err="1" smtClean="0"/>
              <a:t>Agile</a:t>
            </a:r>
            <a:r>
              <a:rPr lang="bg-BG" dirty="0" smtClean="0"/>
              <a:t> Software </a:t>
            </a:r>
            <a:r>
              <a:rPr lang="bg-BG" dirty="0" err="1" smtClean="0"/>
              <a:t>Development</a:t>
            </a:r>
            <a:r>
              <a:rPr lang="bg-BG" dirty="0" smtClean="0"/>
              <a:t>.) - напр</a:t>
            </a:r>
            <a:r>
              <a:rPr lang="bg-BG" dirty="0"/>
              <a:t>. </a:t>
            </a:r>
            <a:r>
              <a:rPr lang="bg-BG" b="1" dirty="0"/>
              <a:t>RAD </a:t>
            </a:r>
            <a:r>
              <a:rPr lang="bg-BG" dirty="0"/>
              <a:t>– </a:t>
            </a:r>
            <a:r>
              <a:rPr lang="bg-BG" dirty="0" err="1" smtClean="0"/>
              <a:t>Rapid</a:t>
            </a:r>
            <a:r>
              <a:rPr lang="bg-BG" dirty="0" smtClean="0"/>
              <a:t> </a:t>
            </a:r>
            <a:r>
              <a:rPr lang="bg-BG" dirty="0" err="1" smtClean="0"/>
              <a:t>Application</a:t>
            </a:r>
            <a:r>
              <a:rPr lang="bg-BG" dirty="0" smtClean="0"/>
              <a:t> </a:t>
            </a:r>
            <a:r>
              <a:rPr lang="bg-BG" dirty="0" err="1" smtClean="0"/>
              <a:t>Development</a:t>
            </a:r>
            <a:r>
              <a:rPr lang="bg-BG" dirty="0" smtClean="0"/>
              <a:t> </a:t>
            </a:r>
            <a:r>
              <a:rPr lang="bg-BG" dirty="0"/>
              <a:t>(технология за бърза разработка на приложения</a:t>
            </a:r>
            <a:r>
              <a:rPr lang="bg-BG" dirty="0" smtClean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643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6696744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59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Autofit/>
          </a:bodyPr>
          <a:lstStyle/>
          <a:p>
            <a:r>
              <a:rPr lang="bg-BG" sz="2400" dirty="0"/>
              <a:t>Положителни страни:</a:t>
            </a:r>
          </a:p>
          <a:p>
            <a:pPr marL="630238" lvl="0" indent="441325" algn="just">
              <a:buFont typeface="Wingdings" panose="05000000000000000000" pitchFamily="2" charset="2"/>
              <a:buChar char="ü"/>
            </a:pPr>
            <a:r>
              <a:rPr lang="bg-BG" sz="2400" dirty="0"/>
              <a:t>Съкращаване на сроковете, бърза разработка;</a:t>
            </a:r>
          </a:p>
          <a:p>
            <a:pPr marL="630238" lvl="0" indent="441325" algn="just">
              <a:buFont typeface="Wingdings" panose="05000000000000000000" pitchFamily="2" charset="2"/>
              <a:buChar char="ü"/>
            </a:pPr>
            <a:r>
              <a:rPr lang="bg-BG" sz="2400" dirty="0"/>
              <a:t>Непрекъсната връзка с крайния потребител, възможност за текущо внасяне на промени;</a:t>
            </a:r>
          </a:p>
          <a:p>
            <a:pPr marL="630238" lvl="0" indent="441325" algn="just">
              <a:buFont typeface="Wingdings" panose="05000000000000000000" pitchFamily="2" charset="2"/>
              <a:buChar char="ü"/>
            </a:pPr>
            <a:r>
              <a:rPr lang="bg-BG" sz="2400" dirty="0"/>
              <a:t>Намаляване рискът от провал на проекта. Позволява фокусиране върху най-рисковите елементи на проекта.</a:t>
            </a:r>
          </a:p>
          <a:p>
            <a:r>
              <a:rPr lang="bg-BG" sz="2400" dirty="0"/>
              <a:t>Слаби страни:</a:t>
            </a:r>
          </a:p>
          <a:p>
            <a:pPr marL="630238" indent="441325" algn="just">
              <a:buFont typeface="Wingdings" panose="05000000000000000000" pitchFamily="2" charset="2"/>
              <a:buChar char="ü"/>
            </a:pPr>
            <a:r>
              <a:rPr lang="bg-BG" sz="2400" dirty="0" smtClean="0"/>
              <a:t>Трудности при планиране </a:t>
            </a:r>
            <a:r>
              <a:rPr lang="bg-BG" sz="2400" dirty="0"/>
              <a:t>и управление – няма точни критерии за преминаване от една към следваща итерация; </a:t>
            </a:r>
          </a:p>
          <a:p>
            <a:pPr marL="630238" indent="441325" algn="just">
              <a:buFont typeface="Wingdings" panose="05000000000000000000" pitchFamily="2" charset="2"/>
              <a:buChar char="ü"/>
            </a:pPr>
            <a:r>
              <a:rPr lang="bg-BG" sz="2400" dirty="0"/>
              <a:t>Слаба документация - разработва </a:t>
            </a:r>
            <a:r>
              <a:rPr lang="bg-BG" sz="2400" dirty="0" smtClean="0"/>
              <a:t>се при </a:t>
            </a:r>
            <a:r>
              <a:rPr lang="bg-BG" sz="2400" dirty="0"/>
              <a:t>завършване на </a:t>
            </a:r>
            <a:r>
              <a:rPr lang="bg-BG" sz="2400" dirty="0" smtClean="0"/>
              <a:t>проекта;</a:t>
            </a:r>
          </a:p>
          <a:p>
            <a:pPr marL="630238" indent="441325" algn="just">
              <a:buFont typeface="Wingdings" panose="05000000000000000000" pitchFamily="2" charset="2"/>
              <a:buChar char="ü"/>
            </a:pPr>
            <a:r>
              <a:rPr lang="bg-BG" sz="2400" dirty="0" smtClean="0"/>
              <a:t>Реална опасност от недоработки; </a:t>
            </a:r>
            <a:endParaRPr lang="bg-BG" sz="2400" dirty="0"/>
          </a:p>
          <a:p>
            <a:pPr marL="630238" indent="441325" algn="just">
              <a:buFont typeface="Wingdings" panose="05000000000000000000" pitchFamily="2" charset="2"/>
              <a:buChar char="ü"/>
            </a:pPr>
            <a:r>
              <a:rPr lang="bg-BG" sz="2400" dirty="0" smtClean="0"/>
              <a:t>Проблеми </a:t>
            </a:r>
            <a:r>
              <a:rPr lang="bg-BG" sz="2400" dirty="0"/>
              <a:t>при отсъствието на добри средства за прототипиране.</a:t>
            </a:r>
          </a:p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06960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Изборът на модел на ЖЦ определя успеха на проекта;</a:t>
            </a:r>
          </a:p>
          <a:p>
            <a:r>
              <a:rPr lang="bg-BG" dirty="0" smtClean="0"/>
              <a:t>Няма универсални модели – всичко зависи от характера и мащаба на проекта;</a:t>
            </a:r>
          </a:p>
          <a:p>
            <a:r>
              <a:rPr lang="bg-BG" dirty="0" smtClean="0"/>
              <a:t>Моделите могат да се комбинират;</a:t>
            </a:r>
          </a:p>
          <a:p>
            <a:r>
              <a:rPr lang="bg-BG" dirty="0" smtClean="0"/>
              <a:t>Всички модели имат преимущества и недостатъци и те се проявяват в зависимост от особеностите на проекта,</a:t>
            </a:r>
          </a:p>
          <a:p>
            <a:r>
              <a:rPr lang="bg-BG" dirty="0" smtClean="0"/>
              <a:t>Правилният избор на модел на ЖЦ изисква висока квалификация на екипа.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049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Съдържание на етапите на проектиране: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bg-BG" sz="3800" b="1" dirty="0"/>
              <a:t>Проучване</a:t>
            </a:r>
            <a:endParaRPr lang="bg-BG" sz="3800" dirty="0"/>
          </a:p>
          <a:p>
            <a:pPr lvl="0" indent="382588">
              <a:buFont typeface="Wingdings" panose="05000000000000000000" pitchFamily="2" charset="2"/>
              <a:buChar char="ü"/>
            </a:pPr>
            <a:r>
              <a:rPr lang="bg-BG" dirty="0"/>
              <a:t>изследване на мисията, целите и стратегията на развитие на предприятието; </a:t>
            </a:r>
            <a:endParaRPr lang="bg-BG" dirty="0" smtClean="0">
              <a:effectLst/>
            </a:endParaRPr>
          </a:p>
          <a:p>
            <a:pPr lvl="0" indent="382588">
              <a:buFont typeface="Wingdings" panose="05000000000000000000" pitchFamily="2" charset="2"/>
              <a:buChar char="ü"/>
            </a:pPr>
            <a:r>
              <a:rPr lang="bg-BG" dirty="0"/>
              <a:t>проучване на нормативната уредба и правилата за дейността;</a:t>
            </a:r>
            <a:endParaRPr lang="bg-BG" dirty="0" smtClean="0">
              <a:effectLst/>
            </a:endParaRPr>
          </a:p>
          <a:p>
            <a:pPr lvl="0" indent="382588">
              <a:buFont typeface="Wingdings" panose="05000000000000000000" pitchFamily="2" charset="2"/>
              <a:buChar char="ü"/>
            </a:pPr>
            <a:r>
              <a:rPr lang="bg-BG" dirty="0"/>
              <a:t>изследване на организационната и функционална структура;</a:t>
            </a:r>
            <a:endParaRPr lang="bg-BG" dirty="0" smtClean="0">
              <a:effectLst/>
            </a:endParaRPr>
          </a:p>
          <a:p>
            <a:pPr lvl="0" indent="382588">
              <a:buFont typeface="Wingdings" panose="05000000000000000000" pitchFamily="2" charset="2"/>
              <a:buChar char="ü"/>
            </a:pPr>
            <a:r>
              <a:rPr lang="bg-BG" dirty="0"/>
              <a:t>анализ на бизнес-процесите и техните особености;</a:t>
            </a:r>
            <a:endParaRPr lang="bg-BG" dirty="0" smtClean="0">
              <a:effectLst/>
            </a:endParaRPr>
          </a:p>
          <a:p>
            <a:pPr lvl="0" indent="382588">
              <a:buFont typeface="Wingdings" panose="05000000000000000000" pitchFamily="2" charset="2"/>
              <a:buChar char="ü"/>
            </a:pPr>
            <a:r>
              <a:rPr lang="bg-BG" dirty="0"/>
              <a:t>анализ на данните;</a:t>
            </a:r>
            <a:endParaRPr lang="bg-BG" dirty="0" smtClean="0">
              <a:effectLst/>
            </a:endParaRPr>
          </a:p>
          <a:p>
            <a:pPr lvl="0" indent="382588">
              <a:buFont typeface="Wingdings" panose="05000000000000000000" pitchFamily="2" charset="2"/>
              <a:buChar char="ü"/>
            </a:pPr>
            <a:r>
              <a:rPr lang="bg-BG" dirty="0"/>
              <a:t>събиране и анализ на конкретни </a:t>
            </a:r>
            <a:r>
              <a:rPr lang="bg-BG" dirty="0" smtClean="0"/>
              <a:t>изисквания </a:t>
            </a:r>
            <a:r>
              <a:rPr lang="bg-BG" dirty="0"/>
              <a:t>към процесите и данните</a:t>
            </a:r>
            <a:r>
              <a:rPr lang="bg-BG" dirty="0" smtClean="0"/>
              <a:t>.</a:t>
            </a:r>
            <a:endParaRPr lang="bg-BG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860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Съвкупността </a:t>
            </a:r>
            <a:r>
              <a:rPr lang="bg-BG" dirty="0"/>
              <a:t>от дейности, определящи живота на системата и свързани с разработването и експлоатацията й. </a:t>
            </a:r>
            <a:endParaRPr lang="bg-BG" dirty="0" smtClean="0"/>
          </a:p>
          <a:p>
            <a:r>
              <a:rPr lang="bg-BG" dirty="0"/>
              <a:t>О</a:t>
            </a:r>
            <a:r>
              <a:rPr lang="bg-BG" dirty="0" smtClean="0"/>
              <a:t>бхваща </a:t>
            </a:r>
            <a:r>
              <a:rPr lang="bg-BG" dirty="0"/>
              <a:t>времето от момента на вземане на решение за нейната разработка до преустановяване на функционирането й.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853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bg-BG" b="1" dirty="0"/>
              <a:t>Разработка или покупка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200" dirty="0" smtClean="0"/>
              <a:t>Концептуално </a:t>
            </a:r>
            <a:r>
              <a:rPr lang="bg-BG" sz="4200" dirty="0"/>
              <a:t>проектиране </a:t>
            </a:r>
            <a:r>
              <a:rPr lang="bg-BG" sz="4200" dirty="0" smtClean="0"/>
              <a:t> </a:t>
            </a:r>
            <a:r>
              <a:rPr lang="bg-BG" dirty="0" smtClean="0"/>
              <a:t>- включва</a:t>
            </a:r>
            <a:r>
              <a:rPr lang="bg-BG" dirty="0"/>
              <a:t>:</a:t>
            </a:r>
          </a:p>
          <a:p>
            <a:pPr marL="627063" lvl="0" indent="728663">
              <a:buFont typeface="Wingdings" panose="05000000000000000000" pitchFamily="2" charset="2"/>
              <a:buChar char="ü"/>
            </a:pPr>
            <a:r>
              <a:rPr lang="bg-BG" dirty="0"/>
              <a:t>определяне обхвата и ограниченията;</a:t>
            </a:r>
            <a:endParaRPr lang="bg-BG" dirty="0" smtClean="0">
              <a:effectLst/>
            </a:endParaRPr>
          </a:p>
          <a:p>
            <a:pPr marL="627063" lvl="0" indent="728663">
              <a:buFont typeface="Wingdings" panose="05000000000000000000" pitchFamily="2" charset="2"/>
              <a:buChar char="ü"/>
            </a:pPr>
            <a:r>
              <a:rPr lang="bg-BG" dirty="0"/>
              <a:t>разработка на общосистемни </a:t>
            </a:r>
            <a:r>
              <a:rPr lang="bg-BG" dirty="0" smtClean="0"/>
              <a:t>решения:</a:t>
            </a:r>
          </a:p>
          <a:p>
            <a:pPr marL="1084263" lvl="0" indent="350838">
              <a:buFont typeface="Wingdings" panose="05000000000000000000" pitchFamily="2" charset="2"/>
              <a:buChar char="v"/>
            </a:pPr>
            <a:r>
              <a:rPr lang="bg-BG" dirty="0" smtClean="0"/>
              <a:t>хардуер, базов софтуер, методологии на проектиране, технологии и др.</a:t>
            </a:r>
          </a:p>
          <a:p>
            <a:pPr marL="1084263" indent="350838">
              <a:buFont typeface="Wingdings" panose="05000000000000000000" pitchFamily="2" charset="2"/>
              <a:buChar char="v"/>
            </a:pPr>
            <a:r>
              <a:rPr lang="bg-BG" dirty="0"/>
              <a:t> изграждане на архитектурата на системата;</a:t>
            </a:r>
          </a:p>
          <a:p>
            <a:pPr marL="1084263" lvl="0" indent="350838">
              <a:buFont typeface="Wingdings" panose="05000000000000000000" pitchFamily="2" charset="2"/>
              <a:buChar char="v"/>
            </a:pPr>
            <a:r>
              <a:rPr lang="bg-BG" dirty="0" smtClean="0"/>
              <a:t>разработка на </a:t>
            </a:r>
            <a:r>
              <a:rPr lang="bg-BG" dirty="0"/>
              <a:t>вътрешни стандарти</a:t>
            </a:r>
            <a:r>
              <a:rPr lang="bg-BG" dirty="0" smtClean="0"/>
              <a:t>;</a:t>
            </a:r>
          </a:p>
          <a:p>
            <a:pPr marL="1084263" lvl="0" indent="350838">
              <a:buFont typeface="Wingdings" panose="05000000000000000000" pitchFamily="2" charset="2"/>
              <a:buChar char="v"/>
            </a:pPr>
            <a:r>
              <a:rPr lang="bg-BG" dirty="0" smtClean="0">
                <a:effectLst/>
              </a:rPr>
              <a:t>избор на модел на ЖЦ</a:t>
            </a:r>
          </a:p>
          <a:p>
            <a:pPr marL="627063" lvl="0" indent="728663">
              <a:buFont typeface="Wingdings" panose="05000000000000000000" pitchFamily="2" charset="2"/>
              <a:buChar char="ü"/>
            </a:pPr>
            <a:r>
              <a:rPr lang="bg-BG" dirty="0"/>
              <a:t>изграждане на </a:t>
            </a:r>
            <a:r>
              <a:rPr lang="bg-BG" dirty="0" smtClean="0"/>
              <a:t>инфраструктурата</a:t>
            </a:r>
            <a:r>
              <a:rPr lang="bg-BG" dirty="0"/>
              <a:t>;</a:t>
            </a:r>
            <a:endParaRPr lang="bg-BG" dirty="0" smtClean="0">
              <a:effectLst/>
            </a:endParaRPr>
          </a:p>
          <a:p>
            <a:pPr marL="627063" lvl="0" indent="728663">
              <a:buFont typeface="Wingdings" panose="05000000000000000000" pitchFamily="2" charset="2"/>
              <a:buChar char="ü"/>
            </a:pPr>
            <a:r>
              <a:rPr lang="bg-BG" dirty="0" smtClean="0"/>
              <a:t>функционална декомпозиция;</a:t>
            </a:r>
            <a:endParaRPr lang="bg-BG" dirty="0" smtClean="0">
              <a:effectLst/>
            </a:endParaRPr>
          </a:p>
          <a:p>
            <a:pPr marL="627063" lvl="0" indent="728663">
              <a:buFont typeface="Wingdings" panose="05000000000000000000" pitchFamily="2" charset="2"/>
              <a:buChar char="ü"/>
            </a:pPr>
            <a:r>
              <a:rPr lang="bg-BG" dirty="0"/>
              <a:t>разработка на концептуалния модел на БД;</a:t>
            </a:r>
            <a:endParaRPr lang="bg-BG" dirty="0" smtClean="0">
              <a:effectLst/>
            </a:endParaRPr>
          </a:p>
          <a:p>
            <a:pPr marL="627063" indent="728663">
              <a:buFont typeface="Wingdings" panose="05000000000000000000" pitchFamily="2" charset="2"/>
              <a:buChar char="ü"/>
            </a:pPr>
            <a:r>
              <a:rPr lang="bg-BG" dirty="0" smtClean="0"/>
              <a:t>оценка на сроковете и стойност на проекта.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453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marL="742950" indent="-742950" algn="l">
              <a:buFont typeface="+mj-lt"/>
              <a:buAutoNum type="arabicPeriod" startAt="2"/>
            </a:pPr>
            <a:r>
              <a:rPr lang="bg-BG" dirty="0" smtClean="0"/>
              <a:t>Детайлно проектиране 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 smtClean="0"/>
              <a:t>Разработват се елементите </a:t>
            </a:r>
            <a:r>
              <a:rPr lang="bg-BG" dirty="0"/>
              <a:t>на </a:t>
            </a:r>
            <a:r>
              <a:rPr lang="bg-BG" dirty="0" smtClean="0"/>
              <a:t>системата: </a:t>
            </a:r>
          </a:p>
          <a:p>
            <a:pPr indent="555625"/>
            <a:r>
              <a:rPr lang="bg-BG" dirty="0" smtClean="0"/>
              <a:t>особености на всяка функция,</a:t>
            </a:r>
          </a:p>
          <a:p>
            <a:pPr indent="555625"/>
            <a:r>
              <a:rPr lang="bg-BG" dirty="0" smtClean="0"/>
              <a:t>проектиране на мрежата,   </a:t>
            </a:r>
          </a:p>
          <a:p>
            <a:pPr indent="555625"/>
            <a:r>
              <a:rPr lang="bg-BG" dirty="0" smtClean="0"/>
              <a:t>номенклатури</a:t>
            </a:r>
            <a:r>
              <a:rPr lang="bg-BG" dirty="0"/>
              <a:t>, </a:t>
            </a:r>
            <a:endParaRPr lang="bg-BG" dirty="0" smtClean="0"/>
          </a:p>
          <a:p>
            <a:pPr indent="555625"/>
            <a:r>
              <a:rPr lang="bg-BG" dirty="0" smtClean="0"/>
              <a:t>БД</a:t>
            </a:r>
            <a:r>
              <a:rPr lang="bg-BG" dirty="0"/>
              <a:t>, </a:t>
            </a:r>
            <a:r>
              <a:rPr lang="bg-BG" dirty="0" smtClean="0"/>
              <a:t>СД, БЗ</a:t>
            </a:r>
          </a:p>
          <a:p>
            <a:pPr indent="555625"/>
            <a:r>
              <a:rPr lang="bg-BG" dirty="0" smtClean="0"/>
              <a:t>разработка на интерфейсите и методите за </a:t>
            </a:r>
            <a:r>
              <a:rPr lang="bg-BG" smtClean="0"/>
              <a:t>интеграция </a:t>
            </a:r>
            <a:r>
              <a:rPr lang="bg-BG" smtClean="0"/>
              <a:t>със </a:t>
            </a:r>
            <a:r>
              <a:rPr lang="bg-BG" dirty="0" smtClean="0"/>
              <a:t>съществуващите приложения</a:t>
            </a:r>
          </a:p>
          <a:p>
            <a:pPr indent="555625"/>
            <a:r>
              <a:rPr lang="bg-BG" dirty="0" smtClean="0"/>
              <a:t>вход </a:t>
            </a:r>
            <a:r>
              <a:rPr lang="bg-BG" dirty="0"/>
              <a:t>и изход, </a:t>
            </a:r>
            <a:endParaRPr lang="bg-BG" dirty="0" smtClean="0"/>
          </a:p>
          <a:p>
            <a:pPr indent="555625"/>
            <a:r>
              <a:rPr lang="bg-BG" dirty="0" smtClean="0"/>
              <a:t>модели </a:t>
            </a:r>
            <a:r>
              <a:rPr lang="bg-BG" dirty="0"/>
              <a:t>и алгоритми на процесите, </a:t>
            </a:r>
            <a:endParaRPr lang="bg-BG" dirty="0" smtClean="0"/>
          </a:p>
          <a:p>
            <a:pPr indent="555625"/>
            <a:r>
              <a:rPr lang="bg-BG" dirty="0" smtClean="0"/>
              <a:t>потребителски интерфейс,</a:t>
            </a:r>
          </a:p>
          <a:p>
            <a:pPr indent="555625"/>
            <a:r>
              <a:rPr lang="bg-BG" dirty="0" smtClean="0"/>
              <a:t>система </a:t>
            </a:r>
            <a:r>
              <a:rPr lang="bg-BG" dirty="0"/>
              <a:t>на защита, </a:t>
            </a:r>
            <a:endParaRPr lang="bg-BG" dirty="0" smtClean="0"/>
          </a:p>
          <a:p>
            <a:pPr indent="555625"/>
            <a:r>
              <a:rPr lang="bg-BG" dirty="0" smtClean="0"/>
              <a:t>подготовка на тестове и др.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398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покупка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 </a:t>
            </a:r>
            <a:endParaRPr lang="bg-BG" dirty="0"/>
          </a:p>
          <a:p>
            <a:pPr lvl="0"/>
            <a:r>
              <a:rPr lang="bg-BG" dirty="0"/>
              <a:t>избор на готова система (приложение);</a:t>
            </a:r>
            <a:endParaRPr lang="bg-BG" dirty="0" smtClean="0">
              <a:effectLst/>
            </a:endParaRPr>
          </a:p>
          <a:p>
            <a:pPr lvl="0"/>
            <a:r>
              <a:rPr lang="bg-BG" dirty="0"/>
              <a:t>закупуване</a:t>
            </a:r>
            <a:endParaRPr lang="bg-BG" dirty="0" smtClean="0">
              <a:effectLst/>
            </a:endParaRPr>
          </a:p>
          <a:p>
            <a:pPr lvl="0"/>
            <a:r>
              <a:rPr lang="bg-BG" dirty="0"/>
              <a:t>подготовка и обучение на специалистите;</a:t>
            </a:r>
            <a:endParaRPr lang="bg-BG" dirty="0" smtClean="0">
              <a:effectLst/>
            </a:endParaRPr>
          </a:p>
          <a:p>
            <a:pPr lvl="0"/>
            <a:r>
              <a:rPr lang="bg-BG" dirty="0"/>
              <a:t>подготовка за внедряване;</a:t>
            </a:r>
            <a:endParaRPr lang="bg-BG" dirty="0" smtClean="0">
              <a:effectLst/>
            </a:endParaRPr>
          </a:p>
          <a:p>
            <a:pPr lvl="0"/>
            <a:r>
              <a:rPr lang="bg-BG" dirty="0"/>
              <a:t>разработка на решения за интеграция със съществуващи системи.</a:t>
            </a:r>
            <a:endParaRPr lang="bg-BG" dirty="0" smtClean="0">
              <a:effectLst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2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Реализация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Разработка на спецификациите на програмните модули,</a:t>
            </a:r>
          </a:p>
          <a:p>
            <a:r>
              <a:rPr lang="bg-BG" dirty="0" smtClean="0"/>
              <a:t>Програмиране,</a:t>
            </a:r>
          </a:p>
          <a:p>
            <a:r>
              <a:rPr lang="bg-BG" dirty="0" smtClean="0"/>
              <a:t>Тестване,</a:t>
            </a:r>
          </a:p>
          <a:p>
            <a:r>
              <a:rPr lang="bg-BG" dirty="0" smtClean="0"/>
              <a:t>Интегриране на модулите и тестване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019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Внедряване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подготовка за внедряване – закупуване на оборудването, изграждане на мрежата, обучение на специалистите</a:t>
            </a:r>
          </a:p>
          <a:p>
            <a:pPr lvl="0"/>
            <a:r>
              <a:rPr lang="bg-BG" dirty="0"/>
              <a:t>инсталиране на системата;</a:t>
            </a:r>
            <a:endParaRPr lang="bg-BG" dirty="0" smtClean="0">
              <a:effectLst/>
            </a:endParaRPr>
          </a:p>
          <a:p>
            <a:pPr lvl="0"/>
            <a:r>
              <a:rPr lang="bg-BG" dirty="0"/>
              <a:t>въвеждане на постоянната информация;</a:t>
            </a:r>
            <a:endParaRPr lang="bg-BG" dirty="0" smtClean="0">
              <a:effectLst/>
            </a:endParaRPr>
          </a:p>
          <a:p>
            <a:pPr lvl="0"/>
            <a:r>
              <a:rPr lang="bg-BG" dirty="0"/>
              <a:t>паралелна работа със старата система;</a:t>
            </a:r>
            <a:endParaRPr lang="bg-BG" dirty="0" smtClean="0">
              <a:effectLst/>
            </a:endParaRPr>
          </a:p>
          <a:p>
            <a:pPr lvl="0"/>
            <a:r>
              <a:rPr lang="bg-BG" dirty="0"/>
              <a:t>откриване и отстраняване на грешки и проблеми.</a:t>
            </a:r>
            <a:endParaRPr lang="bg-BG" dirty="0" smtClean="0">
              <a:effectLst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223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Експлоатация и съпровождане</a:t>
            </a:r>
            <a:endParaRPr lang="bg-B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7686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47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Съпровождане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 smtClean="0"/>
              <a:t>Заема около 60-70 % от себестойността на системата. </a:t>
            </a:r>
            <a:r>
              <a:rPr lang="bg-BG" smtClean="0"/>
              <a:t>Включва:</a:t>
            </a:r>
            <a:endParaRPr lang="bg-BG" dirty="0" smtClean="0"/>
          </a:p>
          <a:p>
            <a:r>
              <a:rPr lang="bg-BG" dirty="0" smtClean="0"/>
              <a:t>Корекция,</a:t>
            </a:r>
          </a:p>
          <a:p>
            <a:r>
              <a:rPr lang="bg-BG" dirty="0" smtClean="0"/>
              <a:t>Усъвършенстване и подобряване на системата,</a:t>
            </a:r>
          </a:p>
          <a:p>
            <a:r>
              <a:rPr lang="bg-BG" dirty="0" smtClean="0"/>
              <a:t>Подобряване на производителността при съхранение на функционалността,</a:t>
            </a:r>
          </a:p>
          <a:p>
            <a:r>
              <a:rPr lang="bg-BG" dirty="0" smtClean="0"/>
              <a:t>Адаптация (към нови апаратни и програмни системи)</a:t>
            </a:r>
          </a:p>
          <a:p>
            <a:r>
              <a:rPr lang="bg-BG" dirty="0" smtClean="0"/>
              <a:t>Преустановяване работата на системата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734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Стандарти: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ISO/IEC JTCI/SC7 Software Engineering</a:t>
            </a:r>
            <a:r>
              <a:rPr lang="bg-BG" dirty="0" smtClean="0"/>
              <a:t> </a:t>
            </a:r>
            <a:r>
              <a:rPr lang="bg-BG" b="1" dirty="0" smtClean="0"/>
              <a:t>12207</a:t>
            </a:r>
          </a:p>
          <a:p>
            <a:r>
              <a:rPr lang="bg-BG" b="1" dirty="0" smtClean="0"/>
              <a:t>ISO/IEC </a:t>
            </a:r>
            <a:r>
              <a:rPr lang="en-GB" b="1" dirty="0" smtClean="0"/>
              <a:t>JTCI/SC7</a:t>
            </a:r>
            <a:r>
              <a:rPr lang="bg-BG" b="1" dirty="0" smtClean="0"/>
              <a:t> 15288 </a:t>
            </a:r>
            <a:r>
              <a:rPr lang="bg-BG" b="1" dirty="0" err="1" smtClean="0"/>
              <a:t>System</a:t>
            </a:r>
            <a:r>
              <a:rPr lang="bg-BG" b="1" dirty="0" smtClean="0"/>
              <a:t> </a:t>
            </a:r>
            <a:r>
              <a:rPr lang="bg-BG" b="1" dirty="0" err="1" smtClean="0"/>
              <a:t>life</a:t>
            </a:r>
            <a:r>
              <a:rPr lang="bg-BG" b="1" dirty="0" smtClean="0"/>
              <a:t> </a:t>
            </a:r>
            <a:r>
              <a:rPr lang="bg-BG" b="1" dirty="0" err="1" smtClean="0"/>
              <a:t>cycle</a:t>
            </a:r>
            <a:r>
              <a:rPr lang="bg-BG" b="1" dirty="0" smtClean="0"/>
              <a:t> </a:t>
            </a:r>
            <a:r>
              <a:rPr lang="bg-BG" b="1" dirty="0" err="1" smtClean="0"/>
              <a:t>processes</a:t>
            </a:r>
            <a:r>
              <a:rPr lang="bg-BG" b="1" dirty="0" smtClean="0"/>
              <a:t> </a:t>
            </a:r>
            <a:r>
              <a:rPr lang="bg-BG" b="1" dirty="0"/>
              <a:t>(SLCP)</a:t>
            </a:r>
          </a:p>
        </p:txBody>
      </p:sp>
    </p:spTree>
    <p:extLst>
      <p:ext uri="{BB962C8B-B14F-4D97-AF65-F5344CB8AC3E}">
        <p14:creationId xmlns:p14="http://schemas.microsoft.com/office/powerpoint/2010/main" val="35861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Групи процеси съгласно ISO/IES 12207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bg-BG" dirty="0" smtClean="0"/>
              <a:t>Основни: </a:t>
            </a:r>
          </a:p>
          <a:p>
            <a:pPr marL="625475" lvl="0" indent="738188">
              <a:buFont typeface="Wingdings" panose="05000000000000000000" pitchFamily="2" charset="2"/>
              <a:buChar char="ü"/>
            </a:pPr>
            <a:r>
              <a:rPr lang="bg-BG" dirty="0" smtClean="0"/>
              <a:t>проучване</a:t>
            </a:r>
            <a:r>
              <a:rPr lang="bg-BG" dirty="0"/>
              <a:t>, </a:t>
            </a:r>
            <a:endParaRPr lang="bg-BG" dirty="0" smtClean="0"/>
          </a:p>
          <a:p>
            <a:pPr marL="625475" lvl="0" indent="738188">
              <a:buFont typeface="Wingdings" panose="05000000000000000000" pitchFamily="2" charset="2"/>
              <a:buChar char="ü"/>
            </a:pPr>
            <a:r>
              <a:rPr lang="bg-BG" dirty="0" smtClean="0"/>
              <a:t>разработка </a:t>
            </a:r>
            <a:r>
              <a:rPr lang="bg-BG" dirty="0"/>
              <a:t>(покупка), </a:t>
            </a:r>
            <a:endParaRPr lang="bg-BG" dirty="0" smtClean="0"/>
          </a:p>
          <a:p>
            <a:pPr marL="625475" lvl="0" indent="738188">
              <a:buFont typeface="Wingdings" panose="05000000000000000000" pitchFamily="2" charset="2"/>
              <a:buChar char="ü"/>
            </a:pPr>
            <a:r>
              <a:rPr lang="bg-BG" dirty="0" smtClean="0"/>
              <a:t>внедряване</a:t>
            </a:r>
            <a:r>
              <a:rPr lang="bg-BG" dirty="0"/>
              <a:t>, </a:t>
            </a:r>
            <a:endParaRPr lang="bg-BG" dirty="0" smtClean="0"/>
          </a:p>
          <a:p>
            <a:pPr marL="625475" lvl="0" indent="738188">
              <a:buFont typeface="Wingdings" panose="05000000000000000000" pitchFamily="2" charset="2"/>
              <a:buChar char="ü"/>
            </a:pPr>
            <a:r>
              <a:rPr lang="bg-BG" dirty="0" smtClean="0"/>
              <a:t>експлоатация </a:t>
            </a:r>
            <a:r>
              <a:rPr lang="bg-BG" dirty="0"/>
              <a:t>и съпровождане.</a:t>
            </a:r>
          </a:p>
          <a:p>
            <a:pPr lvl="0"/>
            <a:r>
              <a:rPr lang="bg-BG" dirty="0"/>
              <a:t>Спомагателни – </a:t>
            </a:r>
            <a:endParaRPr lang="bg-BG" dirty="0" smtClean="0"/>
          </a:p>
          <a:p>
            <a:pPr marL="625475" indent="738188">
              <a:buFont typeface="Wingdings" panose="05000000000000000000" pitchFamily="2" charset="2"/>
              <a:buChar char="ü"/>
            </a:pPr>
            <a:r>
              <a:rPr lang="bg-BG" dirty="0"/>
              <a:t>документиране, </a:t>
            </a:r>
          </a:p>
          <a:p>
            <a:pPr marL="625475" indent="738188">
              <a:buFont typeface="Wingdings" panose="05000000000000000000" pitchFamily="2" charset="2"/>
              <a:buChar char="ü"/>
            </a:pPr>
            <a:r>
              <a:rPr lang="bg-BG" dirty="0"/>
              <a:t>управление на конфигурацията, </a:t>
            </a:r>
          </a:p>
          <a:p>
            <a:pPr marL="625475" indent="738188">
              <a:buFont typeface="Wingdings" panose="05000000000000000000" pitchFamily="2" charset="2"/>
              <a:buChar char="ü"/>
            </a:pPr>
            <a:r>
              <a:rPr lang="bg-BG" dirty="0"/>
              <a:t>проверка и оценка.</a:t>
            </a:r>
          </a:p>
        </p:txBody>
      </p:sp>
    </p:spTree>
    <p:extLst>
      <p:ext uri="{BB962C8B-B14F-4D97-AF65-F5344CB8AC3E}">
        <p14:creationId xmlns:p14="http://schemas.microsoft.com/office/powerpoint/2010/main" val="183803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 smtClean="0"/>
              <a:t>Организационни:</a:t>
            </a:r>
          </a:p>
          <a:p>
            <a:pPr marL="625475" indent="738188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bg-BG" sz="3000" dirty="0"/>
              <a:t>управление на проекта, </a:t>
            </a:r>
          </a:p>
          <a:p>
            <a:pPr marL="625475" indent="738188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bg-BG" sz="3000" dirty="0"/>
              <a:t>създаване на инфраструктурата на проекта,</a:t>
            </a:r>
          </a:p>
          <a:p>
            <a:pPr marL="625475" indent="738188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bg-BG" sz="3000" dirty="0"/>
              <a:t>оценка и подобряване на ЖЦ, </a:t>
            </a:r>
          </a:p>
          <a:p>
            <a:pPr marL="625475" indent="738188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bg-BG" sz="3000" dirty="0"/>
              <a:t>обучение.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475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Групи процеси съгласно ISO/IEC </a:t>
            </a:r>
            <a:r>
              <a:rPr lang="bg-BG" dirty="0"/>
              <a:t>15288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bg-BG" dirty="0"/>
              <a:t>Договорни процеси – придобиване, доставка;</a:t>
            </a:r>
          </a:p>
          <a:p>
            <a:pPr lvl="0"/>
            <a:r>
              <a:rPr lang="bg-BG" dirty="0"/>
              <a:t>Процеси на предприятието – управление на инвестициите, управление на ресурсите, управление на качеството, управление на ЖЦ на системите и др.;</a:t>
            </a:r>
          </a:p>
          <a:p>
            <a:pPr lvl="0"/>
            <a:r>
              <a:rPr lang="bg-BG" dirty="0"/>
              <a:t>Проектни процеси – планиране, </a:t>
            </a:r>
            <a:r>
              <a:rPr lang="bg-BG" dirty="0" smtClean="0"/>
              <a:t>проектиране</a:t>
            </a:r>
            <a:r>
              <a:rPr lang="en-US" dirty="0" smtClean="0"/>
              <a:t>, </a:t>
            </a:r>
            <a:r>
              <a:rPr lang="bg-BG" dirty="0" smtClean="0"/>
              <a:t>оценка</a:t>
            </a:r>
            <a:r>
              <a:rPr lang="bg-BG" dirty="0"/>
              <a:t>, контрол на проекта, управление на конфигурацията, управление на </a:t>
            </a:r>
            <a:r>
              <a:rPr lang="bg-BG" dirty="0" smtClean="0"/>
              <a:t>риска и </a:t>
            </a:r>
            <a:r>
              <a:rPr lang="bg-BG" dirty="0"/>
              <a:t>др.;</a:t>
            </a:r>
          </a:p>
          <a:p>
            <a:pPr lvl="0"/>
            <a:r>
              <a:rPr lang="bg-BG" dirty="0"/>
              <a:t>Технически – определяне и анализ на изискванията, разработка на архитектурата, внедряване, интеграция, верификация, експлоатация, съпровождане и др.;</a:t>
            </a:r>
          </a:p>
          <a:p>
            <a:pPr lvl="0"/>
            <a:r>
              <a:rPr lang="bg-BG" dirty="0"/>
              <a:t>Специални – определяне и реализация на връзки и зависимости, изхождайки от спецификата на задачите и целите.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159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bg-BG" dirty="0" smtClean="0"/>
              <a:t>Етапи съгласно ISO/IEC 15288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71296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90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634082"/>
          </a:xfrm>
        </p:spPr>
        <p:txBody>
          <a:bodyPr>
            <a:normAutofit fontScale="90000"/>
          </a:bodyPr>
          <a:lstStyle/>
          <a:p>
            <a:pPr lvl="0">
              <a:spcBef>
                <a:spcPts val="3000"/>
              </a:spcBef>
            </a:pPr>
            <a:r>
              <a:rPr lang="bg-BG" b="1" dirty="0"/>
              <a:t>Модели на ЖЦ</a:t>
            </a:r>
            <a:r>
              <a:rPr lang="bg-BG" dirty="0" smtClean="0">
                <a:effectLst/>
              </a:rPr>
              <a:t/>
            </a:r>
            <a:br>
              <a:rPr lang="bg-BG" dirty="0" smtClean="0">
                <a:effectLst/>
              </a:rPr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/>
              <a:t>Същност на модела на ЖЦ</a:t>
            </a:r>
          </a:p>
          <a:p>
            <a:pPr indent="920750" algn="just"/>
            <a:r>
              <a:rPr lang="bg-BG" dirty="0"/>
              <a:t>определя съдържанието и последователността на изпълнение на </a:t>
            </a:r>
            <a:r>
              <a:rPr lang="bg-BG" dirty="0" smtClean="0"/>
              <a:t>процесите</a:t>
            </a:r>
            <a:r>
              <a:rPr lang="en-US" dirty="0" smtClean="0"/>
              <a:t> (</a:t>
            </a:r>
            <a:r>
              <a:rPr lang="bg-BG" dirty="0" smtClean="0"/>
              <a:t>етапите), </a:t>
            </a:r>
            <a:r>
              <a:rPr lang="bg-BG" dirty="0"/>
              <a:t>задачите и стъпките по разработката на системата, техните връзки и условията, при които се </a:t>
            </a:r>
            <a:r>
              <a:rPr lang="bg-BG" dirty="0" smtClean="0"/>
              <a:t>реализира разработката на ИС (обем </a:t>
            </a:r>
            <a:r>
              <a:rPr lang="bg-BG" dirty="0"/>
              <a:t>на работата, срокове, комуникация с възложителите и др</a:t>
            </a:r>
            <a:r>
              <a:rPr lang="bg-BG" dirty="0" smtClean="0"/>
              <a:t>.) 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183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термини: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i="1" dirty="0" smtClean="0"/>
              <a:t>Етап</a:t>
            </a:r>
            <a:r>
              <a:rPr lang="bg-BG" dirty="0" smtClean="0"/>
              <a:t> </a:t>
            </a:r>
            <a:r>
              <a:rPr lang="bg-BG" i="1" dirty="0"/>
              <a:t>на </a:t>
            </a:r>
            <a:r>
              <a:rPr lang="bg-BG" i="1" dirty="0" smtClean="0"/>
              <a:t>проектирането -</a:t>
            </a:r>
            <a:r>
              <a:rPr lang="bg-BG" dirty="0" smtClean="0"/>
              <a:t> </a:t>
            </a:r>
            <a:r>
              <a:rPr lang="bg-BG" dirty="0"/>
              <a:t>фаза (</a:t>
            </a:r>
            <a:r>
              <a:rPr lang="bg-BG" dirty="0" err="1"/>
              <a:t>phase</a:t>
            </a:r>
            <a:r>
              <a:rPr lang="bg-BG" dirty="0"/>
              <a:t>), която има начало, край и определен резултат. </a:t>
            </a:r>
          </a:p>
          <a:p>
            <a:r>
              <a:rPr lang="bg-BG" i="1" dirty="0" smtClean="0"/>
              <a:t>Дейност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bg-BG" dirty="0" err="1"/>
              <a:t>activity</a:t>
            </a:r>
            <a:r>
              <a:rPr lang="bg-BG" dirty="0" smtClean="0"/>
              <a:t>) - </a:t>
            </a:r>
            <a:r>
              <a:rPr lang="bg-BG" dirty="0"/>
              <a:t>определен тип работа, изпълнявана в процеса на разработка. </a:t>
            </a:r>
          </a:p>
          <a:p>
            <a:pPr marL="0" indent="0">
              <a:buNone/>
            </a:pPr>
            <a:r>
              <a:rPr lang="bg-BG" i="1" dirty="0" smtClean="0"/>
              <a:t>в </a:t>
            </a:r>
            <a:r>
              <a:rPr lang="bg-BG" i="1" dirty="0"/>
              <a:t>рамките на един </a:t>
            </a:r>
            <a:r>
              <a:rPr lang="bg-BG" i="1" dirty="0" smtClean="0"/>
              <a:t>етап - няколко </a:t>
            </a:r>
            <a:r>
              <a:rPr lang="bg-BG" i="1" dirty="0"/>
              <a:t>вида дейности </a:t>
            </a:r>
            <a:endParaRPr lang="bg-BG" i="1" dirty="0" smtClean="0"/>
          </a:p>
          <a:p>
            <a:pPr marL="0" indent="0">
              <a:buNone/>
            </a:pPr>
            <a:r>
              <a:rPr lang="bg-BG" i="1" dirty="0" smtClean="0"/>
              <a:t>един </a:t>
            </a:r>
            <a:r>
              <a:rPr lang="bg-BG" i="1" dirty="0"/>
              <a:t>вид дейност </a:t>
            </a:r>
            <a:r>
              <a:rPr lang="bg-BG" i="1" dirty="0" smtClean="0"/>
              <a:t> - може </a:t>
            </a:r>
            <a:r>
              <a:rPr lang="bg-BG" i="1" dirty="0"/>
              <a:t>да се изпълнява на различни етапи.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268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1001</Words>
  <Application>Microsoft Office PowerPoint</Application>
  <PresentationFormat>On-screen Show (4:3)</PresentationFormat>
  <Paragraphs>144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Жизнен цикъл на ИС</vt:lpstr>
      <vt:lpstr>Същност</vt:lpstr>
      <vt:lpstr>Стандарти:</vt:lpstr>
      <vt:lpstr>Групи процеси съгласно ISO/IES 12207</vt:lpstr>
      <vt:lpstr>PowerPoint Presentation</vt:lpstr>
      <vt:lpstr>Групи процеси съгласно ISO/IEC 15288</vt:lpstr>
      <vt:lpstr>Етапи съгласно ISO/IEC 15288</vt:lpstr>
      <vt:lpstr>Модели на ЖЦ </vt:lpstr>
      <vt:lpstr>Използвани термини:</vt:lpstr>
      <vt:lpstr>Избор на модел на ЖЦ</vt:lpstr>
      <vt:lpstr>Групи модели на ЖЦ</vt:lpstr>
      <vt:lpstr>Каскаден модел на ЖЦ</vt:lpstr>
      <vt:lpstr>PowerPoint Presentation</vt:lpstr>
      <vt:lpstr>Оценка</vt:lpstr>
      <vt:lpstr>Спираловиден модел на ЖЦ</vt:lpstr>
      <vt:lpstr>PowerPoint Presentation</vt:lpstr>
      <vt:lpstr>PowerPoint Presentation</vt:lpstr>
      <vt:lpstr>Изводи</vt:lpstr>
      <vt:lpstr>Съдържание на етапите на проектиране:</vt:lpstr>
      <vt:lpstr>Разработка или покупка</vt:lpstr>
      <vt:lpstr>Детайлно проектиране  </vt:lpstr>
      <vt:lpstr>покупка</vt:lpstr>
      <vt:lpstr>Реализация</vt:lpstr>
      <vt:lpstr>Внедряване</vt:lpstr>
      <vt:lpstr>Експлоатация и съпровождане</vt:lpstr>
      <vt:lpstr>Съпровождане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ИС</dc:title>
  <dc:creator>PC</dc:creator>
  <cp:lastModifiedBy>PC</cp:lastModifiedBy>
  <cp:revision>30</cp:revision>
  <dcterms:created xsi:type="dcterms:W3CDTF">2014-12-09T16:12:38Z</dcterms:created>
  <dcterms:modified xsi:type="dcterms:W3CDTF">2015-10-20T19:12:05Z</dcterms:modified>
</cp:coreProperties>
</file>