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7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3C96-4A0A-4660-B1BD-CA486EE2C7E2}" type="datetimeFigureOut">
              <a:rPr lang="bg-BG" smtClean="0"/>
              <a:t>10.4.2016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737B-D1F8-45D9-AC19-CA059BC6C3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616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3C96-4A0A-4660-B1BD-CA486EE2C7E2}" type="datetimeFigureOut">
              <a:rPr lang="bg-BG" smtClean="0"/>
              <a:t>10.4.2016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737B-D1F8-45D9-AC19-CA059BC6C3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35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3C96-4A0A-4660-B1BD-CA486EE2C7E2}" type="datetimeFigureOut">
              <a:rPr lang="bg-BG" smtClean="0"/>
              <a:t>10.4.2016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737B-D1F8-45D9-AC19-CA059BC6C3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55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3C96-4A0A-4660-B1BD-CA486EE2C7E2}" type="datetimeFigureOut">
              <a:rPr lang="bg-BG" smtClean="0"/>
              <a:t>10.4.2016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737B-D1F8-45D9-AC19-CA059BC6C3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142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3C96-4A0A-4660-B1BD-CA486EE2C7E2}" type="datetimeFigureOut">
              <a:rPr lang="bg-BG" smtClean="0"/>
              <a:t>10.4.2016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737B-D1F8-45D9-AC19-CA059BC6C3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122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3C96-4A0A-4660-B1BD-CA486EE2C7E2}" type="datetimeFigureOut">
              <a:rPr lang="bg-BG" smtClean="0"/>
              <a:t>10.4.2016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737B-D1F8-45D9-AC19-CA059BC6C3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579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3C96-4A0A-4660-B1BD-CA486EE2C7E2}" type="datetimeFigureOut">
              <a:rPr lang="bg-BG" smtClean="0"/>
              <a:t>10.4.2016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737B-D1F8-45D9-AC19-CA059BC6C3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183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3C96-4A0A-4660-B1BD-CA486EE2C7E2}" type="datetimeFigureOut">
              <a:rPr lang="bg-BG" smtClean="0"/>
              <a:t>10.4.2016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737B-D1F8-45D9-AC19-CA059BC6C3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002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3C96-4A0A-4660-B1BD-CA486EE2C7E2}" type="datetimeFigureOut">
              <a:rPr lang="bg-BG" smtClean="0"/>
              <a:t>10.4.2016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737B-D1F8-45D9-AC19-CA059BC6C3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393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3C96-4A0A-4660-B1BD-CA486EE2C7E2}" type="datetimeFigureOut">
              <a:rPr lang="bg-BG" smtClean="0"/>
              <a:t>10.4.2016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737B-D1F8-45D9-AC19-CA059BC6C3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87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3C96-4A0A-4660-B1BD-CA486EE2C7E2}" type="datetimeFigureOut">
              <a:rPr lang="bg-BG" smtClean="0"/>
              <a:t>10.4.2016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737B-D1F8-45D9-AC19-CA059BC6C3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160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3C96-4A0A-4660-B1BD-CA486EE2C7E2}" type="datetimeFigureOut">
              <a:rPr lang="bg-BG" smtClean="0"/>
              <a:t>10.4.2016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737B-D1F8-45D9-AC19-CA059BC6C3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044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Информационна база на БИС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6145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 smtClean="0"/>
              <a:t>Характеристики на файловете:</a:t>
            </a:r>
          </a:p>
          <a:p>
            <a:pPr indent="371475"/>
            <a:r>
              <a:rPr lang="bg-BG" dirty="0" smtClean="0"/>
              <a:t>име</a:t>
            </a:r>
          </a:p>
          <a:p>
            <a:pPr indent="371475"/>
            <a:r>
              <a:rPr lang="bg-BG" dirty="0" smtClean="0"/>
              <a:t>структура </a:t>
            </a:r>
          </a:p>
          <a:p>
            <a:pPr marL="0" indent="0">
              <a:buNone/>
            </a:pPr>
            <a:r>
              <a:rPr lang="en-US" dirty="0" smtClean="0"/>
              <a:t>STUD (</a:t>
            </a:r>
            <a:r>
              <a:rPr lang="en-US" dirty="0" smtClean="0"/>
              <a:t>FN(C,6), NAME_ST(25), ADR(C,35), ZAV_SR_OBR(C,2),BAL(N,3,2)…)</a:t>
            </a:r>
            <a:endParaRPr lang="en-US" dirty="0" smtClean="0"/>
          </a:p>
          <a:p>
            <a:pPr indent="371475"/>
            <a:r>
              <a:rPr lang="bg-BG" dirty="0" smtClean="0"/>
              <a:t>Полета:</a:t>
            </a:r>
          </a:p>
          <a:p>
            <a:pPr marL="1355725" indent="-457200">
              <a:buFont typeface="Wingdings" panose="05000000000000000000" pitchFamily="2" charset="2"/>
              <a:buChar char="v"/>
            </a:pPr>
            <a:r>
              <a:rPr lang="bg-BG" dirty="0" smtClean="0"/>
              <a:t>име,</a:t>
            </a:r>
          </a:p>
          <a:p>
            <a:pPr marL="1355725" indent="-457200">
              <a:buFont typeface="Wingdings" panose="05000000000000000000" pitchFamily="2" charset="2"/>
              <a:buChar char="v"/>
            </a:pPr>
            <a:r>
              <a:rPr lang="bg-BG" dirty="0" smtClean="0"/>
              <a:t>тип,</a:t>
            </a:r>
          </a:p>
          <a:p>
            <a:pPr marL="1355725" indent="-457200">
              <a:buFont typeface="Wingdings" panose="05000000000000000000" pitchFamily="2" charset="2"/>
              <a:buChar char="v"/>
            </a:pPr>
            <a:r>
              <a:rPr lang="bg-BG" dirty="0" err="1" smtClean="0"/>
              <a:t>разрядност</a:t>
            </a:r>
            <a:endParaRPr lang="bg-BG" dirty="0" smtClean="0"/>
          </a:p>
          <a:p>
            <a:pPr marL="714375" indent="-349250"/>
            <a:r>
              <a:rPr lang="bg-BG" dirty="0" smtClean="0"/>
              <a:t>Ключове </a:t>
            </a:r>
          </a:p>
          <a:p>
            <a:pPr marL="1081088" indent="-182563">
              <a:buFont typeface="Wingdings" panose="05000000000000000000" pitchFamily="2" charset="2"/>
              <a:buChar char="v"/>
            </a:pPr>
            <a:r>
              <a:rPr lang="bg-BG" dirty="0" smtClean="0"/>
              <a:t>идентификационни и класификационни</a:t>
            </a:r>
          </a:p>
          <a:p>
            <a:pPr marL="1081088" indent="-182563">
              <a:buFont typeface="Wingdings" panose="05000000000000000000" pitchFamily="2" charset="2"/>
              <a:buChar char="v"/>
            </a:pPr>
            <a:r>
              <a:rPr lang="bg-BG" dirty="0" smtClean="0"/>
              <a:t>прости и съставни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651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bg-BG" sz="3600" dirty="0" smtClean="0"/>
              <a:t>Операции с файлове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Създаване </a:t>
            </a:r>
            <a:r>
              <a:rPr lang="bg-BG" dirty="0" smtClean="0"/>
              <a:t>–дефиниране </a:t>
            </a:r>
            <a:r>
              <a:rPr lang="bg-BG" dirty="0"/>
              <a:t>името и структурата </a:t>
            </a:r>
            <a:r>
              <a:rPr lang="bg-BG" dirty="0" smtClean="0"/>
              <a:t>на файла (в приложението).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Актуализация –добавяне </a:t>
            </a:r>
            <a:r>
              <a:rPr lang="bg-BG" dirty="0"/>
              <a:t>на записи, изтриване на записи и промяна </a:t>
            </a:r>
            <a:r>
              <a:rPr lang="bg-BG" dirty="0" smtClean="0"/>
              <a:t>на структурата на файла, промяна на </a:t>
            </a:r>
            <a:r>
              <a:rPr lang="bg-BG" dirty="0"/>
              <a:t>съдържанието на полетата. </a:t>
            </a:r>
            <a:endParaRPr lang="bg-BG" dirty="0" smtClean="0"/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Обръщение </a:t>
            </a:r>
            <a:r>
              <a:rPr lang="bg-BG" dirty="0"/>
              <a:t>към </a:t>
            </a:r>
            <a:r>
              <a:rPr lang="bg-BG" dirty="0" smtClean="0"/>
              <a:t>файловете</a:t>
            </a:r>
            <a:r>
              <a:rPr lang="bg-BG" dirty="0"/>
              <a:t> </a:t>
            </a:r>
            <a:r>
              <a:rPr lang="bg-BG" dirty="0" smtClean="0"/>
              <a:t>– търсене и </a:t>
            </a:r>
            <a:r>
              <a:rPr lang="bg-BG" dirty="0"/>
              <a:t>извличане на един или няколко записа от </a:t>
            </a:r>
            <a:r>
              <a:rPr lang="bg-BG" dirty="0" smtClean="0"/>
              <a:t>файла - по </a:t>
            </a:r>
            <a:r>
              <a:rPr lang="bg-BG" dirty="0"/>
              <a:t>предварително дефинирани ключови полета (идентификатори).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 </a:t>
            </a:r>
            <a:r>
              <a:rPr lang="bg-BG" dirty="0"/>
              <a:t>Сортиране </a:t>
            </a:r>
            <a:r>
              <a:rPr lang="bg-BG" dirty="0" smtClean="0"/>
              <a:t>– подреждане </a:t>
            </a:r>
            <a:r>
              <a:rPr lang="bg-BG" dirty="0"/>
              <a:t>на </a:t>
            </a:r>
            <a:r>
              <a:rPr lang="bg-BG" dirty="0" smtClean="0"/>
              <a:t>записите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942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 smtClean="0"/>
              <a:t>Сливане –два </a:t>
            </a:r>
            <a:r>
              <a:rPr lang="bg-BG" dirty="0"/>
              <a:t>и повече файла с </a:t>
            </a:r>
            <a:r>
              <a:rPr lang="bg-BG" b="1" dirty="0"/>
              <a:t>различна структура и поне един общ </a:t>
            </a:r>
            <a:r>
              <a:rPr lang="bg-BG" b="1" dirty="0" smtClean="0"/>
              <a:t>идентификатор </a:t>
            </a:r>
            <a:r>
              <a:rPr lang="bg-BG" dirty="0"/>
              <a:t>се обединяват в нов файл, чиято структура е базирана на структурата на участващите в сливането файлове. 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Например: </a:t>
            </a:r>
          </a:p>
          <a:p>
            <a:pPr marL="800100" indent="-457200"/>
            <a:r>
              <a:rPr lang="bg-BG" dirty="0" smtClean="0"/>
              <a:t>сливане </a:t>
            </a:r>
            <a:r>
              <a:rPr lang="bg-BG" dirty="0" smtClean="0"/>
              <a:t>на</a:t>
            </a:r>
            <a:r>
              <a:rPr lang="en-US" dirty="0" smtClean="0"/>
              <a:t>:</a:t>
            </a:r>
          </a:p>
          <a:p>
            <a:pPr indent="555625">
              <a:buNone/>
            </a:pPr>
            <a:r>
              <a:rPr lang="bg-BG" dirty="0" smtClean="0"/>
              <a:t> </a:t>
            </a:r>
            <a:r>
              <a:rPr lang="en-US" dirty="0" smtClean="0"/>
              <a:t>F</a:t>
            </a:r>
            <a:r>
              <a:rPr lang="bg-BG" dirty="0"/>
              <a:t>1 (</a:t>
            </a:r>
            <a:r>
              <a:rPr lang="en-US" dirty="0"/>
              <a:t>A</a:t>
            </a:r>
            <a:r>
              <a:rPr lang="bg-BG" dirty="0"/>
              <a:t>1,</a:t>
            </a:r>
            <a:r>
              <a:rPr lang="en-US" dirty="0"/>
              <a:t>A</a:t>
            </a:r>
            <a:r>
              <a:rPr lang="bg-BG" dirty="0"/>
              <a:t>2,</a:t>
            </a:r>
            <a:r>
              <a:rPr lang="en-US" dirty="0"/>
              <a:t>A</a:t>
            </a:r>
            <a:r>
              <a:rPr lang="bg-BG" dirty="0"/>
              <a:t>3) и </a:t>
            </a:r>
            <a:r>
              <a:rPr lang="en-US" dirty="0" smtClean="0"/>
              <a:t>F</a:t>
            </a:r>
            <a:r>
              <a:rPr lang="bg-BG" dirty="0"/>
              <a:t>2 (</a:t>
            </a:r>
            <a:r>
              <a:rPr lang="en-US" dirty="0"/>
              <a:t>A</a:t>
            </a:r>
            <a:r>
              <a:rPr lang="bg-BG" dirty="0"/>
              <a:t>1, </a:t>
            </a:r>
            <a:r>
              <a:rPr lang="en-US" dirty="0"/>
              <a:t>A</a:t>
            </a:r>
            <a:r>
              <a:rPr lang="bg-BG" dirty="0"/>
              <a:t>4, </a:t>
            </a:r>
            <a:r>
              <a:rPr lang="en-US" dirty="0"/>
              <a:t>A</a:t>
            </a:r>
            <a:r>
              <a:rPr lang="bg-BG" dirty="0"/>
              <a:t>5, </a:t>
            </a:r>
            <a:r>
              <a:rPr lang="en-US" dirty="0"/>
              <a:t>A</a:t>
            </a:r>
            <a:r>
              <a:rPr lang="bg-BG" dirty="0" smtClean="0"/>
              <a:t>6) </a:t>
            </a:r>
            <a:endParaRPr lang="en-US" dirty="0" smtClean="0"/>
          </a:p>
          <a:p>
            <a:pPr indent="555625">
              <a:buNone/>
            </a:pPr>
            <a:r>
              <a:rPr lang="bg-BG" dirty="0" smtClean="0"/>
              <a:t>резултатен </a:t>
            </a:r>
            <a:r>
              <a:rPr lang="bg-BG" dirty="0"/>
              <a:t>файл </a:t>
            </a:r>
            <a:r>
              <a:rPr lang="en-US" dirty="0"/>
              <a:t>F</a:t>
            </a:r>
            <a:r>
              <a:rPr lang="bg-BG" dirty="0"/>
              <a:t>3 (</a:t>
            </a:r>
            <a:r>
              <a:rPr lang="en-US" dirty="0"/>
              <a:t>A</a:t>
            </a:r>
            <a:r>
              <a:rPr lang="bg-BG" dirty="0"/>
              <a:t>1, </a:t>
            </a:r>
            <a:r>
              <a:rPr lang="en-US" dirty="0"/>
              <a:t>A</a:t>
            </a:r>
            <a:r>
              <a:rPr lang="bg-BG" dirty="0"/>
              <a:t>2, </a:t>
            </a:r>
            <a:r>
              <a:rPr lang="en-US" dirty="0"/>
              <a:t>A</a:t>
            </a:r>
            <a:r>
              <a:rPr lang="bg-BG" dirty="0"/>
              <a:t>3, </a:t>
            </a:r>
            <a:r>
              <a:rPr lang="en-US" dirty="0"/>
              <a:t>A</a:t>
            </a:r>
            <a:r>
              <a:rPr lang="bg-BG" dirty="0"/>
              <a:t>4, </a:t>
            </a:r>
            <a:r>
              <a:rPr lang="en-US" dirty="0"/>
              <a:t>A</a:t>
            </a:r>
            <a:r>
              <a:rPr lang="bg-BG" dirty="0"/>
              <a:t>5, </a:t>
            </a:r>
            <a:r>
              <a:rPr lang="en-US" dirty="0"/>
              <a:t>A</a:t>
            </a:r>
            <a:r>
              <a:rPr lang="bg-BG" dirty="0"/>
              <a:t>6). </a:t>
            </a:r>
            <a:endParaRPr lang="bg-BG" dirty="0" smtClean="0"/>
          </a:p>
          <a:p>
            <a:pPr marL="800100" indent="-457200"/>
            <a:r>
              <a:rPr lang="en-US" dirty="0" smtClean="0"/>
              <a:t>F</a:t>
            </a:r>
            <a:r>
              <a:rPr lang="bg-BG" dirty="0"/>
              <a:t>1 и </a:t>
            </a:r>
            <a:r>
              <a:rPr lang="en-US" dirty="0"/>
              <a:t>F</a:t>
            </a:r>
            <a:r>
              <a:rPr lang="bg-BG" dirty="0"/>
              <a:t>2 </a:t>
            </a:r>
            <a:r>
              <a:rPr lang="en-US" dirty="0" smtClean="0"/>
              <a:t>- </a:t>
            </a:r>
            <a:r>
              <a:rPr lang="bg-BG" dirty="0" smtClean="0"/>
              <a:t>общ </a:t>
            </a:r>
            <a:r>
              <a:rPr lang="bg-BG" dirty="0"/>
              <a:t>идентификатор </a:t>
            </a:r>
            <a:r>
              <a:rPr lang="bg-BG" dirty="0" smtClean="0"/>
              <a:t>(А1</a:t>
            </a:r>
            <a:r>
              <a:rPr lang="bg-BG" dirty="0"/>
              <a:t>). </a:t>
            </a:r>
            <a:endParaRPr lang="bg-BG" dirty="0" smtClean="0"/>
          </a:p>
          <a:p>
            <a:pPr marL="800100" indent="-457200"/>
            <a:r>
              <a:rPr lang="bg-BG" dirty="0" smtClean="0"/>
              <a:t>команда </a:t>
            </a:r>
            <a:r>
              <a:rPr lang="bg-BG" dirty="0" smtClean="0"/>
              <a:t>-  </a:t>
            </a:r>
            <a:r>
              <a:rPr lang="en-US" dirty="0"/>
              <a:t>JOIN</a:t>
            </a:r>
            <a:r>
              <a:rPr lang="bg-BG" dirty="0" smtClean="0"/>
              <a:t>.</a:t>
            </a:r>
          </a:p>
          <a:p>
            <a:pPr marL="514350" indent="-514350">
              <a:buAutoNum type="arabicPeriod" startAt="6"/>
            </a:pPr>
            <a:r>
              <a:rPr lang="bg-BG" dirty="0" smtClean="0"/>
              <a:t>Смесване </a:t>
            </a:r>
            <a:r>
              <a:rPr lang="bg-BG" dirty="0"/>
              <a:t>– </a:t>
            </a:r>
            <a:r>
              <a:rPr lang="bg-BG" dirty="0" smtClean="0"/>
              <a:t>два и повече файла с </a:t>
            </a:r>
            <a:r>
              <a:rPr lang="bg-BG" b="1" dirty="0" smtClean="0"/>
              <a:t>еднаква структура </a:t>
            </a:r>
            <a:r>
              <a:rPr lang="bg-BG" dirty="0" smtClean="0"/>
              <a:t>се обединяват в нов файл без промяна на структурата им</a:t>
            </a:r>
            <a:r>
              <a:rPr lang="bg-BG" dirty="0"/>
              <a:t>. </a:t>
            </a:r>
            <a:endParaRPr lang="bg-BG" dirty="0" smtClean="0"/>
          </a:p>
          <a:p>
            <a:pPr marL="0" indent="449263">
              <a:buNone/>
            </a:pPr>
            <a:r>
              <a:rPr lang="bg-BG" dirty="0" smtClean="0"/>
              <a:t>Резултатният </a:t>
            </a:r>
            <a:r>
              <a:rPr lang="bg-BG" dirty="0"/>
              <a:t>файл може да включва всички или част от записите от смесваните </a:t>
            </a:r>
            <a:r>
              <a:rPr lang="bg-BG" dirty="0" smtClean="0"/>
              <a:t>файлове. </a:t>
            </a:r>
            <a:endParaRPr lang="bg-BG" dirty="0" smtClean="0"/>
          </a:p>
          <a:p>
            <a:pPr marL="0" indent="449263">
              <a:buNone/>
            </a:pPr>
            <a:r>
              <a:rPr lang="bg-BG" dirty="0" smtClean="0"/>
              <a:t>Команда - </a:t>
            </a:r>
            <a:r>
              <a:rPr lang="en-US" dirty="0" smtClean="0"/>
              <a:t>APPEND</a:t>
            </a:r>
            <a:r>
              <a:rPr lang="bg-BG" dirty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715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7. Разделяне </a:t>
            </a:r>
            <a:r>
              <a:rPr lang="bg-BG" dirty="0" smtClean="0"/>
              <a:t>– от </a:t>
            </a:r>
            <a:r>
              <a:rPr lang="bg-BG" dirty="0"/>
              <a:t>един входен файл се формират два или повече резултатни файла</a:t>
            </a:r>
            <a:r>
              <a:rPr lang="en-US" dirty="0"/>
              <a:t>:</a:t>
            </a:r>
            <a:endParaRPr lang="bg-BG" dirty="0"/>
          </a:p>
          <a:p>
            <a:pPr lvl="0"/>
            <a:r>
              <a:rPr lang="en-US" dirty="0" err="1"/>
              <a:t>разделяне</a:t>
            </a:r>
            <a:r>
              <a:rPr lang="en-US" dirty="0"/>
              <a:t> </a:t>
            </a:r>
            <a:r>
              <a:rPr lang="en-US" b="1" dirty="0" err="1"/>
              <a:t>без</a:t>
            </a:r>
            <a:r>
              <a:rPr lang="en-US" b="1" dirty="0"/>
              <a:t> </a:t>
            </a:r>
            <a:r>
              <a:rPr lang="en-US" b="1" dirty="0" err="1"/>
              <a:t>промяна</a:t>
            </a:r>
            <a:r>
              <a:rPr lang="en-US" b="1" dirty="0"/>
              <a:t> </a:t>
            </a:r>
            <a:r>
              <a:rPr lang="bg-BG" dirty="0" smtClean="0"/>
              <a:t>в</a:t>
            </a:r>
            <a:r>
              <a:rPr lang="en-US" dirty="0" smtClean="0"/>
              <a:t> </a:t>
            </a:r>
            <a:r>
              <a:rPr lang="en-US" dirty="0" err="1"/>
              <a:t>структурата</a:t>
            </a:r>
            <a:r>
              <a:rPr lang="bg-BG" dirty="0"/>
              <a:t> </a:t>
            </a:r>
            <a:r>
              <a:rPr lang="bg-BG" dirty="0" smtClean="0"/>
              <a:t>на резултатните файлове;</a:t>
            </a:r>
            <a:endParaRPr lang="bg-BG" dirty="0"/>
          </a:p>
          <a:p>
            <a:pPr lvl="0"/>
            <a:r>
              <a:rPr lang="en-US" dirty="0" err="1"/>
              <a:t>разделяне</a:t>
            </a:r>
            <a:r>
              <a:rPr lang="en-US" dirty="0"/>
              <a:t> </a:t>
            </a:r>
            <a:r>
              <a:rPr lang="en-US" b="1" dirty="0"/>
              <a:t>с </a:t>
            </a:r>
            <a:r>
              <a:rPr lang="en-US" b="1" dirty="0" err="1"/>
              <a:t>промяна</a:t>
            </a:r>
            <a:r>
              <a:rPr lang="en-US" b="1" dirty="0"/>
              <a:t> </a:t>
            </a:r>
            <a:r>
              <a:rPr lang="bg-BG" b="1" dirty="0" smtClean="0"/>
              <a:t>в </a:t>
            </a:r>
            <a:r>
              <a:rPr lang="en-US" dirty="0" err="1" smtClean="0"/>
              <a:t>структурата</a:t>
            </a:r>
            <a:r>
              <a:rPr lang="bg-BG" dirty="0" smtClean="0"/>
              <a:t> на резултатните файлове.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526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bg-BG" dirty="0" smtClean="0"/>
              <a:t>Проектиране на системи с конвенционална организация</a:t>
            </a:r>
          </a:p>
          <a:p>
            <a:r>
              <a:rPr lang="bg-BG" dirty="0" smtClean="0"/>
              <a:t>За всяко приложение – определят се данните, необходими за </a:t>
            </a:r>
            <a:r>
              <a:rPr lang="bg-BG" dirty="0" smtClean="0"/>
              <a:t>приложението.</a:t>
            </a:r>
            <a:endParaRPr lang="bg-BG" dirty="0" smtClean="0"/>
          </a:p>
          <a:p>
            <a:r>
              <a:rPr lang="bg-BG" dirty="0" smtClean="0"/>
              <a:t>Определя се </a:t>
            </a:r>
            <a:r>
              <a:rPr lang="bg-BG" dirty="0" smtClean="0"/>
              <a:t>характерът </a:t>
            </a:r>
            <a:r>
              <a:rPr lang="bg-BG" dirty="0" smtClean="0"/>
              <a:t>на данните (постоянни, текущо възникнали</a:t>
            </a:r>
            <a:r>
              <a:rPr lang="bg-BG" dirty="0" smtClean="0"/>
              <a:t>).</a:t>
            </a:r>
            <a:endParaRPr lang="bg-BG" dirty="0" smtClean="0"/>
          </a:p>
          <a:p>
            <a:r>
              <a:rPr lang="bg-BG" dirty="0" smtClean="0"/>
              <a:t>Формира се наборът от файлове за </a:t>
            </a:r>
            <a:r>
              <a:rPr lang="bg-BG" dirty="0" smtClean="0"/>
              <a:t>приложението.</a:t>
            </a:r>
            <a:endParaRPr lang="bg-BG" dirty="0" smtClean="0"/>
          </a:p>
          <a:p>
            <a:r>
              <a:rPr lang="bg-BG" dirty="0" smtClean="0"/>
              <a:t>Разработва се структурата на </a:t>
            </a:r>
            <a:r>
              <a:rPr lang="bg-BG" dirty="0" smtClean="0"/>
              <a:t>файловете – име на файл, полета, формат на полетата.</a:t>
            </a:r>
            <a:endParaRPr lang="bg-BG" dirty="0" smtClean="0"/>
          </a:p>
          <a:p>
            <a:r>
              <a:rPr lang="bg-BG" dirty="0" smtClean="0"/>
              <a:t>Определя се начинът на организация – последователна, индексно-последователна, </a:t>
            </a:r>
            <a:r>
              <a:rPr lang="bg-BG" dirty="0" smtClean="0"/>
              <a:t>директна.</a:t>
            </a:r>
            <a:endParaRPr lang="bg-BG" dirty="0" smtClean="0"/>
          </a:p>
          <a:p>
            <a:r>
              <a:rPr lang="bg-BG" dirty="0" smtClean="0"/>
              <a:t>Определят се </a:t>
            </a:r>
            <a:r>
              <a:rPr lang="bg-BG" dirty="0" smtClean="0"/>
              <a:t>идентификационните ключове (класификационните зависят от особеностите </a:t>
            </a:r>
            <a:r>
              <a:rPr lang="bg-BG" smtClean="0"/>
              <a:t>на обработките).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586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Същност</a:t>
            </a:r>
            <a:r>
              <a:rPr lang="en-US" b="1" dirty="0"/>
              <a:t> и </a:t>
            </a:r>
            <a:r>
              <a:rPr lang="en-US" b="1" dirty="0" err="1"/>
              <a:t>изисквания</a:t>
            </a:r>
            <a:r>
              <a:rPr lang="en-US" b="1" dirty="0"/>
              <a:t> </a:t>
            </a:r>
            <a:r>
              <a:rPr lang="en-US" b="1" dirty="0" err="1"/>
              <a:t>към</a:t>
            </a:r>
            <a:r>
              <a:rPr lang="en-US" b="1" dirty="0"/>
              <a:t> </a:t>
            </a:r>
            <a:r>
              <a:rPr lang="en-US" b="1" dirty="0" err="1"/>
              <a:t>информационната</a:t>
            </a:r>
            <a:r>
              <a:rPr lang="en-US" b="1" dirty="0"/>
              <a:t> </a:t>
            </a:r>
            <a:r>
              <a:rPr lang="en-US" b="1" dirty="0" err="1"/>
              <a:t>база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400" dirty="0" smtClean="0"/>
              <a:t>Същност</a:t>
            </a:r>
          </a:p>
          <a:p>
            <a:pPr marL="0" indent="531813">
              <a:buNone/>
            </a:pPr>
            <a:r>
              <a:rPr lang="bg-BG" sz="3400" dirty="0" smtClean="0"/>
              <a:t>С</a:t>
            </a:r>
            <a:r>
              <a:rPr lang="en-US" sz="3400" dirty="0" err="1" smtClean="0"/>
              <a:t>ъвкупност</a:t>
            </a:r>
            <a:r>
              <a:rPr lang="en-US" sz="3400" dirty="0" smtClean="0"/>
              <a:t> </a:t>
            </a:r>
            <a:r>
              <a:rPr lang="en-US" sz="3400" dirty="0" err="1"/>
              <a:t>от</a:t>
            </a:r>
            <a:r>
              <a:rPr lang="en-US" sz="3400" dirty="0"/>
              <a:t> данни, </a:t>
            </a:r>
            <a:r>
              <a:rPr lang="en-US" sz="3400" dirty="0" err="1"/>
              <a:t>организирани</a:t>
            </a:r>
            <a:r>
              <a:rPr lang="en-US" sz="3400" dirty="0"/>
              <a:t> и </a:t>
            </a:r>
            <a:r>
              <a:rPr lang="en-US" sz="3400" dirty="0" err="1" smtClean="0"/>
              <a:t>съхранявани</a:t>
            </a:r>
            <a:r>
              <a:rPr lang="en-US" sz="3400" dirty="0" smtClean="0"/>
              <a:t> </a:t>
            </a:r>
            <a:r>
              <a:rPr lang="en-US" sz="3400" dirty="0" err="1"/>
              <a:t>по</a:t>
            </a:r>
            <a:r>
              <a:rPr lang="en-US" sz="3400" dirty="0"/>
              <a:t> </a:t>
            </a:r>
            <a:r>
              <a:rPr lang="en-US" sz="3400" dirty="0" err="1"/>
              <a:t>определени</a:t>
            </a:r>
            <a:r>
              <a:rPr lang="en-US" sz="3400" dirty="0"/>
              <a:t> </a:t>
            </a:r>
            <a:r>
              <a:rPr lang="en-US" sz="3400" dirty="0" err="1" smtClean="0"/>
              <a:t>способи</a:t>
            </a:r>
            <a:r>
              <a:rPr lang="bg-BG" sz="3400" dirty="0" smtClean="0"/>
              <a:t>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bg-BG" sz="3400" dirty="0" smtClean="0"/>
              <a:t>И</a:t>
            </a:r>
            <a:r>
              <a:rPr lang="en-US" sz="3400" dirty="0" err="1" smtClean="0"/>
              <a:t>зисквания</a:t>
            </a:r>
            <a:endParaRPr lang="bg-BG" sz="3400" dirty="0" smtClean="0"/>
          </a:p>
          <a:p>
            <a:pPr marL="714375" indent="-349250"/>
            <a:r>
              <a:rPr lang="bg-BG" sz="3400" dirty="0"/>
              <a:t>пълнота и </a:t>
            </a:r>
            <a:r>
              <a:rPr lang="bg-BG" sz="3400" dirty="0" smtClean="0"/>
              <a:t>достоверност</a:t>
            </a:r>
            <a:r>
              <a:rPr lang="en-US" sz="3400" dirty="0" smtClean="0"/>
              <a:t>;</a:t>
            </a:r>
            <a:endParaRPr lang="bg-BG" sz="3400" dirty="0"/>
          </a:p>
          <a:p>
            <a:pPr marL="714375" indent="-349250"/>
            <a:r>
              <a:rPr lang="bg-BG" sz="3400" dirty="0"/>
              <a:t>да удовлетворяват изискванията на </a:t>
            </a:r>
            <a:r>
              <a:rPr lang="bg-BG" sz="3400" dirty="0" smtClean="0"/>
              <a:t>приложенията</a:t>
            </a:r>
            <a:r>
              <a:rPr lang="en-US" sz="3400" dirty="0" smtClean="0"/>
              <a:t>;</a:t>
            </a:r>
            <a:endParaRPr lang="bg-BG" sz="3400" dirty="0"/>
          </a:p>
          <a:p>
            <a:pPr marL="714375" indent="-349250"/>
            <a:r>
              <a:rPr lang="bg-BG" sz="3400" dirty="0"/>
              <a:t>да подлежи на развитие и </a:t>
            </a:r>
            <a:r>
              <a:rPr lang="bg-BG" sz="3400" dirty="0" smtClean="0"/>
              <a:t>усъвършенстване</a:t>
            </a:r>
            <a:r>
              <a:rPr lang="en-US" sz="3400" dirty="0" smtClean="0"/>
              <a:t>;</a:t>
            </a:r>
            <a:r>
              <a:rPr lang="bg-BG" sz="3400" dirty="0" smtClean="0"/>
              <a:t> </a:t>
            </a:r>
          </a:p>
          <a:p>
            <a:pPr marL="714375" indent="-349250"/>
            <a:r>
              <a:rPr lang="bg-BG" sz="3400" dirty="0" smtClean="0"/>
              <a:t>н</a:t>
            </a:r>
            <a:r>
              <a:rPr lang="en-US" sz="3400" dirty="0" err="1" smtClean="0"/>
              <a:t>епротиворечив</a:t>
            </a:r>
            <a:r>
              <a:rPr lang="bg-BG" sz="3400" dirty="0" err="1" smtClean="0"/>
              <a:t>ост</a:t>
            </a:r>
            <a:r>
              <a:rPr lang="bg-BG" sz="3400" dirty="0" smtClean="0"/>
              <a:t> на</a:t>
            </a:r>
            <a:r>
              <a:rPr lang="en-US" sz="3400" dirty="0" smtClean="0"/>
              <a:t> </a:t>
            </a:r>
            <a:r>
              <a:rPr lang="bg-BG" sz="3400" dirty="0" smtClean="0"/>
              <a:t>съхраняваните </a:t>
            </a:r>
            <a:r>
              <a:rPr lang="en-US" sz="3400" dirty="0" smtClean="0"/>
              <a:t>данни</a:t>
            </a:r>
            <a:r>
              <a:rPr lang="bg-BG" sz="3400" dirty="0" smtClean="0"/>
              <a:t>;</a:t>
            </a:r>
            <a:endParaRPr lang="bg-BG" sz="3400" dirty="0"/>
          </a:p>
          <a:p>
            <a:pPr marL="714375" lvl="0" indent="-349250"/>
            <a:r>
              <a:rPr lang="en-US" sz="3400" dirty="0" err="1"/>
              <a:t>да</a:t>
            </a:r>
            <a:r>
              <a:rPr lang="en-US" sz="3400" dirty="0"/>
              <a:t> </a:t>
            </a:r>
            <a:r>
              <a:rPr lang="en-US" sz="3400" dirty="0" err="1"/>
              <a:t>се</a:t>
            </a:r>
            <a:r>
              <a:rPr lang="en-US" sz="3400" dirty="0"/>
              <a:t> </a:t>
            </a:r>
            <a:r>
              <a:rPr lang="en-US" sz="3400" dirty="0" err="1"/>
              <a:t>осигурява</a:t>
            </a:r>
            <a:r>
              <a:rPr lang="en-US" sz="3400" dirty="0"/>
              <a:t> </a:t>
            </a:r>
            <a:r>
              <a:rPr lang="en-US" sz="3400" dirty="0" err="1"/>
              <a:t>бързодействие</a:t>
            </a:r>
            <a:r>
              <a:rPr lang="en-US" sz="3400" dirty="0"/>
              <a:t> в </a:t>
            </a:r>
            <a:r>
              <a:rPr lang="en-US" sz="3400" dirty="0" err="1"/>
              <a:t>работата</a:t>
            </a:r>
            <a:r>
              <a:rPr lang="en-US" sz="3400" dirty="0"/>
              <a:t> </a:t>
            </a:r>
            <a:r>
              <a:rPr lang="en-US" sz="3400" dirty="0" err="1"/>
              <a:t>на</a:t>
            </a:r>
            <a:r>
              <a:rPr lang="en-US" sz="3400" dirty="0"/>
              <a:t> </a:t>
            </a:r>
            <a:r>
              <a:rPr lang="en-US" sz="3400" dirty="0" err="1" smtClean="0"/>
              <a:t>системата</a:t>
            </a:r>
            <a:r>
              <a:rPr lang="en-US" sz="3400" dirty="0" smtClean="0"/>
              <a:t>;</a:t>
            </a:r>
            <a:endParaRPr lang="bg-BG" sz="3400" dirty="0"/>
          </a:p>
          <a:p>
            <a:pPr marL="714375" indent="-349250"/>
            <a:r>
              <a:rPr lang="bg-BG" sz="3400" dirty="0"/>
              <a:t>минимално</a:t>
            </a:r>
            <a:r>
              <a:rPr lang="en-US" sz="3400" dirty="0"/>
              <a:t> </a:t>
            </a:r>
            <a:r>
              <a:rPr lang="en-US" sz="3400" dirty="0" err="1"/>
              <a:t>дублиране</a:t>
            </a:r>
            <a:r>
              <a:rPr lang="en-US" sz="3400" dirty="0"/>
              <a:t> </a:t>
            </a:r>
            <a:r>
              <a:rPr lang="en-US" sz="3400" dirty="0" err="1"/>
              <a:t>на</a:t>
            </a:r>
            <a:r>
              <a:rPr lang="en-US" sz="3400" dirty="0"/>
              <a:t> </a:t>
            </a:r>
            <a:r>
              <a:rPr lang="en-US" sz="3400" dirty="0" err="1" smtClean="0"/>
              <a:t>информацията</a:t>
            </a:r>
            <a:r>
              <a:rPr lang="en-US" sz="3400" dirty="0" smtClean="0"/>
              <a:t>;</a:t>
            </a:r>
            <a:endParaRPr lang="bg-BG" sz="3400" dirty="0"/>
          </a:p>
          <a:p>
            <a:pPr marL="714375" indent="-349250"/>
            <a:r>
              <a:rPr lang="en-US" sz="3400" dirty="0" err="1" smtClean="0"/>
              <a:t>лесн</a:t>
            </a:r>
            <a:r>
              <a:rPr lang="bg-BG" sz="3400" dirty="0" smtClean="0"/>
              <a:t>а</a:t>
            </a:r>
            <a:r>
              <a:rPr lang="en-US" sz="3400" dirty="0" smtClean="0"/>
              <a:t> </a:t>
            </a:r>
            <a:r>
              <a:rPr lang="en-US" sz="3400" dirty="0" err="1" smtClean="0"/>
              <a:t>актуализ</a:t>
            </a:r>
            <a:r>
              <a:rPr lang="bg-BG" sz="3400" dirty="0" err="1" smtClean="0"/>
              <a:t>ация</a:t>
            </a:r>
            <a:r>
              <a:rPr lang="en-US" sz="3400" dirty="0" smtClean="0"/>
              <a:t>;</a:t>
            </a:r>
            <a:endParaRPr lang="bg-BG" sz="3400" dirty="0"/>
          </a:p>
          <a:p>
            <a:pPr marL="714375" indent="-349250"/>
            <a:r>
              <a:rPr lang="en-US" sz="3400" dirty="0" err="1"/>
              <a:t>защита</a:t>
            </a:r>
            <a:r>
              <a:rPr lang="en-US" sz="3400" dirty="0"/>
              <a:t> </a:t>
            </a:r>
            <a:r>
              <a:rPr lang="en-US" sz="3400" dirty="0" err="1"/>
              <a:t>на</a:t>
            </a:r>
            <a:r>
              <a:rPr lang="en-US" sz="3400" dirty="0"/>
              <a:t> </a:t>
            </a:r>
            <a:r>
              <a:rPr lang="en-US" sz="3400" dirty="0" err="1" smtClean="0"/>
              <a:t>данните</a:t>
            </a:r>
            <a:r>
              <a:rPr lang="en-US" sz="3400" dirty="0" smtClean="0"/>
              <a:t>.</a:t>
            </a:r>
            <a:endParaRPr lang="bg-BG" sz="3400" dirty="0"/>
          </a:p>
          <a:p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437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Класификация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 източници</a:t>
            </a:r>
          </a:p>
          <a:p>
            <a:pPr indent="288925"/>
            <a:r>
              <a:rPr lang="bg-BG" dirty="0" smtClean="0"/>
              <a:t>Вътрешна информация</a:t>
            </a:r>
          </a:p>
          <a:p>
            <a:pPr indent="288925"/>
            <a:r>
              <a:rPr lang="bg-BG" dirty="0" smtClean="0"/>
              <a:t>Външна</a:t>
            </a:r>
          </a:p>
          <a:p>
            <a:pPr indent="288925"/>
            <a:r>
              <a:rPr lang="bg-BG" dirty="0" smtClean="0"/>
              <a:t>От отчетността</a:t>
            </a:r>
          </a:p>
          <a:p>
            <a:pPr indent="288925"/>
            <a:r>
              <a:rPr lang="bg-BG" dirty="0" smtClean="0"/>
              <a:t>От специализирани проучвания и др.</a:t>
            </a:r>
          </a:p>
          <a:p>
            <a:pPr marL="531813" indent="-531813">
              <a:buFont typeface="+mj-lt"/>
              <a:buAutoNum type="arabicPeriod" startAt="2"/>
            </a:pPr>
            <a:r>
              <a:rPr lang="bg-BG" dirty="0" smtClean="0"/>
              <a:t>По време на възникване</a:t>
            </a:r>
          </a:p>
          <a:p>
            <a:pPr indent="288925"/>
            <a:r>
              <a:rPr lang="bg-BG" dirty="0" smtClean="0"/>
              <a:t>Текуща</a:t>
            </a:r>
          </a:p>
          <a:p>
            <a:pPr indent="288925"/>
            <a:r>
              <a:rPr lang="bg-BG" dirty="0" smtClean="0"/>
              <a:t>Историческа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148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 smtClean="0"/>
              <a:t>Съгласно носителите</a:t>
            </a:r>
          </a:p>
          <a:p>
            <a:pPr indent="288925"/>
            <a:r>
              <a:rPr lang="bg-BG" dirty="0" smtClean="0"/>
              <a:t>Хартиени - документи</a:t>
            </a:r>
          </a:p>
          <a:p>
            <a:pPr indent="288925"/>
            <a:r>
              <a:rPr lang="bg-BG" dirty="0" smtClean="0"/>
              <a:t>Технически носители</a:t>
            </a:r>
          </a:p>
          <a:p>
            <a:pPr marL="531813" indent="-531813">
              <a:buFont typeface="+mj-lt"/>
              <a:buAutoNum type="arabicPeriod" startAt="4"/>
            </a:pPr>
            <a:r>
              <a:rPr lang="bg-BG" dirty="0" smtClean="0"/>
              <a:t>Начин на организация</a:t>
            </a:r>
          </a:p>
          <a:p>
            <a:pPr indent="371475"/>
            <a:r>
              <a:rPr lang="bg-BG" dirty="0" smtClean="0"/>
              <a:t>Конвенционална организация</a:t>
            </a:r>
          </a:p>
          <a:p>
            <a:pPr indent="371475"/>
            <a:r>
              <a:rPr lang="bg-BG" dirty="0" smtClean="0"/>
              <a:t>БД</a:t>
            </a:r>
          </a:p>
          <a:p>
            <a:pPr indent="371475"/>
            <a:r>
              <a:rPr lang="bg-BG" dirty="0" smtClean="0"/>
              <a:t>СД, БЗ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694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Конвенционална организация на информационната база - файлове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Същност </a:t>
            </a:r>
          </a:p>
          <a:p>
            <a:r>
              <a:rPr lang="bg-BG" dirty="0" smtClean="0"/>
              <a:t>Данните, организирани във файлове</a:t>
            </a:r>
          </a:p>
          <a:p>
            <a:r>
              <a:rPr lang="bg-BG" dirty="0" smtClean="0"/>
              <a:t>За всяко приложение – собствен набор от файлове</a:t>
            </a:r>
          </a:p>
          <a:p>
            <a:r>
              <a:rPr lang="bg-BG" dirty="0"/>
              <a:t>Дефинициите на файловете, тяхната структура и форматите на данните се поддържат от приложенията</a:t>
            </a:r>
          </a:p>
        </p:txBody>
      </p:sp>
    </p:spTree>
    <p:extLst>
      <p:ext uri="{BB962C8B-B14F-4D97-AF65-F5344CB8AC3E}">
        <p14:creationId xmlns:p14="http://schemas.microsoft.com/office/powerpoint/2010/main" val="279812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sp>
        <p:nvSpPr>
          <p:cNvPr id="4" name="Rounded Rectangle 3"/>
          <p:cNvSpPr/>
          <p:nvPr/>
        </p:nvSpPr>
        <p:spPr>
          <a:xfrm>
            <a:off x="1187624" y="1988840"/>
            <a:ext cx="2376264" cy="79208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>
                <a:solidFill>
                  <a:schemeClr val="tx1"/>
                </a:solidFill>
              </a:rPr>
              <a:t>Приложение 1</a:t>
            </a:r>
          </a:p>
          <a:p>
            <a:pPr algn="ctr"/>
            <a:endParaRPr lang="bg-BG" dirty="0"/>
          </a:p>
        </p:txBody>
      </p:sp>
      <p:sp>
        <p:nvSpPr>
          <p:cNvPr id="5" name="Can 4"/>
          <p:cNvSpPr/>
          <p:nvPr/>
        </p:nvSpPr>
        <p:spPr>
          <a:xfrm>
            <a:off x="971600" y="3356992"/>
            <a:ext cx="648072" cy="1224136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F1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2409969" y="3356992"/>
            <a:ext cx="684076" cy="1224136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F2</a:t>
            </a:r>
            <a:endParaRPr lang="bg-BG" sz="2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403648" y="2780928"/>
            <a:ext cx="648072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27784" y="2780928"/>
            <a:ext cx="124223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36096" y="2384884"/>
            <a:ext cx="2232248" cy="684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>
                <a:solidFill>
                  <a:schemeClr val="tx1"/>
                </a:solidFill>
              </a:rPr>
              <a:t>Приложение 2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4860032" y="3717032"/>
            <a:ext cx="720080" cy="129614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F5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6084168" y="3742892"/>
            <a:ext cx="720080" cy="129614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F4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4" name="Can 13"/>
          <p:cNvSpPr/>
          <p:nvPr/>
        </p:nvSpPr>
        <p:spPr>
          <a:xfrm>
            <a:off x="7308304" y="3717032"/>
            <a:ext cx="720080" cy="129614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F3</a:t>
            </a:r>
            <a:endParaRPr lang="bg-BG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20072" y="3068960"/>
            <a:ext cx="86409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44208" y="306896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20272" y="3068960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2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bg-BG" sz="3600" dirty="0" smtClean="0"/>
              <a:t>Предимства</a:t>
            </a:r>
          </a:p>
          <a:p>
            <a:pPr lvl="0"/>
            <a:r>
              <a:rPr lang="bg-BG" sz="3600" dirty="0"/>
              <a:t>наборът от данни е ориентиран пряко към конкретното приложение;</a:t>
            </a:r>
          </a:p>
          <a:p>
            <a:pPr lvl="0"/>
            <a:r>
              <a:rPr lang="bg-BG" sz="3600" dirty="0" smtClean="0"/>
              <a:t>не са необходими допълнителни специализирани средства освен програмната среда за създаване на приложението;</a:t>
            </a:r>
          </a:p>
          <a:p>
            <a:pPr lvl="0"/>
            <a:r>
              <a:rPr lang="bg-BG" sz="3600" dirty="0" smtClean="0"/>
              <a:t>бърз </a:t>
            </a:r>
            <a:r>
              <a:rPr lang="bg-BG" sz="3600" dirty="0"/>
              <a:t>достъп до данните за четене и запис;</a:t>
            </a:r>
          </a:p>
          <a:p>
            <a:pPr lvl="0"/>
            <a:r>
              <a:rPr lang="bg-BG" sz="3600" dirty="0" smtClean="0"/>
              <a:t>лесно създаване;</a:t>
            </a:r>
            <a:endParaRPr lang="bg-BG" sz="3600" dirty="0"/>
          </a:p>
          <a:p>
            <a:pPr lvl="0"/>
            <a:r>
              <a:rPr lang="bg-BG" sz="3600" dirty="0" smtClean="0"/>
              <a:t>по-малък </a:t>
            </a:r>
            <a:r>
              <a:rPr lang="bg-BG" sz="3600" dirty="0"/>
              <a:t>обем в сравнение с базите от данни.</a:t>
            </a:r>
          </a:p>
          <a:p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42318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 smtClean="0"/>
              <a:t>Недостатъци:</a:t>
            </a:r>
          </a:p>
          <a:p>
            <a:r>
              <a:rPr lang="en-US" dirty="0" err="1"/>
              <a:t>дублиране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 smtClean="0"/>
              <a:t>данните</a:t>
            </a:r>
            <a:r>
              <a:rPr lang="bg-BG" dirty="0" smtClean="0"/>
              <a:t>;</a:t>
            </a:r>
            <a:endParaRPr lang="bg-BG" dirty="0"/>
          </a:p>
          <a:p>
            <a:r>
              <a:rPr lang="bg-BG" dirty="0" smtClean="0"/>
              <a:t>няма средства за осигуряване непротиворечивост </a:t>
            </a:r>
            <a:r>
              <a:rPr lang="bg-BG" dirty="0"/>
              <a:t>на </a:t>
            </a:r>
            <a:r>
              <a:rPr lang="bg-BG" dirty="0" smtClean="0"/>
              <a:t>данните;</a:t>
            </a:r>
            <a:endParaRPr lang="bg-BG" dirty="0"/>
          </a:p>
          <a:p>
            <a:r>
              <a:rPr lang="bg-BG" dirty="0"/>
              <a:t> зависимост между данни и приложения, т.е. промените във физическата структура на файловете изискват </a:t>
            </a:r>
            <a:r>
              <a:rPr lang="bg-BG" dirty="0" smtClean="0"/>
              <a:t>съответни </a:t>
            </a:r>
            <a:r>
              <a:rPr lang="bg-BG" dirty="0"/>
              <a:t>промени в </a:t>
            </a:r>
            <a:r>
              <a:rPr lang="bg-BG" dirty="0" smtClean="0"/>
              <a:t>приложенията;</a:t>
            </a:r>
            <a:endParaRPr lang="bg-BG" dirty="0"/>
          </a:p>
          <a:p>
            <a:pPr lvl="0"/>
            <a:r>
              <a:rPr lang="bg-BG" dirty="0"/>
              <a:t>ограничени средства за защита на данните;</a:t>
            </a:r>
          </a:p>
          <a:p>
            <a:pPr lvl="0"/>
            <a:r>
              <a:rPr lang="bg-BG" dirty="0"/>
              <a:t>трудности при реализиране на многопотребителски достъп до </a:t>
            </a:r>
            <a:r>
              <a:rPr lang="bg-BG" dirty="0" smtClean="0"/>
              <a:t>файловете.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028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 smtClean="0"/>
              <a:t>Видове файлове: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По начин на организация</a:t>
            </a:r>
          </a:p>
          <a:p>
            <a:pPr lvl="0" indent="288925"/>
            <a:r>
              <a:rPr lang="bg-BG" dirty="0" smtClean="0"/>
              <a:t>последователна организация на файловете;</a:t>
            </a:r>
            <a:endParaRPr lang="bg-BG" dirty="0"/>
          </a:p>
          <a:p>
            <a:pPr lvl="0" indent="288925"/>
            <a:r>
              <a:rPr lang="bg-BG" dirty="0" smtClean="0"/>
              <a:t>индексно-последователна организация; </a:t>
            </a:r>
            <a:endParaRPr lang="bg-BG" dirty="0"/>
          </a:p>
          <a:p>
            <a:pPr lvl="0" indent="288925"/>
            <a:r>
              <a:rPr lang="bg-BG" dirty="0"/>
              <a:t>директно </a:t>
            </a:r>
            <a:r>
              <a:rPr lang="bg-BG" dirty="0" smtClean="0"/>
              <a:t>организирани.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bg-BG" dirty="0" smtClean="0"/>
              <a:t>По тип:</a:t>
            </a:r>
          </a:p>
          <a:p>
            <a:pPr lvl="0" indent="288925"/>
            <a:r>
              <a:rPr lang="bg-BG" dirty="0" smtClean="0"/>
              <a:t>постоянни;</a:t>
            </a:r>
          </a:p>
          <a:p>
            <a:pPr lvl="0" indent="288925"/>
            <a:r>
              <a:rPr lang="bg-BG" dirty="0" smtClean="0"/>
              <a:t>работни (с текущо възникнали данни);</a:t>
            </a:r>
          </a:p>
          <a:p>
            <a:pPr lvl="0" indent="288925"/>
            <a:r>
              <a:rPr lang="bg-BG" dirty="0" smtClean="0"/>
              <a:t>временни.</a:t>
            </a:r>
          </a:p>
          <a:p>
            <a:pPr lvl="0"/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384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630</Words>
  <Application>Microsoft Office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Информационна база на БИС</vt:lpstr>
      <vt:lpstr>Същност и изисквания към информационната база</vt:lpstr>
      <vt:lpstr>Класификация</vt:lpstr>
      <vt:lpstr>PowerPoint Presentation</vt:lpstr>
      <vt:lpstr>Конвенционална организация на информационната база - файлове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 база на БИС</dc:title>
  <dc:creator>PC</dc:creator>
  <cp:lastModifiedBy>PC</cp:lastModifiedBy>
  <cp:revision>26</cp:revision>
  <dcterms:created xsi:type="dcterms:W3CDTF">2015-04-06T06:40:28Z</dcterms:created>
  <dcterms:modified xsi:type="dcterms:W3CDTF">2016-04-10T19:47:36Z</dcterms:modified>
</cp:coreProperties>
</file>