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14D-D7CB-4F2F-88DC-C0BA87711726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D1B4-89C6-4E74-99C3-9928B4F102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988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14D-D7CB-4F2F-88DC-C0BA87711726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D1B4-89C6-4E74-99C3-9928B4F102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724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14D-D7CB-4F2F-88DC-C0BA87711726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D1B4-89C6-4E74-99C3-9928B4F102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958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14D-D7CB-4F2F-88DC-C0BA87711726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D1B4-89C6-4E74-99C3-9928B4F102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201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14D-D7CB-4F2F-88DC-C0BA87711726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D1B4-89C6-4E74-99C3-9928B4F102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102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14D-D7CB-4F2F-88DC-C0BA87711726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D1B4-89C6-4E74-99C3-9928B4F102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305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14D-D7CB-4F2F-88DC-C0BA87711726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D1B4-89C6-4E74-99C3-9928B4F102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326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14D-D7CB-4F2F-88DC-C0BA87711726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D1B4-89C6-4E74-99C3-9928B4F102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80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14D-D7CB-4F2F-88DC-C0BA87711726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D1B4-89C6-4E74-99C3-9928B4F102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56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14D-D7CB-4F2F-88DC-C0BA87711726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D1B4-89C6-4E74-99C3-9928B4F102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683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14D-D7CB-4F2F-88DC-C0BA87711726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D1B4-89C6-4E74-99C3-9928B4F102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68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E14D-D7CB-4F2F-88DC-C0BA87711726}" type="datetimeFigureOut">
              <a:rPr lang="bg-BG" smtClean="0"/>
              <a:t>3.4.2016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0D1B4-89C6-4E74-99C3-9928B4F102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930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Бази</a:t>
            </a:r>
            <a:r>
              <a:rPr lang="en-US" b="1" dirty="0"/>
              <a:t> </a:t>
            </a:r>
            <a:r>
              <a:rPr lang="en-US" b="1" dirty="0" err="1"/>
              <a:t>от</a:t>
            </a:r>
            <a:r>
              <a:rPr lang="en-US" b="1" dirty="0"/>
              <a:t> данни (БД)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245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bg-BG" dirty="0"/>
              <a:t>простота на връзките – </a:t>
            </a:r>
            <a:r>
              <a:rPr lang="bg-BG" dirty="0" smtClean="0"/>
              <a:t>поддържани </a:t>
            </a:r>
            <a:r>
              <a:rPr lang="bg-BG" dirty="0"/>
              <a:t>от </a:t>
            </a:r>
            <a:r>
              <a:rPr lang="bg-BG" dirty="0" smtClean="0"/>
              <a:t>йерархията;</a:t>
            </a:r>
            <a:endParaRPr lang="bg-BG" dirty="0"/>
          </a:p>
          <a:p>
            <a:pPr lvl="0"/>
            <a:r>
              <a:rPr lang="bg-BG" dirty="0" smtClean="0"/>
              <a:t>ефективни </a:t>
            </a:r>
            <a:r>
              <a:rPr lang="bg-BG" dirty="0"/>
              <a:t>при работа с голям обем данни и брой транзакции;</a:t>
            </a:r>
          </a:p>
          <a:p>
            <a:pPr lvl="0"/>
            <a:r>
              <a:rPr lang="bg-BG" dirty="0"/>
              <a:t>поддържа се цялост на данните – не може да се добави породен сегмент, без да съществува пораждащият го;</a:t>
            </a:r>
          </a:p>
          <a:p>
            <a:r>
              <a:rPr lang="bg-BG" dirty="0"/>
              <a:t>опит в използването им </a:t>
            </a:r>
            <a:r>
              <a:rPr lang="bg-BG" dirty="0" smtClean="0"/>
              <a:t>–използва  се още </a:t>
            </a:r>
            <a:r>
              <a:rPr lang="bg-BG" dirty="0"/>
              <a:t>от 60-те години на </a:t>
            </a:r>
            <a:r>
              <a:rPr lang="bg-BG" dirty="0" smtClean="0"/>
              <a:t>миналия век (</a:t>
            </a:r>
            <a:r>
              <a:rPr lang="en-US" dirty="0"/>
              <a:t>IBM Information Management System</a:t>
            </a:r>
            <a:r>
              <a:rPr lang="bg-BG" dirty="0"/>
              <a:t> (</a:t>
            </a:r>
            <a:r>
              <a:rPr lang="en-US" dirty="0"/>
              <a:t>IBM IMS</a:t>
            </a:r>
            <a:r>
              <a:rPr lang="bg-BG" dirty="0" smtClean="0"/>
              <a:t>), </a:t>
            </a:r>
            <a:r>
              <a:rPr lang="de-DE" dirty="0" smtClean="0"/>
              <a:t>Cache </a:t>
            </a:r>
            <a:r>
              <a:rPr lang="bg-BG" dirty="0"/>
              <a:t>на </a:t>
            </a:r>
            <a:r>
              <a:rPr lang="en-US" dirty="0" smtClean="0"/>
              <a:t>Inter</a:t>
            </a:r>
            <a:r>
              <a:rPr lang="bg-BG" dirty="0" smtClean="0"/>
              <a:t> </a:t>
            </a:r>
            <a:r>
              <a:rPr lang="en-US" dirty="0" smtClean="0"/>
              <a:t>Systems</a:t>
            </a:r>
            <a:r>
              <a:rPr lang="bg-BG" dirty="0" smtClean="0"/>
              <a:t>)</a:t>
            </a:r>
            <a:endParaRPr lang="bg-BG" dirty="0"/>
          </a:p>
          <a:p>
            <a:pPr marL="0" lvl="0" indent="0">
              <a:buNone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52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bg-BG" dirty="0" smtClean="0"/>
              <a:t>Недостатъци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недостатъчна гъвкавост</a:t>
            </a:r>
          </a:p>
          <a:p>
            <a:r>
              <a:rPr lang="bg-BG" dirty="0"/>
              <a:t>не се поддържат връзки М:М </a:t>
            </a:r>
          </a:p>
          <a:p>
            <a:pPr lvl="0"/>
            <a:r>
              <a:rPr lang="bg-BG" dirty="0" smtClean="0"/>
              <a:t>липсва </a:t>
            </a:r>
            <a:r>
              <a:rPr lang="bg-BG" dirty="0"/>
              <a:t>утвърден стандарт за йерархични бази данни;</a:t>
            </a:r>
          </a:p>
          <a:p>
            <a:pPr lvl="0"/>
            <a:r>
              <a:rPr lang="bg-BG" dirty="0" smtClean="0"/>
              <a:t>сложен </a:t>
            </a:r>
            <a:r>
              <a:rPr lang="bg-BG" dirty="0"/>
              <a:t>програмен език за манипулиране с данните </a:t>
            </a:r>
          </a:p>
          <a:p>
            <a:r>
              <a:rPr lang="bg-BG" dirty="0" smtClean="0"/>
              <a:t>липсва </a:t>
            </a:r>
            <a:r>
              <a:rPr lang="bg-BG" dirty="0"/>
              <a:t>физическа независимост на </a:t>
            </a:r>
            <a:r>
              <a:rPr lang="bg-BG"/>
              <a:t>БД </a:t>
            </a:r>
            <a:r>
              <a:rPr lang="bg-BG" smtClean="0"/>
              <a:t>–достъпът </a:t>
            </a:r>
            <a:r>
              <a:rPr lang="bg-BG" dirty="0"/>
              <a:t>до данните се осъществява посредством път (</a:t>
            </a:r>
            <a:r>
              <a:rPr lang="en-US" dirty="0"/>
              <a:t>access path</a:t>
            </a:r>
            <a:r>
              <a:rPr lang="bg-BG" dirty="0"/>
              <a:t>), който зависи от физическата структура на БД.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187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Мрежови </a:t>
            </a:r>
            <a:r>
              <a:rPr lang="bg-BG" b="1" dirty="0" smtClean="0"/>
              <a:t>БД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bg-BG" dirty="0" smtClean="0"/>
              <a:t>Същност – поддържа мрежови модел на данните – представяне чрез мрежови граф</a:t>
            </a:r>
          </a:p>
          <a:p>
            <a:pPr marL="514350" indent="-514350">
              <a:buAutoNum type="arabicPeriod"/>
            </a:pP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82" y="2132854"/>
            <a:ext cx="7704857" cy="410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691680" y="350100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004048" y="3501008"/>
            <a:ext cx="792088" cy="68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27984" y="2492896"/>
            <a:ext cx="97210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45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 smtClean="0"/>
              <a:t>2. Особености:</a:t>
            </a:r>
          </a:p>
          <a:p>
            <a:r>
              <a:rPr lang="bg-BG" dirty="0" smtClean="0"/>
              <a:t>Създаден през 1969 г. – </a:t>
            </a:r>
            <a:r>
              <a:rPr lang="en-US" dirty="0" smtClean="0"/>
              <a:t>CODASYL</a:t>
            </a:r>
            <a:r>
              <a:rPr lang="bg-BG" dirty="0" smtClean="0"/>
              <a:t> модел;</a:t>
            </a:r>
          </a:p>
          <a:p>
            <a:r>
              <a:rPr lang="bg-BG" dirty="0" smtClean="0"/>
              <a:t>Поддържа сл. видове отношения </a:t>
            </a:r>
            <a:r>
              <a:rPr lang="bg-BG" dirty="0"/>
              <a:t>между данните: М:М, 1:</a:t>
            </a:r>
            <a:r>
              <a:rPr lang="bg-BG" dirty="0" err="1"/>
              <a:t>1</a:t>
            </a:r>
            <a:r>
              <a:rPr lang="bg-BG" dirty="0"/>
              <a:t>, 1:М, М:1, </a:t>
            </a:r>
            <a:r>
              <a:rPr lang="bg-BG" dirty="0" smtClean="0"/>
              <a:t>М:М;</a:t>
            </a:r>
          </a:p>
          <a:p>
            <a:r>
              <a:rPr lang="bg-BG" dirty="0"/>
              <a:t>Връзките могат да бъдат </a:t>
            </a:r>
            <a:r>
              <a:rPr lang="bg-BG" dirty="0" smtClean="0"/>
              <a:t>разнопосочни и се именуват (задават се в явен вид);</a:t>
            </a:r>
          </a:p>
          <a:p>
            <a:r>
              <a:rPr lang="bg-BG" dirty="0" smtClean="0"/>
              <a:t>Между </a:t>
            </a:r>
            <a:r>
              <a:rPr lang="bg-BG" dirty="0"/>
              <a:t>два </a:t>
            </a:r>
            <a:r>
              <a:rPr lang="bg-BG" dirty="0" smtClean="0"/>
              <a:t>върха (сегмента) може </a:t>
            </a:r>
            <a:r>
              <a:rPr lang="bg-BG" dirty="0"/>
              <a:t>да </a:t>
            </a:r>
            <a:r>
              <a:rPr lang="bg-BG" dirty="0" smtClean="0"/>
              <a:t>се дефинират различни по смисъл връзки;</a:t>
            </a:r>
          </a:p>
          <a:p>
            <a:r>
              <a:rPr lang="bg-BG" dirty="0" smtClean="0"/>
              <a:t>Може да съдържа цикли и </a:t>
            </a:r>
            <a:r>
              <a:rPr lang="bg-BG" dirty="0"/>
              <a:t>обръщения на сегмент сам към себе </a:t>
            </a:r>
            <a:r>
              <a:rPr lang="bg-BG" dirty="0" smtClean="0"/>
              <a:t>си;</a:t>
            </a:r>
          </a:p>
          <a:p>
            <a:r>
              <a:rPr lang="bg-BG" dirty="0" smtClean="0"/>
              <a:t>Вход в БД – от всеки връх;</a:t>
            </a:r>
          </a:p>
          <a:p>
            <a:r>
              <a:rPr lang="bg-BG" dirty="0" smtClean="0"/>
              <a:t>Навигационен тип БД.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975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 smtClean="0"/>
              <a:t>3. Основни понятия:</a:t>
            </a:r>
          </a:p>
          <a:p>
            <a:r>
              <a:rPr lang="bg-BG" b="1" dirty="0" smtClean="0"/>
              <a:t>тип </a:t>
            </a:r>
            <a:r>
              <a:rPr lang="bg-BG" b="1" dirty="0"/>
              <a:t>на записа </a:t>
            </a:r>
            <a:r>
              <a:rPr lang="bg-BG" dirty="0"/>
              <a:t>(</a:t>
            </a:r>
            <a:r>
              <a:rPr lang="de-DE" dirty="0" err="1"/>
              <a:t>record</a:t>
            </a:r>
            <a:r>
              <a:rPr lang="de-DE" dirty="0"/>
              <a:t> t</a:t>
            </a:r>
            <a:r>
              <a:rPr lang="en-US" dirty="0" err="1"/>
              <a:t>ype</a:t>
            </a:r>
            <a:r>
              <a:rPr lang="bg-BG" dirty="0"/>
              <a:t>, същност</a:t>
            </a:r>
            <a:r>
              <a:rPr lang="bg-BG" dirty="0" smtClean="0"/>
              <a:t>);</a:t>
            </a:r>
          </a:p>
          <a:p>
            <a:r>
              <a:rPr lang="bg-BG" dirty="0" smtClean="0"/>
              <a:t> </a:t>
            </a:r>
            <a:r>
              <a:rPr lang="bg-BG" b="1" dirty="0"/>
              <a:t>атрибути от данни </a:t>
            </a:r>
            <a:r>
              <a:rPr lang="bg-BG" dirty="0"/>
              <a:t>(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items</a:t>
            </a:r>
            <a:r>
              <a:rPr lang="bg-BG" dirty="0"/>
              <a:t>, полета</a:t>
            </a:r>
            <a:r>
              <a:rPr lang="bg-BG" dirty="0" smtClean="0"/>
              <a:t>);</a:t>
            </a:r>
          </a:p>
          <a:p>
            <a:r>
              <a:rPr lang="bg-BG" dirty="0" smtClean="0"/>
              <a:t> </a:t>
            </a:r>
            <a:r>
              <a:rPr lang="bg-BG" b="1" dirty="0"/>
              <a:t>връзки</a:t>
            </a:r>
            <a:r>
              <a:rPr lang="bg-BG" dirty="0"/>
              <a:t> (</a:t>
            </a:r>
            <a:r>
              <a:rPr lang="en-US" dirty="0"/>
              <a:t>links</a:t>
            </a:r>
            <a:r>
              <a:rPr lang="bg-BG" dirty="0" smtClean="0"/>
              <a:t>);</a:t>
            </a:r>
          </a:p>
          <a:p>
            <a:r>
              <a:rPr lang="bg-BG" dirty="0" smtClean="0"/>
              <a:t> </a:t>
            </a:r>
            <a:r>
              <a:rPr lang="bg-BG" b="1" dirty="0" smtClean="0"/>
              <a:t>набори от данни </a:t>
            </a:r>
            <a:r>
              <a:rPr lang="bg-BG" dirty="0" smtClean="0"/>
              <a:t>(</a:t>
            </a:r>
            <a:r>
              <a:rPr lang="en-US" dirty="0"/>
              <a:t>sets</a:t>
            </a:r>
            <a:r>
              <a:rPr lang="bg-BG" dirty="0" smtClean="0"/>
              <a:t>)</a:t>
            </a:r>
            <a:r>
              <a:rPr lang="bg-BG" dirty="0"/>
              <a:t> </a:t>
            </a:r>
            <a:r>
              <a:rPr lang="bg-BG" dirty="0" smtClean="0"/>
              <a:t>- връзките </a:t>
            </a:r>
            <a:r>
              <a:rPr lang="bg-BG" dirty="0"/>
              <a:t>между </a:t>
            </a:r>
            <a:r>
              <a:rPr lang="bg-BG" dirty="0" smtClean="0"/>
              <a:t>същности</a:t>
            </a:r>
          </a:p>
          <a:p>
            <a:pPr marL="0" indent="0">
              <a:buNone/>
            </a:pPr>
            <a:r>
              <a:rPr lang="bg-BG" dirty="0"/>
              <a:t>Във всеки набор участват поне два типа </a:t>
            </a:r>
            <a:r>
              <a:rPr lang="bg-BG" dirty="0" smtClean="0"/>
              <a:t>записи:</a:t>
            </a:r>
          </a:p>
          <a:p>
            <a:r>
              <a:rPr lang="bg-BG" dirty="0" smtClean="0"/>
              <a:t> единият </a:t>
            </a:r>
            <a:r>
              <a:rPr lang="bg-BG" dirty="0"/>
              <a:t>се нарича </a:t>
            </a:r>
            <a:r>
              <a:rPr lang="bg-BG" b="1" dirty="0"/>
              <a:t>собственик</a:t>
            </a:r>
            <a:r>
              <a:rPr lang="bg-BG" dirty="0"/>
              <a:t>  (</a:t>
            </a:r>
            <a:r>
              <a:rPr lang="en-US" dirty="0"/>
              <a:t>owner</a:t>
            </a:r>
            <a:r>
              <a:rPr lang="bg-BG" dirty="0" smtClean="0"/>
              <a:t>) -  </a:t>
            </a:r>
            <a:r>
              <a:rPr lang="bg-BG" dirty="0"/>
              <a:t>съответства на пораждащия (родителски) запис при йерархичния модел, </a:t>
            </a:r>
            <a:endParaRPr lang="bg-BG" dirty="0" smtClean="0"/>
          </a:p>
          <a:p>
            <a:r>
              <a:rPr lang="bg-BG" dirty="0" smtClean="0"/>
              <a:t>вторият </a:t>
            </a:r>
            <a:r>
              <a:rPr lang="bg-BG" dirty="0"/>
              <a:t>- </a:t>
            </a:r>
            <a:r>
              <a:rPr lang="bg-BG" b="1" dirty="0"/>
              <a:t>член</a:t>
            </a:r>
            <a:r>
              <a:rPr lang="bg-BG" dirty="0"/>
              <a:t> (</a:t>
            </a:r>
            <a:r>
              <a:rPr lang="en-US" dirty="0"/>
              <a:t>member</a:t>
            </a:r>
            <a:r>
              <a:rPr lang="bg-BG" dirty="0"/>
              <a:t>) на </a:t>
            </a:r>
            <a:r>
              <a:rPr lang="bg-BG" dirty="0" smtClean="0"/>
              <a:t>набора – съответства на </a:t>
            </a:r>
            <a:r>
              <a:rPr lang="bg-BG" dirty="0"/>
              <a:t>породения тип </a:t>
            </a:r>
            <a:r>
              <a:rPr lang="bg-BG" dirty="0" smtClean="0"/>
              <a:t>запис в </a:t>
            </a:r>
            <a:r>
              <a:rPr lang="bg-BG" dirty="0"/>
              <a:t>йерархичния модел</a:t>
            </a: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135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bg-BG" dirty="0"/>
              <a:t>един член </a:t>
            </a:r>
            <a:r>
              <a:rPr lang="bg-BG" dirty="0" smtClean="0"/>
              <a:t>на набора може </a:t>
            </a:r>
            <a:r>
              <a:rPr lang="bg-BG" dirty="0"/>
              <a:t>да участва в множество набори, т.е. да притежава повече от един </a:t>
            </a:r>
            <a:r>
              <a:rPr lang="bg-BG" dirty="0" smtClean="0"/>
              <a:t>собственик;</a:t>
            </a:r>
          </a:p>
          <a:p>
            <a:r>
              <a:rPr lang="bg-BG" dirty="0" smtClean="0"/>
              <a:t>множествените </a:t>
            </a:r>
            <a:r>
              <a:rPr lang="bg-BG" dirty="0"/>
              <a:t>връзки се преобразуват във връзки от типа </a:t>
            </a:r>
            <a:r>
              <a:rPr lang="bg-BG" dirty="0" smtClean="0"/>
              <a:t>1:М;</a:t>
            </a:r>
          </a:p>
          <a:p>
            <a:r>
              <a:rPr lang="bg-BG" dirty="0"/>
              <a:t>пътят за достъп до данните се определя от връзките между собственика и членовете на </a:t>
            </a:r>
            <a:r>
              <a:rPr lang="bg-BG" dirty="0" smtClean="0"/>
              <a:t>набора.</a:t>
            </a:r>
          </a:p>
          <a:p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556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bg-BG" dirty="0" smtClean="0"/>
              <a:t>Преобразуване на М:М връзка</a:t>
            </a:r>
            <a:endParaRPr lang="bg-B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77686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948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b="1" dirty="0"/>
              <a:t>Предимствата на мрежовия </a:t>
            </a:r>
            <a:r>
              <a:rPr lang="bg-BG" b="1" dirty="0" smtClean="0"/>
              <a:t>модел</a:t>
            </a:r>
            <a:endParaRPr lang="bg-BG" dirty="0"/>
          </a:p>
          <a:p>
            <a:pPr lvl="0"/>
            <a:r>
              <a:rPr lang="bg-BG" dirty="0"/>
              <a:t>Простота на връзките;</a:t>
            </a:r>
          </a:p>
          <a:p>
            <a:pPr lvl="0"/>
            <a:r>
              <a:rPr lang="bg-BG" dirty="0"/>
              <a:t>Възможност за поддържане на връзки М:М чрез добавяне на свързващи върхове;</a:t>
            </a:r>
          </a:p>
          <a:p>
            <a:pPr lvl="0"/>
            <a:r>
              <a:rPr lang="bg-BG" dirty="0"/>
              <a:t>По-лесен достъп до всеки сегмент от модела в сравнение с йерархичния модел;</a:t>
            </a:r>
          </a:p>
          <a:p>
            <a:pPr lvl="0"/>
            <a:r>
              <a:rPr lang="bg-BG" dirty="0"/>
              <a:t>Поддържа се цялост на данните – не може да съществува член на набора без да съществува собственик;</a:t>
            </a:r>
          </a:p>
          <a:p>
            <a:r>
              <a:rPr lang="bg-BG" dirty="0"/>
              <a:t>Има разработени стандарти за този модел като  </a:t>
            </a:r>
            <a:r>
              <a:rPr lang="en-US" dirty="0"/>
              <a:t>DBTG</a:t>
            </a:r>
            <a:r>
              <a:rPr lang="bg-BG" dirty="0"/>
              <a:t>/</a:t>
            </a:r>
            <a:r>
              <a:rPr lang="en-US" dirty="0"/>
              <a:t>CODASYL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7212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b="1" dirty="0"/>
              <a:t>Недостатъци </a:t>
            </a:r>
            <a:endParaRPr lang="bg-BG" b="1" dirty="0" smtClean="0"/>
          </a:p>
          <a:p>
            <a:r>
              <a:rPr lang="bg-BG" dirty="0" smtClean="0"/>
              <a:t>Сложност </a:t>
            </a:r>
            <a:r>
              <a:rPr lang="bg-BG" dirty="0"/>
              <a:t>на модела – мрежовият модел, подобно на йерархичния, е сложен за проектиране и </a:t>
            </a:r>
            <a:r>
              <a:rPr lang="bg-BG" dirty="0" smtClean="0"/>
              <a:t>реализиране - изискват </a:t>
            </a:r>
            <a:r>
              <a:rPr lang="bg-BG" dirty="0"/>
              <a:t>се много специфични познания относно механизма за достъп до данните и тяхната вътрешна структура;</a:t>
            </a:r>
          </a:p>
          <a:p>
            <a:pPr lvl="0"/>
            <a:r>
              <a:rPr lang="bg-BG" dirty="0"/>
              <a:t>Липсва физическа независимост на данните – при промяна на физическата структура на БД се изисква промяна в </a:t>
            </a:r>
            <a:r>
              <a:rPr lang="bg-BG" dirty="0" err="1"/>
              <a:t>подсхемите</a:t>
            </a:r>
            <a:r>
              <a:rPr lang="bg-BG" dirty="0"/>
              <a:t>, за да може приложенията да осъществят безпроблемен достъп до данните. </a:t>
            </a:r>
            <a:endParaRPr lang="bg-BG" dirty="0" smtClean="0"/>
          </a:p>
          <a:p>
            <a:pPr lvl="0"/>
            <a:r>
              <a:rPr lang="bg-BG" smtClean="0"/>
              <a:t>Поддържа </a:t>
            </a:r>
            <a:r>
              <a:rPr lang="bg-BG" dirty="0"/>
              <a:t>само логическа независимост на данните.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215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b="1" dirty="0" smtClean="0"/>
              <a:t>Определение</a:t>
            </a:r>
            <a:endParaRPr lang="en-US" b="1" dirty="0" smtClean="0"/>
          </a:p>
          <a:p>
            <a:pPr marL="0" indent="814388" algn="just">
              <a:buNone/>
            </a:pPr>
            <a:r>
              <a:rPr lang="bg-BG" dirty="0" smtClean="0"/>
              <a:t>БД </a:t>
            </a:r>
            <a:r>
              <a:rPr lang="en-US" dirty="0" err="1" smtClean="0"/>
              <a:t>представляват</a:t>
            </a:r>
            <a:r>
              <a:rPr lang="en-US" dirty="0" smtClean="0"/>
              <a:t> </a:t>
            </a:r>
            <a:r>
              <a:rPr lang="en-US" dirty="0" err="1"/>
              <a:t>съвкупност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взаимосвързани</a:t>
            </a:r>
            <a:r>
              <a:rPr lang="en-US" dirty="0"/>
              <a:t> и </a:t>
            </a:r>
            <a:r>
              <a:rPr lang="en-US" dirty="0" err="1"/>
              <a:t>съхранявани</a:t>
            </a:r>
            <a:r>
              <a:rPr lang="en-US" dirty="0"/>
              <a:t> </a:t>
            </a:r>
            <a:r>
              <a:rPr lang="en-US" dirty="0" err="1"/>
              <a:t>съвместно</a:t>
            </a:r>
            <a:r>
              <a:rPr lang="en-US" dirty="0"/>
              <a:t> данни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наличието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такова</a:t>
            </a:r>
            <a:r>
              <a:rPr lang="en-US" dirty="0"/>
              <a:t> </a:t>
            </a:r>
            <a:r>
              <a:rPr lang="en-US" dirty="0" err="1"/>
              <a:t>минимално</a:t>
            </a:r>
            <a:r>
              <a:rPr lang="en-US" dirty="0"/>
              <a:t> </a:t>
            </a:r>
            <a:r>
              <a:rPr lang="en-US" dirty="0" err="1"/>
              <a:t>дублиране</a:t>
            </a:r>
            <a:r>
              <a:rPr lang="en-US" dirty="0"/>
              <a:t>, </a:t>
            </a:r>
            <a:r>
              <a:rPr lang="en-US" dirty="0" err="1"/>
              <a:t>което</a:t>
            </a:r>
            <a:r>
              <a:rPr lang="en-US" dirty="0"/>
              <a:t> </a:t>
            </a:r>
            <a:r>
              <a:rPr lang="en-US" dirty="0" err="1"/>
              <a:t>осигурява</a:t>
            </a:r>
            <a:r>
              <a:rPr lang="en-US" dirty="0"/>
              <a:t> </a:t>
            </a:r>
            <a:r>
              <a:rPr lang="en-US" dirty="0" err="1"/>
              <a:t>тяхното</a:t>
            </a:r>
            <a:r>
              <a:rPr lang="en-US" dirty="0"/>
              <a:t> </a:t>
            </a:r>
            <a:r>
              <a:rPr lang="en-US" dirty="0" err="1"/>
              <a:t>оптимално</a:t>
            </a:r>
            <a:r>
              <a:rPr lang="en-US" dirty="0"/>
              <a:t> </a:t>
            </a:r>
            <a:r>
              <a:rPr lang="en-US" dirty="0" err="1"/>
              <a:t>използване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едно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повече</a:t>
            </a:r>
            <a:r>
              <a:rPr lang="en-US" dirty="0"/>
              <a:t> </a:t>
            </a:r>
            <a:r>
              <a:rPr lang="en-US" dirty="0" err="1"/>
              <a:t>потребителски</a:t>
            </a:r>
            <a:r>
              <a:rPr lang="en-US" dirty="0"/>
              <a:t> </a:t>
            </a:r>
            <a:r>
              <a:rPr lang="en-US" dirty="0" err="1"/>
              <a:t>приложения</a:t>
            </a:r>
            <a:r>
              <a:rPr lang="en-US" dirty="0"/>
              <a:t>. </a:t>
            </a:r>
            <a:r>
              <a:rPr lang="en-US" dirty="0" err="1"/>
              <a:t>Данните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съхраняват</a:t>
            </a:r>
            <a:r>
              <a:rPr lang="en-US" dirty="0"/>
              <a:t> </a:t>
            </a:r>
            <a:r>
              <a:rPr lang="en-US" dirty="0" err="1"/>
              <a:t>така</a:t>
            </a:r>
            <a:r>
              <a:rPr lang="en-US" dirty="0"/>
              <a:t>, </a:t>
            </a:r>
            <a:r>
              <a:rPr lang="en-US" dirty="0" err="1"/>
              <a:t>че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са </a:t>
            </a:r>
            <a:r>
              <a:rPr lang="en-US" dirty="0" err="1"/>
              <a:t>независими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приложенията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ги</a:t>
            </a:r>
            <a:r>
              <a:rPr lang="en-US" dirty="0"/>
              <a:t> </a:t>
            </a:r>
            <a:r>
              <a:rPr lang="en-US" dirty="0" err="1"/>
              <a:t>използват</a:t>
            </a:r>
            <a:r>
              <a:rPr lang="en-US" dirty="0"/>
              <a:t>.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добавяне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нови</a:t>
            </a:r>
            <a:r>
              <a:rPr lang="en-US" dirty="0"/>
              <a:t>,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модифициране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съществуващите</a:t>
            </a:r>
            <a:r>
              <a:rPr lang="en-US" dirty="0"/>
              <a:t> и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търсене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данни в БД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използва</a:t>
            </a:r>
            <a:r>
              <a:rPr lang="en-US" dirty="0"/>
              <a:t> </a:t>
            </a:r>
            <a:r>
              <a:rPr lang="en-US" dirty="0" err="1"/>
              <a:t>общ</a:t>
            </a:r>
            <a:r>
              <a:rPr lang="en-US" dirty="0"/>
              <a:t> </a:t>
            </a:r>
            <a:r>
              <a:rPr lang="en-US" dirty="0" err="1"/>
              <a:t>управляем</a:t>
            </a:r>
            <a:r>
              <a:rPr lang="en-US" dirty="0"/>
              <a:t> </a:t>
            </a:r>
            <a:r>
              <a:rPr lang="en-US" dirty="0" err="1"/>
              <a:t>способ</a:t>
            </a:r>
            <a:r>
              <a:rPr lang="en-US" dirty="0"/>
              <a:t>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9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 smtClean="0"/>
              <a:t>Особености на БД:</a:t>
            </a:r>
            <a:endParaRPr lang="bg-BG" dirty="0"/>
          </a:p>
          <a:p>
            <a:pPr lvl="0"/>
            <a:r>
              <a:rPr lang="bg-BG" dirty="0"/>
              <a:t>данните се описват и съхраняват отделно от приложенията; </a:t>
            </a:r>
          </a:p>
          <a:p>
            <a:pPr lvl="0"/>
            <a:r>
              <a:rPr lang="bg-BG" dirty="0"/>
              <a:t>една база от данни може да обслужва множество приложения;</a:t>
            </a:r>
          </a:p>
          <a:p>
            <a:pPr lvl="0"/>
            <a:r>
              <a:rPr lang="bg-BG" dirty="0"/>
              <a:t>непротиворечивост и съгласуваност на данните след извършване на всяка транзакция;</a:t>
            </a:r>
          </a:p>
          <a:p>
            <a:pPr lvl="0"/>
            <a:r>
              <a:rPr lang="bg-BG" dirty="0"/>
              <a:t>възможност за безпроблемно разширяване на системата, т.е добавяне на нови приложения и актуализация на съществуващите.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094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Основните изисквания към БД са:</a:t>
            </a:r>
          </a:p>
          <a:p>
            <a:pPr lvl="0"/>
            <a:r>
              <a:rPr lang="bg-BG" dirty="0"/>
              <a:t>интеграция и свързаност;</a:t>
            </a:r>
          </a:p>
          <a:p>
            <a:pPr lvl="0"/>
            <a:r>
              <a:rPr lang="bg-BG" dirty="0"/>
              <a:t>минимално дублиране на данните;</a:t>
            </a:r>
          </a:p>
          <a:p>
            <a:pPr lvl="0"/>
            <a:r>
              <a:rPr lang="bg-BG" dirty="0"/>
              <a:t>независимост на данните – поддържат се 2 равнища на независимост -  логическа и физическа. </a:t>
            </a:r>
            <a:endParaRPr lang="bg-BG" dirty="0" smtClean="0"/>
          </a:p>
          <a:p>
            <a:pPr lvl="0"/>
            <a:r>
              <a:rPr lang="bg-BG" dirty="0" smtClean="0"/>
              <a:t>непротиворечивост и цялостност на данните;</a:t>
            </a:r>
          </a:p>
          <a:p>
            <a:pPr lvl="0"/>
            <a:r>
              <a:rPr lang="bg-BG" dirty="0" smtClean="0"/>
              <a:t>защита </a:t>
            </a:r>
            <a:r>
              <a:rPr lang="bg-BG" dirty="0"/>
              <a:t>на данните.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625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4"/>
            </a:pPr>
            <a:r>
              <a:rPr lang="bg-BG" dirty="0" smtClean="0"/>
              <a:t>Независимост на данните</a:t>
            </a:r>
          </a:p>
          <a:p>
            <a:pPr lvl="0"/>
            <a:r>
              <a:rPr lang="bg-BG" dirty="0" smtClean="0"/>
              <a:t>логическа независимост - </a:t>
            </a:r>
            <a:r>
              <a:rPr lang="bg-BG" dirty="0" err="1" smtClean="0"/>
              <a:t>независимост</a:t>
            </a:r>
            <a:r>
              <a:rPr lang="bg-BG" dirty="0" smtClean="0"/>
              <a:t> на общото логическо описание на  БД от приложенията, които я </a:t>
            </a:r>
            <a:r>
              <a:rPr lang="bg-BG" dirty="0" smtClean="0"/>
              <a:t>използват</a:t>
            </a:r>
            <a:r>
              <a:rPr lang="en-US" dirty="0" smtClean="0"/>
              <a:t>;</a:t>
            </a:r>
            <a:r>
              <a:rPr lang="bg-BG" dirty="0" smtClean="0"/>
              <a:t> </a:t>
            </a:r>
            <a:endParaRPr lang="bg-BG" dirty="0" smtClean="0"/>
          </a:p>
          <a:p>
            <a:pPr lvl="0"/>
            <a:r>
              <a:rPr lang="bg-BG" dirty="0" smtClean="0"/>
              <a:t>физическа –</a:t>
            </a:r>
            <a:r>
              <a:rPr lang="en-US" dirty="0" smtClean="0"/>
              <a:t> </a:t>
            </a:r>
            <a:r>
              <a:rPr lang="bg-BG" dirty="0" smtClean="0"/>
              <a:t>независимост </a:t>
            </a:r>
            <a:r>
              <a:rPr lang="bg-BG" dirty="0" smtClean="0"/>
              <a:t>на физическия модел на БД от логическия;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58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Йерархични БД</a:t>
            </a:r>
            <a:endParaRPr lang="bg-B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9288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32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понятия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върхове (</a:t>
            </a:r>
            <a:r>
              <a:rPr lang="bg-BG" dirty="0" smtClean="0"/>
              <a:t>сегменти) - описват се данните </a:t>
            </a:r>
            <a:r>
              <a:rPr lang="bg-BG" dirty="0"/>
              <a:t>и обектите на предметната </a:t>
            </a:r>
            <a:r>
              <a:rPr lang="bg-BG" dirty="0" smtClean="0"/>
              <a:t>област; биват:</a:t>
            </a:r>
          </a:p>
          <a:p>
            <a:pPr marL="714375" indent="631825">
              <a:buFont typeface="Wingdings" panose="05000000000000000000" pitchFamily="2" charset="2"/>
              <a:buChar char="ü"/>
            </a:pPr>
            <a:r>
              <a:rPr lang="bg-BG" dirty="0"/>
              <a:t>породени (зависими), </a:t>
            </a:r>
            <a:endParaRPr lang="bg-BG" dirty="0" smtClean="0"/>
          </a:p>
          <a:p>
            <a:pPr marL="714375" indent="631825">
              <a:buFont typeface="Wingdings" panose="05000000000000000000" pitchFamily="2" charset="2"/>
              <a:buChar char="ü"/>
            </a:pPr>
            <a:r>
              <a:rPr lang="bg-BG" dirty="0" smtClean="0"/>
              <a:t>пораждащи </a:t>
            </a:r>
            <a:r>
              <a:rPr lang="bg-BG" dirty="0"/>
              <a:t>(независими</a:t>
            </a:r>
            <a:r>
              <a:rPr lang="bg-BG" dirty="0" smtClean="0"/>
              <a:t>),</a:t>
            </a:r>
          </a:p>
          <a:p>
            <a:pPr marL="714375" indent="631825">
              <a:buFont typeface="Wingdings" panose="05000000000000000000" pitchFamily="2" charset="2"/>
              <a:buChar char="ü"/>
            </a:pPr>
            <a:r>
              <a:rPr lang="bg-BG" dirty="0" smtClean="0"/>
              <a:t>родителски </a:t>
            </a:r>
            <a:r>
              <a:rPr lang="bg-BG" dirty="0"/>
              <a:t>сегмент по отношение на един или няколко </a:t>
            </a:r>
            <a:r>
              <a:rPr lang="bg-BG" dirty="0" smtClean="0"/>
              <a:t>породени</a:t>
            </a:r>
          </a:p>
          <a:p>
            <a:r>
              <a:rPr lang="bg-BG" dirty="0" smtClean="0"/>
              <a:t>дъги - </a:t>
            </a:r>
            <a:r>
              <a:rPr lang="bg-BG" dirty="0"/>
              <a:t>дефинират връзките между </a:t>
            </a:r>
            <a:r>
              <a:rPr lang="bg-BG" dirty="0" smtClean="0"/>
              <a:t>сегментите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609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bg-BG" sz="4000" b="1" dirty="0" smtClean="0"/>
              <a:t>Особености</a:t>
            </a:r>
          </a:p>
          <a:p>
            <a:r>
              <a:rPr lang="bg-BG" dirty="0"/>
              <a:t>Йерархията винаги започва от </a:t>
            </a:r>
            <a:r>
              <a:rPr lang="bg-BG" dirty="0" smtClean="0"/>
              <a:t>корена;</a:t>
            </a:r>
          </a:p>
          <a:p>
            <a:r>
              <a:rPr lang="bg-BG" dirty="0" smtClean="0"/>
              <a:t>Всеки </a:t>
            </a:r>
            <a:r>
              <a:rPr lang="bg-BG" dirty="0"/>
              <a:t>връх може да бъде и породен и пораждащ, или само породен или само </a:t>
            </a:r>
            <a:r>
              <a:rPr lang="bg-BG" dirty="0" smtClean="0"/>
              <a:t>пораждащ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Добавянето </a:t>
            </a:r>
            <a:r>
              <a:rPr lang="bg-BG" dirty="0"/>
              <a:t>на сегменти може да </a:t>
            </a:r>
            <a:r>
              <a:rPr lang="bg-BG" dirty="0" smtClean="0"/>
              <a:t>става </a:t>
            </a:r>
            <a:r>
              <a:rPr lang="bg-BG" dirty="0"/>
              <a:t>хоризонтално и </a:t>
            </a:r>
            <a:r>
              <a:rPr lang="bg-BG" dirty="0" smtClean="0"/>
              <a:t>вертикално;</a:t>
            </a:r>
          </a:p>
          <a:p>
            <a:r>
              <a:rPr lang="bg-BG" dirty="0" smtClean="0"/>
              <a:t>Достъпът </a:t>
            </a:r>
            <a:r>
              <a:rPr lang="bg-BG" dirty="0"/>
              <a:t>до породен връх става от корена пред пораждащия </a:t>
            </a:r>
            <a:r>
              <a:rPr lang="bg-BG" dirty="0" smtClean="0"/>
              <a:t>го;</a:t>
            </a:r>
          </a:p>
          <a:p>
            <a:r>
              <a:rPr lang="bg-BG" dirty="0" smtClean="0"/>
              <a:t> Отношенията в йерархичната </a:t>
            </a:r>
            <a:r>
              <a:rPr lang="bg-BG" dirty="0"/>
              <a:t>БД, са </a:t>
            </a:r>
            <a:r>
              <a:rPr lang="bg-BG" dirty="0" smtClean="0"/>
              <a:t>1:М</a:t>
            </a:r>
            <a:r>
              <a:rPr lang="bg-BG" dirty="0"/>
              <a:t>, </a:t>
            </a:r>
            <a:r>
              <a:rPr lang="bg-BG" dirty="0" smtClean="0"/>
              <a:t>1:</a:t>
            </a:r>
            <a:r>
              <a:rPr lang="bg-BG" dirty="0" err="1" smtClean="0"/>
              <a:t>1</a:t>
            </a:r>
            <a:r>
              <a:rPr lang="bg-BG" dirty="0" smtClean="0"/>
              <a:t> </a:t>
            </a:r>
            <a:r>
              <a:rPr lang="bg-BG" dirty="0"/>
              <a:t>и </a:t>
            </a:r>
            <a:r>
              <a:rPr lang="bg-BG" dirty="0" smtClean="0"/>
              <a:t>1:0</a:t>
            </a:r>
            <a:r>
              <a:rPr lang="bg-BG" dirty="0"/>
              <a:t>. </a:t>
            </a:r>
            <a:endParaRPr lang="bg-BG" dirty="0" smtClean="0"/>
          </a:p>
          <a:p>
            <a:r>
              <a:rPr lang="bg-BG" dirty="0" smtClean="0"/>
              <a:t>Задаването </a:t>
            </a:r>
            <a:r>
              <a:rPr lang="bg-BG" dirty="0"/>
              <a:t>на връзките става по </a:t>
            </a:r>
            <a:r>
              <a:rPr lang="bg-BG" dirty="0" smtClean="0"/>
              <a:t>подразбиране, връзките </a:t>
            </a:r>
            <a:r>
              <a:rPr lang="bg-BG" dirty="0"/>
              <a:t>не се именуват, </a:t>
            </a:r>
            <a:r>
              <a:rPr lang="bg-BG" dirty="0" smtClean="0"/>
              <a:t>те</a:t>
            </a:r>
            <a:r>
              <a:rPr lang="bg-BG" dirty="0" smtClean="0"/>
              <a:t> </a:t>
            </a:r>
            <a:r>
              <a:rPr lang="bg-BG" dirty="0"/>
              <a:t>се </a:t>
            </a:r>
            <a:r>
              <a:rPr lang="bg-BG" dirty="0" smtClean="0"/>
              <a:t>подразбират;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621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bg-BG" dirty="0" smtClean="0"/>
              <a:t>Навигационен тип БД </a:t>
            </a:r>
            <a:r>
              <a:rPr lang="bg-BG" dirty="0"/>
              <a:t>(</a:t>
            </a:r>
            <a:r>
              <a:rPr lang="en-US" dirty="0"/>
              <a:t>navigational database</a:t>
            </a:r>
            <a:r>
              <a:rPr lang="bg-BG" dirty="0" smtClean="0"/>
              <a:t>) - обръщане </a:t>
            </a:r>
            <a:r>
              <a:rPr lang="bg-BG" dirty="0"/>
              <a:t>към записите се осъществява чрез указатели (</a:t>
            </a:r>
            <a:r>
              <a:rPr lang="en-US" dirty="0"/>
              <a:t>pointers</a:t>
            </a:r>
            <a:r>
              <a:rPr lang="bg-BG" dirty="0"/>
              <a:t>) и пътеки (</a:t>
            </a:r>
            <a:r>
              <a:rPr lang="en-US" dirty="0"/>
              <a:t>paths</a:t>
            </a:r>
            <a:r>
              <a:rPr lang="bg-BG" dirty="0"/>
              <a:t>) от родителските </a:t>
            </a:r>
            <a:r>
              <a:rPr lang="bg-BG" dirty="0" smtClean="0"/>
              <a:t>записи;</a:t>
            </a:r>
          </a:p>
          <a:p>
            <a:r>
              <a:rPr lang="bg-BG" dirty="0" smtClean="0"/>
              <a:t>Един </a:t>
            </a:r>
            <a:r>
              <a:rPr lang="bg-BG" dirty="0"/>
              <a:t>екземпляр на </a:t>
            </a:r>
            <a:r>
              <a:rPr lang="bg-BG" dirty="0" smtClean="0"/>
              <a:t>кореновия </a:t>
            </a:r>
            <a:r>
              <a:rPr lang="bg-BG" dirty="0"/>
              <a:t>сегмент заедно с всички екземпляри на </a:t>
            </a:r>
            <a:r>
              <a:rPr lang="bg-BG" dirty="0" smtClean="0"/>
              <a:t>породените сегменти </a:t>
            </a:r>
            <a:r>
              <a:rPr lang="bg-BG" dirty="0"/>
              <a:t>образуват </a:t>
            </a:r>
            <a:r>
              <a:rPr lang="bg-BG" b="1" dirty="0"/>
              <a:t>една логическа йерархична </a:t>
            </a:r>
            <a:r>
              <a:rPr lang="bg-BG" b="1" dirty="0" smtClean="0"/>
              <a:t>БД; </a:t>
            </a:r>
          </a:p>
          <a:p>
            <a:r>
              <a:rPr lang="bg-BG" dirty="0" smtClean="0"/>
              <a:t>Логическата </a:t>
            </a:r>
            <a:r>
              <a:rPr lang="bg-BG" dirty="0"/>
              <a:t>йерархична БД е </a:t>
            </a:r>
            <a:r>
              <a:rPr lang="bg-BG" dirty="0" err="1" smtClean="0"/>
              <a:t>подмножест-во</a:t>
            </a:r>
            <a:r>
              <a:rPr lang="bg-BG" dirty="0" smtClean="0"/>
              <a:t> </a:t>
            </a:r>
            <a:r>
              <a:rPr lang="bg-BG" dirty="0"/>
              <a:t>на общата БД.</a:t>
            </a:r>
          </a:p>
        </p:txBody>
      </p:sp>
    </p:spTree>
    <p:extLst>
      <p:ext uri="{BB962C8B-B14F-4D97-AF65-F5344CB8AC3E}">
        <p14:creationId xmlns:p14="http://schemas.microsoft.com/office/powerpoint/2010/main" val="156469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852</Words>
  <Application>Microsoft Office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Бази от данни (БД) </vt:lpstr>
      <vt:lpstr>PowerPoint Presentation</vt:lpstr>
      <vt:lpstr>PowerPoint Presentation</vt:lpstr>
      <vt:lpstr>PowerPoint Presentation</vt:lpstr>
      <vt:lpstr>PowerPoint Presentation</vt:lpstr>
      <vt:lpstr>Йерархични БД</vt:lpstr>
      <vt:lpstr>Основни понятия</vt:lpstr>
      <vt:lpstr>PowerPoint Presentation</vt:lpstr>
      <vt:lpstr>PowerPoint Presentation</vt:lpstr>
      <vt:lpstr>Предимства</vt:lpstr>
      <vt:lpstr>Недостатъци</vt:lpstr>
      <vt:lpstr>Мрежови БД </vt:lpstr>
      <vt:lpstr>PowerPoint Presentation</vt:lpstr>
      <vt:lpstr>PowerPoint Presentation</vt:lpstr>
      <vt:lpstr>PowerPoint Presentation</vt:lpstr>
      <vt:lpstr>Преобразуване на М:М връзка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Бази от данни (БД) </dc:title>
  <dc:creator>PC</dc:creator>
  <cp:lastModifiedBy>PC</cp:lastModifiedBy>
  <cp:revision>16</cp:revision>
  <dcterms:created xsi:type="dcterms:W3CDTF">2015-04-06T08:36:33Z</dcterms:created>
  <dcterms:modified xsi:type="dcterms:W3CDTF">2016-04-03T17:23:18Z</dcterms:modified>
</cp:coreProperties>
</file>