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8C6-C52F-41B2-ADAB-38F78C2CC962}" type="datetimeFigureOut">
              <a:rPr lang="bg-BG" smtClean="0"/>
              <a:t>20.3.2016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4B9D-36DB-46C1-95AC-0640882BAA8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115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8C6-C52F-41B2-ADAB-38F78C2CC962}" type="datetimeFigureOut">
              <a:rPr lang="bg-BG" smtClean="0"/>
              <a:t>20.3.2016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4B9D-36DB-46C1-95AC-0640882BAA8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754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8C6-C52F-41B2-ADAB-38F78C2CC962}" type="datetimeFigureOut">
              <a:rPr lang="bg-BG" smtClean="0"/>
              <a:t>20.3.2016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4B9D-36DB-46C1-95AC-0640882BAA8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878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8C6-C52F-41B2-ADAB-38F78C2CC962}" type="datetimeFigureOut">
              <a:rPr lang="bg-BG" smtClean="0"/>
              <a:t>20.3.2016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4B9D-36DB-46C1-95AC-0640882BAA8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297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8C6-C52F-41B2-ADAB-38F78C2CC962}" type="datetimeFigureOut">
              <a:rPr lang="bg-BG" smtClean="0"/>
              <a:t>20.3.2016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4B9D-36DB-46C1-95AC-0640882BAA8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91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8C6-C52F-41B2-ADAB-38F78C2CC962}" type="datetimeFigureOut">
              <a:rPr lang="bg-BG" smtClean="0"/>
              <a:t>20.3.2016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4B9D-36DB-46C1-95AC-0640882BAA8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516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8C6-C52F-41B2-ADAB-38F78C2CC962}" type="datetimeFigureOut">
              <a:rPr lang="bg-BG" smtClean="0"/>
              <a:t>20.3.2016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4B9D-36DB-46C1-95AC-0640882BAA8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792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8C6-C52F-41B2-ADAB-38F78C2CC962}" type="datetimeFigureOut">
              <a:rPr lang="bg-BG" smtClean="0"/>
              <a:t>20.3.2016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4B9D-36DB-46C1-95AC-0640882BAA8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846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8C6-C52F-41B2-ADAB-38F78C2CC962}" type="datetimeFigureOut">
              <a:rPr lang="bg-BG" smtClean="0"/>
              <a:t>20.3.2016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4B9D-36DB-46C1-95AC-0640882BAA8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688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8C6-C52F-41B2-ADAB-38F78C2CC962}" type="datetimeFigureOut">
              <a:rPr lang="bg-BG" smtClean="0"/>
              <a:t>20.3.2016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4B9D-36DB-46C1-95AC-0640882BAA8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50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48C6-C52F-41B2-ADAB-38F78C2CC962}" type="datetimeFigureOut">
              <a:rPr lang="bg-BG" smtClean="0"/>
              <a:t>20.3.2016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74B9D-36DB-46C1-95AC-0640882BAA8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072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48C6-C52F-41B2-ADAB-38F78C2CC962}" type="datetimeFigureOut">
              <a:rPr lang="bg-BG" smtClean="0"/>
              <a:t>20.3.2016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74B9D-36DB-46C1-95AC-0640882BAA8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08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 smtClean="0"/>
              <a:t>Релационн</a:t>
            </a:r>
            <a:r>
              <a:rPr lang="bg-BG" b="1" dirty="0"/>
              <a:t>и</a:t>
            </a:r>
            <a:r>
              <a:rPr lang="bg-BG" b="1" dirty="0" smtClean="0"/>
              <a:t> БД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309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bg-BG" i="1" dirty="0" smtClean="0"/>
              <a:t>Транзитивна зависимост:</a:t>
            </a:r>
          </a:p>
          <a:p>
            <a:pPr marL="0" indent="0">
              <a:buNone/>
            </a:pPr>
            <a:r>
              <a:rPr lang="bg-BG" dirty="0" smtClean="0"/>
              <a:t>В </a:t>
            </a:r>
            <a:r>
              <a:rPr lang="bg-BG" dirty="0"/>
              <a:t>отношение </a:t>
            </a:r>
            <a:r>
              <a:rPr lang="bg-BG" b="1" dirty="0"/>
              <a:t>R </a:t>
            </a:r>
            <a:r>
              <a:rPr lang="ru-RU" b="1" dirty="0"/>
              <a:t>(</a:t>
            </a:r>
            <a:r>
              <a:rPr lang="bg-BG" b="1" dirty="0"/>
              <a:t>A*</a:t>
            </a:r>
            <a:r>
              <a:rPr lang="ru-RU" b="1" dirty="0"/>
              <a:t>, </a:t>
            </a:r>
            <a:r>
              <a:rPr lang="bg-BG" b="1" dirty="0"/>
              <a:t>B</a:t>
            </a:r>
            <a:r>
              <a:rPr lang="ru-RU" b="1" dirty="0"/>
              <a:t>, </a:t>
            </a:r>
            <a:r>
              <a:rPr lang="bg-BG" b="1" dirty="0"/>
              <a:t>C</a:t>
            </a:r>
            <a:r>
              <a:rPr lang="ru-RU" b="1" dirty="0" smtClean="0"/>
              <a:t>) </a:t>
            </a:r>
            <a:r>
              <a:rPr lang="bg-BG" dirty="0" smtClean="0"/>
              <a:t>ако </a:t>
            </a:r>
            <a:r>
              <a:rPr lang="bg-BG" b="1" dirty="0"/>
              <a:t>В</a:t>
            </a:r>
            <a:r>
              <a:rPr lang="bg-BG" dirty="0"/>
              <a:t> зависи от </a:t>
            </a:r>
            <a:r>
              <a:rPr lang="bg-BG" b="1" dirty="0"/>
              <a:t>А</a:t>
            </a:r>
            <a:r>
              <a:rPr lang="bg-BG" dirty="0"/>
              <a:t> и </a:t>
            </a:r>
            <a:r>
              <a:rPr lang="bg-BG" b="1" dirty="0"/>
              <a:t>С</a:t>
            </a:r>
            <a:r>
              <a:rPr lang="bg-BG" dirty="0"/>
              <a:t> зависи от </a:t>
            </a:r>
            <a:r>
              <a:rPr lang="bg-BG" b="1" dirty="0"/>
              <a:t>В</a:t>
            </a:r>
            <a:r>
              <a:rPr lang="bg-BG" dirty="0"/>
              <a:t>, се счита, че и </a:t>
            </a:r>
            <a:r>
              <a:rPr lang="bg-BG" b="1" dirty="0"/>
              <a:t>С</a:t>
            </a:r>
            <a:r>
              <a:rPr lang="bg-BG" dirty="0"/>
              <a:t> зависи от </a:t>
            </a:r>
            <a:r>
              <a:rPr lang="bg-BG" b="1" dirty="0"/>
              <a:t>А</a:t>
            </a:r>
            <a:r>
              <a:rPr lang="bg-BG" dirty="0"/>
              <a:t>. Ако обаче </a:t>
            </a:r>
            <a:r>
              <a:rPr lang="bg-BG" b="1" dirty="0"/>
              <a:t>А</a:t>
            </a:r>
            <a:r>
              <a:rPr lang="bg-BG" dirty="0"/>
              <a:t> не зависи от </a:t>
            </a:r>
            <a:r>
              <a:rPr lang="bg-BG" b="1" dirty="0"/>
              <a:t>В</a:t>
            </a:r>
            <a:r>
              <a:rPr lang="bg-BG" dirty="0"/>
              <a:t> и </a:t>
            </a:r>
            <a:r>
              <a:rPr lang="bg-BG" b="1" dirty="0"/>
              <a:t>В</a:t>
            </a:r>
            <a:r>
              <a:rPr lang="bg-BG" dirty="0"/>
              <a:t> не зависи от </a:t>
            </a:r>
            <a:r>
              <a:rPr lang="bg-BG" b="1" dirty="0"/>
              <a:t>С</a:t>
            </a:r>
            <a:r>
              <a:rPr lang="bg-BG" dirty="0"/>
              <a:t>, се казва, че </a:t>
            </a:r>
            <a:r>
              <a:rPr lang="bg-BG" b="1" dirty="0"/>
              <a:t>С</a:t>
            </a:r>
            <a:r>
              <a:rPr lang="bg-BG" dirty="0"/>
              <a:t> транзитивно зависи от </a:t>
            </a:r>
            <a:r>
              <a:rPr lang="bg-BG" b="1" dirty="0"/>
              <a:t>А</a:t>
            </a:r>
            <a:r>
              <a:rPr lang="bg-BG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2516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bg-BG" dirty="0" smtClean="0"/>
              <a:t>Нормални форми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bg-BG" dirty="0" smtClean="0"/>
              <a:t>Първа НФ</a:t>
            </a:r>
          </a:p>
          <a:p>
            <a:pPr marL="0" indent="0" algn="just">
              <a:buNone/>
            </a:pPr>
            <a:r>
              <a:rPr lang="bg-BG" dirty="0"/>
              <a:t>Едно отношение е релационно, ако се намира в първа НФ, т.е. </a:t>
            </a:r>
            <a:r>
              <a:rPr lang="bg-BG" u="sng" dirty="0"/>
              <a:t>всички неключови атрибути зависят </a:t>
            </a:r>
            <a:r>
              <a:rPr lang="bg-BG" b="1" u="sng" dirty="0"/>
              <a:t>функционално</a:t>
            </a:r>
            <a:r>
              <a:rPr lang="bg-BG" u="sng" dirty="0"/>
              <a:t> от първичния ключ и домейните имат атомарен характер,</a:t>
            </a:r>
            <a:r>
              <a:rPr lang="bg-BG" dirty="0"/>
              <a:t> т.е. не са множествени и нямат структура.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729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/>
              <a:t>Втора нормална форма</a:t>
            </a:r>
            <a:r>
              <a:rPr lang="bg-BG" dirty="0"/>
              <a:t>. </a:t>
            </a:r>
            <a:endParaRPr lang="bg-BG" dirty="0" smtClean="0"/>
          </a:p>
          <a:p>
            <a:pPr marL="0" indent="365125" algn="just">
              <a:buNone/>
            </a:pPr>
            <a:r>
              <a:rPr lang="bg-BG" dirty="0" smtClean="0"/>
              <a:t>Едно </a:t>
            </a:r>
            <a:r>
              <a:rPr lang="bg-BG" dirty="0"/>
              <a:t>отношение се намира във втора нормална форма, ако е било в първа и всички неключови атрибути </a:t>
            </a:r>
            <a:r>
              <a:rPr lang="bg-BG" b="1" dirty="0"/>
              <a:t>функционално пълно</a:t>
            </a:r>
            <a:r>
              <a:rPr lang="bg-BG" dirty="0"/>
              <a:t>  зависят от първичния ключ. </a:t>
            </a:r>
            <a:endParaRPr lang="bg-BG" dirty="0" smtClean="0"/>
          </a:p>
          <a:p>
            <a:pPr marL="0" indent="365125" algn="just">
              <a:buNone/>
            </a:pPr>
            <a:r>
              <a:rPr lang="bg-BG" dirty="0" smtClean="0"/>
              <a:t>Ако </a:t>
            </a:r>
            <a:r>
              <a:rPr lang="bg-BG" dirty="0"/>
              <a:t>в отношението присъства атрибут, който зависи от отделно подмножество на съставния първичен ключ, то той, заедно с подмножеството се отделят в самостоятелно отношение, като първичен ключ на новото отношение става подмножеството на съставния ПК на изходното отношение</a:t>
            </a:r>
            <a:r>
              <a:rPr lang="bg-BG" dirty="0" smtClean="0"/>
              <a:t>.</a:t>
            </a:r>
            <a:endParaRPr lang="en-US" dirty="0" smtClean="0"/>
          </a:p>
          <a:p>
            <a:pPr marL="0" indent="365125" algn="just">
              <a:buNone/>
            </a:pPr>
            <a:endParaRPr lang="en-US" dirty="0" smtClean="0"/>
          </a:p>
          <a:p>
            <a:pPr marL="0" indent="365125" algn="just">
              <a:buNone/>
            </a:pPr>
            <a:r>
              <a:rPr lang="en-US" dirty="0" smtClean="0"/>
              <a:t>R={ </a:t>
            </a:r>
            <a:r>
              <a:rPr lang="en-US" b="1" u="sng" dirty="0" smtClean="0"/>
              <a:t>A, B</a:t>
            </a:r>
            <a:r>
              <a:rPr lang="en-US" dirty="0" smtClean="0"/>
              <a:t>, C, D}</a:t>
            </a:r>
            <a:endParaRPr lang="bg-BG" dirty="0"/>
          </a:p>
          <a:p>
            <a:endParaRPr lang="bg-BG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267744" y="5733256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692963" y="5733257"/>
            <a:ext cx="574781" cy="230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27784" y="50851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80353" y="5085184"/>
            <a:ext cx="64743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73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bg-BG" dirty="0" smtClean="0"/>
              <a:t>Трета НФ</a:t>
            </a:r>
          </a:p>
          <a:p>
            <a:pPr marL="0" indent="0" algn="just">
              <a:buNone/>
            </a:pPr>
            <a:r>
              <a:rPr lang="bg-BG" dirty="0"/>
              <a:t>Едно отношение е в трета НФ, ако е било във втора НФ и от него са отстранени транзитивните зависимости.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R= {</a:t>
            </a:r>
            <a:r>
              <a:rPr lang="en-US" b="1" u="sng" dirty="0" smtClean="0"/>
              <a:t>A*</a:t>
            </a:r>
            <a:r>
              <a:rPr lang="en-US" dirty="0" smtClean="0"/>
              <a:t>, B, C}</a:t>
            </a:r>
            <a:endParaRPr lang="bg-B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975596" y="4152949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331640" y="4221088"/>
            <a:ext cx="643956" cy="219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22239" y="4152949"/>
            <a:ext cx="0" cy="356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994521" y="4188186"/>
            <a:ext cx="42771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4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638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Същност – БД, построена на основата на релации; представена от Код през 1970 г.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Особености:</a:t>
            </a:r>
          </a:p>
          <a:p>
            <a:pPr marL="365125" indent="349250"/>
            <a:r>
              <a:rPr lang="bg-BG" dirty="0"/>
              <a:t>Релацията (</a:t>
            </a:r>
            <a:r>
              <a:rPr lang="en-US" dirty="0"/>
              <a:t>Relation</a:t>
            </a:r>
            <a:r>
              <a:rPr lang="bg-BG" dirty="0"/>
              <a:t>) е двумерна таблица, състояща се от редове и </a:t>
            </a:r>
            <a:r>
              <a:rPr lang="bg-BG" dirty="0" smtClean="0"/>
              <a:t>колони;</a:t>
            </a:r>
          </a:p>
          <a:p>
            <a:pPr marL="365125" indent="349250"/>
            <a:r>
              <a:rPr lang="bg-BG" dirty="0"/>
              <a:t>В колоните са отразени характеристиките на </a:t>
            </a:r>
            <a:r>
              <a:rPr lang="bg-BG" dirty="0" smtClean="0"/>
              <a:t>обектите; имената на колоните – уникални; </a:t>
            </a:r>
          </a:p>
          <a:p>
            <a:pPr marL="365125" indent="349250"/>
            <a:r>
              <a:rPr lang="bg-BG" dirty="0" smtClean="0"/>
              <a:t>В </a:t>
            </a:r>
            <a:r>
              <a:rPr lang="bg-BG" dirty="0"/>
              <a:t>редовете </a:t>
            </a:r>
            <a:r>
              <a:rPr lang="bg-BG" dirty="0" smtClean="0"/>
              <a:t>- набор </a:t>
            </a:r>
            <a:r>
              <a:rPr lang="bg-BG" dirty="0"/>
              <a:t>от значения, които </a:t>
            </a:r>
            <a:r>
              <a:rPr lang="bg-BG" dirty="0" smtClean="0"/>
              <a:t>отделните </a:t>
            </a:r>
            <a:r>
              <a:rPr lang="bg-BG" dirty="0"/>
              <a:t>характеристики </a:t>
            </a:r>
            <a:r>
              <a:rPr lang="bg-BG" dirty="0" smtClean="0"/>
              <a:t>приемат за </a:t>
            </a:r>
            <a:r>
              <a:rPr lang="bg-BG" dirty="0"/>
              <a:t>всеки екземпляр на </a:t>
            </a:r>
            <a:r>
              <a:rPr lang="bg-BG" dirty="0" smtClean="0"/>
              <a:t>обекта; няма редове с </a:t>
            </a:r>
            <a:r>
              <a:rPr lang="bg-BG" dirty="0" smtClean="0"/>
              <a:t>еднакво </a:t>
            </a:r>
            <a:r>
              <a:rPr lang="bg-BG" dirty="0" smtClean="0"/>
              <a:t>съдържание</a:t>
            </a:r>
          </a:p>
          <a:p>
            <a:pPr marL="365125" indent="349250"/>
            <a:r>
              <a:rPr lang="bg-BG" dirty="0" smtClean="0"/>
              <a:t>Атомарен характер на </a:t>
            </a:r>
            <a:r>
              <a:rPr lang="bg-BG" dirty="0" smtClean="0"/>
              <a:t>елементите</a:t>
            </a:r>
            <a:r>
              <a:rPr lang="bg-BG" dirty="0" smtClean="0"/>
              <a:t>;</a:t>
            </a:r>
          </a:p>
          <a:p>
            <a:pPr marL="365125" indent="349250"/>
            <a:r>
              <a:rPr lang="bg-BG" dirty="0" smtClean="0"/>
              <a:t>Няма значение подреждането на колоните и редовете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60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Основни понятия</a:t>
            </a:r>
          </a:p>
          <a:p>
            <a:r>
              <a:rPr lang="bg-BG" dirty="0" smtClean="0"/>
              <a:t>Домейн </a:t>
            </a:r>
            <a:r>
              <a:rPr lang="bg-BG" dirty="0"/>
              <a:t>(</a:t>
            </a:r>
            <a:r>
              <a:rPr lang="en-US" dirty="0"/>
              <a:t>domain</a:t>
            </a:r>
            <a:r>
              <a:rPr lang="bg-BG" dirty="0" smtClean="0"/>
              <a:t>) - съвкупност </a:t>
            </a:r>
            <a:r>
              <a:rPr lang="bg-BG" dirty="0"/>
              <a:t>от значенията на един </a:t>
            </a:r>
            <a:r>
              <a:rPr lang="bg-BG" dirty="0" smtClean="0"/>
              <a:t>атрибут; </a:t>
            </a:r>
          </a:p>
          <a:p>
            <a:pPr indent="738188">
              <a:buFont typeface="Wingdings" panose="05000000000000000000" pitchFamily="2" charset="2"/>
              <a:buChar char="v"/>
            </a:pPr>
            <a:r>
              <a:rPr lang="bg-BG" dirty="0" smtClean="0"/>
              <a:t>синоними - „</a:t>
            </a:r>
            <a:r>
              <a:rPr lang="bg-BG" dirty="0"/>
              <a:t>колона“ и „поле</a:t>
            </a:r>
            <a:r>
              <a:rPr lang="bg-BG" dirty="0" smtClean="0"/>
              <a:t>“;</a:t>
            </a:r>
          </a:p>
          <a:p>
            <a:pPr indent="738188">
              <a:buFont typeface="Wingdings" panose="05000000000000000000" pitchFamily="2" charset="2"/>
              <a:buChar char="v"/>
            </a:pPr>
            <a:r>
              <a:rPr lang="bg-BG" dirty="0" smtClean="0"/>
              <a:t>всеки домейн </a:t>
            </a:r>
            <a:r>
              <a:rPr lang="bg-BG" dirty="0"/>
              <a:t>има име и </a:t>
            </a:r>
            <a:r>
              <a:rPr lang="bg-BG" dirty="0" smtClean="0"/>
              <a:t>тип; </a:t>
            </a:r>
          </a:p>
          <a:p>
            <a:pPr indent="738188">
              <a:buFont typeface="Wingdings" panose="05000000000000000000" pitchFamily="2" charset="2"/>
              <a:buChar char="v"/>
            </a:pPr>
            <a:r>
              <a:rPr lang="bg-BG" dirty="0" smtClean="0"/>
              <a:t>типове </a:t>
            </a:r>
            <a:r>
              <a:rPr lang="bg-BG" dirty="0"/>
              <a:t>полета </a:t>
            </a:r>
            <a:r>
              <a:rPr lang="bg-BG" dirty="0" smtClean="0"/>
              <a:t>- </a:t>
            </a:r>
            <a:r>
              <a:rPr lang="bg-BG" dirty="0"/>
              <a:t>числово, текстово (символно), дата и час, логическо, </a:t>
            </a:r>
            <a:r>
              <a:rPr lang="bg-BG" dirty="0" err="1"/>
              <a:t>мемо</a:t>
            </a:r>
            <a:r>
              <a:rPr lang="bg-BG" dirty="0"/>
              <a:t> и др. </a:t>
            </a:r>
            <a:endParaRPr lang="bg-BG" dirty="0" smtClean="0"/>
          </a:p>
          <a:p>
            <a:pPr indent="738188">
              <a:buFont typeface="Wingdings" panose="05000000000000000000" pitchFamily="2" charset="2"/>
              <a:buChar char="v"/>
            </a:pPr>
            <a:r>
              <a:rPr lang="bg-BG" dirty="0" smtClean="0"/>
              <a:t>подреждането </a:t>
            </a:r>
            <a:r>
              <a:rPr lang="bg-BG" dirty="0"/>
              <a:t>на домейните в релациите е </a:t>
            </a:r>
            <a:r>
              <a:rPr lang="bg-BG" dirty="0" smtClean="0"/>
              <a:t>произволно.</a:t>
            </a:r>
          </a:p>
          <a:p>
            <a:r>
              <a:rPr lang="bg-BG" dirty="0" smtClean="0"/>
              <a:t>Кортеж – ред от таблицата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718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Ключове:</a:t>
            </a:r>
          </a:p>
          <a:p>
            <a:pPr indent="471488">
              <a:buFont typeface="Wingdings" panose="05000000000000000000" pitchFamily="2" charset="2"/>
              <a:buChar char="v"/>
            </a:pPr>
            <a:r>
              <a:rPr lang="bg-BG" dirty="0" smtClean="0"/>
              <a:t>Възможен ключ – идентифицира ред от таблицата</a:t>
            </a:r>
          </a:p>
          <a:p>
            <a:pPr indent="0">
              <a:buNone/>
            </a:pPr>
            <a:r>
              <a:rPr lang="bg-BG" dirty="0" smtClean="0"/>
              <a:t>   А</a:t>
            </a:r>
            <a:r>
              <a:rPr lang="en-US" dirty="0" smtClean="0"/>
              <a:t>n=    A1, A2,…</a:t>
            </a:r>
            <a:r>
              <a:rPr lang="en-US" dirty="0" err="1" smtClean="0"/>
              <a:t>Aj</a:t>
            </a:r>
            <a:r>
              <a:rPr lang="en-US" dirty="0" smtClean="0"/>
              <a:t>,….An</a:t>
            </a:r>
            <a:endParaRPr lang="bg-BG" dirty="0"/>
          </a:p>
          <a:p>
            <a:pPr indent="0">
              <a:spcBef>
                <a:spcPts val="3000"/>
              </a:spcBef>
              <a:buNone/>
            </a:pPr>
            <a:r>
              <a:rPr lang="bg-BG" dirty="0" smtClean="0"/>
              <a:t>      </a:t>
            </a:r>
            <a:r>
              <a:rPr lang="en-US" dirty="0" err="1" smtClean="0"/>
              <a:t>Ar</a:t>
            </a:r>
            <a:r>
              <a:rPr lang="en-US" dirty="0" smtClean="0"/>
              <a:t>=    Ai,…</a:t>
            </a:r>
            <a:r>
              <a:rPr lang="en-US" dirty="0" err="1" smtClean="0"/>
              <a:t>Ak</a:t>
            </a:r>
            <a:endParaRPr lang="bg-BG" dirty="0" smtClean="0"/>
          </a:p>
          <a:p>
            <a:pPr marL="800100" indent="-4572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bg-BG" dirty="0" smtClean="0"/>
              <a:t>Първичен ключ – избира се един от възможните ключове; </a:t>
            </a:r>
          </a:p>
          <a:p>
            <a:pPr marL="800100" indent="1428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bg-BG" dirty="0" smtClean="0"/>
              <a:t>  прост ПК</a:t>
            </a:r>
          </a:p>
          <a:p>
            <a:pPr marL="800100" indent="1428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bg-BG" dirty="0" smtClean="0"/>
              <a:t>  съставен ПК</a:t>
            </a:r>
          </a:p>
          <a:p>
            <a:pPr marL="800100" indent="-4572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bg-BG" dirty="0" smtClean="0"/>
              <a:t>Свойства на първичните ключове:</a:t>
            </a:r>
          </a:p>
          <a:p>
            <a:pPr marL="800100" indent="28098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bg-BG" dirty="0" smtClean="0"/>
              <a:t>Уникалност – не съществуват 2 кортежа с едно и също значение на ключа</a:t>
            </a:r>
          </a:p>
          <a:p>
            <a:pPr marL="800100" indent="280988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bg-BG" dirty="0" smtClean="0"/>
              <a:t>Минималност – нито един от атрибутите на ключа не може да се изключи без да се наруши </a:t>
            </a:r>
            <a:r>
              <a:rPr lang="bg-BG" dirty="0" smtClean="0"/>
              <a:t>уникалността</a:t>
            </a:r>
            <a:endParaRPr lang="bg-BG" dirty="0" smtClean="0"/>
          </a:p>
        </p:txBody>
      </p:sp>
      <p:sp>
        <p:nvSpPr>
          <p:cNvPr id="4" name="Left Brace 3"/>
          <p:cNvSpPr/>
          <p:nvPr/>
        </p:nvSpPr>
        <p:spPr>
          <a:xfrm>
            <a:off x="1763688" y="908720"/>
            <a:ext cx="77724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ight Brace 4"/>
          <p:cNvSpPr/>
          <p:nvPr/>
        </p:nvSpPr>
        <p:spPr>
          <a:xfrm>
            <a:off x="3999010" y="952101"/>
            <a:ext cx="7200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Left Brace 5"/>
          <p:cNvSpPr/>
          <p:nvPr/>
        </p:nvSpPr>
        <p:spPr>
          <a:xfrm>
            <a:off x="1907704" y="1628800"/>
            <a:ext cx="72008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ight Brace 6"/>
          <p:cNvSpPr/>
          <p:nvPr/>
        </p:nvSpPr>
        <p:spPr>
          <a:xfrm>
            <a:off x="2987824" y="1650330"/>
            <a:ext cx="45719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210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84138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bg-BG" dirty="0"/>
              <a:t>Алтернативни ключове</a:t>
            </a:r>
          </a:p>
          <a:p>
            <a:pPr marL="365125" indent="84138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bg-BG" dirty="0" smtClean="0"/>
              <a:t>Външен </a:t>
            </a:r>
            <a:r>
              <a:rPr lang="bg-BG" dirty="0"/>
              <a:t>ключ (</a:t>
            </a:r>
            <a:r>
              <a:rPr lang="en-US" dirty="0"/>
              <a:t>foreign key</a:t>
            </a:r>
            <a:r>
              <a:rPr lang="bg-BG" dirty="0"/>
              <a:t>) - поле в таблицата, което съответства на първичен ключ в друга таблица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783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bg-BG" sz="3900" dirty="0"/>
              <a:t>Предимства на релационните бази от данни:</a:t>
            </a:r>
          </a:p>
          <a:p>
            <a:pPr lvl="0"/>
            <a:r>
              <a:rPr lang="bg-BG" dirty="0"/>
              <a:t>Простота на </a:t>
            </a:r>
            <a:r>
              <a:rPr lang="bg-BG" dirty="0" smtClean="0"/>
              <a:t>модела - ясни</a:t>
            </a:r>
            <a:r>
              <a:rPr lang="bg-BG" dirty="0"/>
              <a:t>, логични и позволяват с тях да работят по-широк кръг потребители;</a:t>
            </a:r>
          </a:p>
          <a:p>
            <a:pPr lvl="0"/>
            <a:r>
              <a:rPr lang="bg-BG" dirty="0"/>
              <a:t>Поддържат логическа и физическа независимост на данните, което улеснява проектирането, внедряването и използването им</a:t>
            </a:r>
            <a:r>
              <a:rPr lang="bg-BG" dirty="0" smtClean="0"/>
              <a:t>; </a:t>
            </a:r>
          </a:p>
          <a:p>
            <a:pPr lvl="0"/>
            <a:r>
              <a:rPr lang="bg-BG" dirty="0" smtClean="0"/>
              <a:t>Лекота при проектиране и внедряване </a:t>
            </a:r>
            <a:endParaRPr lang="bg-BG" dirty="0"/>
          </a:p>
          <a:p>
            <a:pPr lvl="0"/>
            <a:r>
              <a:rPr lang="bg-BG" dirty="0" smtClean="0"/>
              <a:t>Има </a:t>
            </a:r>
            <a:r>
              <a:rPr lang="bg-BG" dirty="0"/>
              <a:t>разработени </a:t>
            </a:r>
            <a:r>
              <a:rPr lang="bg-BG" dirty="0" smtClean="0"/>
              <a:t>мощни </a:t>
            </a:r>
            <a:r>
              <a:rPr lang="bg-BG" dirty="0"/>
              <a:t>средства за извличане на данни посредством структурирания език за заявки (</a:t>
            </a:r>
            <a:r>
              <a:rPr lang="en-US" dirty="0"/>
              <a:t>Structured Query Language</a:t>
            </a:r>
            <a:r>
              <a:rPr lang="bg-BG" dirty="0"/>
              <a:t> – </a:t>
            </a:r>
            <a:r>
              <a:rPr lang="en-US" dirty="0"/>
              <a:t>SQL</a:t>
            </a:r>
            <a:r>
              <a:rPr lang="bg-BG" dirty="0"/>
              <a:t>). </a:t>
            </a:r>
            <a:r>
              <a:rPr lang="bg-BG" dirty="0" smtClean="0"/>
              <a:t>Необичайни </a:t>
            </a:r>
            <a:r>
              <a:rPr lang="bg-BG" dirty="0"/>
              <a:t>и сложни заявки могат да се реализират значително по-бързо и </a:t>
            </a:r>
            <a:r>
              <a:rPr lang="bg-BG"/>
              <a:t>лесно</a:t>
            </a:r>
            <a:r>
              <a:rPr lang="bg-BG" smtClean="0"/>
              <a:t>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729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bg-BG" sz="3600" dirty="0"/>
              <a:t>Недостатъци на релационните бази данни</a:t>
            </a:r>
            <a:r>
              <a:rPr lang="bg-BG" dirty="0"/>
              <a:t>:</a:t>
            </a:r>
          </a:p>
          <a:p>
            <a:pPr lvl="0"/>
            <a:r>
              <a:rPr lang="bg-BG" dirty="0"/>
              <a:t>Изискват се по-мощни изчислителни ресурси за изпълнение на транзакции и заявки. </a:t>
            </a:r>
          </a:p>
          <a:p>
            <a:pPr lvl="0"/>
            <a:r>
              <a:rPr lang="bg-BG" dirty="0"/>
              <a:t>Поради това обикновено релационните бази са по-бавни. </a:t>
            </a:r>
          </a:p>
          <a:p>
            <a:pPr lvl="0"/>
            <a:r>
              <a:rPr lang="bg-BG" dirty="0"/>
              <a:t>С нарастване на обема на БД могат да възникнат грешки, а от там - забавяне на транзакциите и заявките и до загуба на дан</a:t>
            </a:r>
          </a:p>
        </p:txBody>
      </p:sp>
    </p:spTree>
    <p:extLst>
      <p:ext uri="{BB962C8B-B14F-4D97-AF65-F5344CB8AC3E}">
        <p14:creationId xmlns:p14="http://schemas.microsoft.com/office/powerpoint/2010/main" val="29219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Нормализация на отношенията в релационните БД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b="1" dirty="0" smtClean="0"/>
              <a:t>Същност -  </a:t>
            </a:r>
            <a:r>
              <a:rPr lang="bg-BG" dirty="0"/>
              <a:t>операция по преобразуване и усъвършенстване на релационните структури с оглед създаването на ефективни релационни бази </a:t>
            </a:r>
            <a:r>
              <a:rPr lang="bg-BG" dirty="0" smtClean="0"/>
              <a:t>данни.</a:t>
            </a:r>
          </a:p>
          <a:p>
            <a:pPr algn="just"/>
            <a:r>
              <a:rPr lang="bg-BG" dirty="0" smtClean="0"/>
              <a:t>Мощен инструмент при проектирането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589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 smtClean="0"/>
              <a:t>Основни понятия:</a:t>
            </a:r>
          </a:p>
          <a:p>
            <a:r>
              <a:rPr lang="bg-BG" i="1" dirty="0"/>
              <a:t>Функционална зависимост. </a:t>
            </a:r>
            <a:endParaRPr lang="bg-BG" i="1" dirty="0" smtClean="0"/>
          </a:p>
          <a:p>
            <a:pPr marL="0" indent="0" algn="just">
              <a:buNone/>
            </a:pPr>
            <a:r>
              <a:rPr lang="bg-BG" dirty="0" smtClean="0"/>
              <a:t>В </a:t>
            </a:r>
            <a:r>
              <a:rPr lang="bg-BG" dirty="0"/>
              <a:t>отношение R </a:t>
            </a:r>
            <a:r>
              <a:rPr lang="ru-RU" dirty="0"/>
              <a:t>(</a:t>
            </a:r>
            <a:r>
              <a:rPr lang="bg-BG" dirty="0"/>
              <a:t>A*</a:t>
            </a:r>
            <a:r>
              <a:rPr lang="ru-RU" dirty="0"/>
              <a:t>, </a:t>
            </a:r>
            <a:r>
              <a:rPr lang="bg-BG" dirty="0"/>
              <a:t>B</a:t>
            </a:r>
            <a:r>
              <a:rPr lang="ru-RU" dirty="0"/>
              <a:t>) а</a:t>
            </a:r>
            <a:r>
              <a:rPr lang="bg-BG" dirty="0" err="1"/>
              <a:t>трибут</a:t>
            </a:r>
            <a:r>
              <a:rPr lang="bg-BG" dirty="0"/>
              <a:t> B функционално зависи от атрибут А, ако на всяко значение на атрибут А съответства не повече от едно значение на атрибут В (А еднозначно определя В). Атрибут </a:t>
            </a:r>
            <a:r>
              <a:rPr lang="bg-BG" dirty="0" smtClean="0"/>
              <a:t>А – </a:t>
            </a:r>
            <a:r>
              <a:rPr lang="bg-BG" dirty="0"/>
              <a:t>ключ на отношението.</a:t>
            </a:r>
          </a:p>
          <a:p>
            <a:pPr>
              <a:spcBef>
                <a:spcPts val="1200"/>
              </a:spcBef>
            </a:pPr>
            <a:r>
              <a:rPr lang="bg-BG" i="1" dirty="0"/>
              <a:t>Функционална пълна зависимост. </a:t>
            </a:r>
            <a:endParaRPr lang="bg-BG" i="1" dirty="0" smtClean="0"/>
          </a:p>
          <a:p>
            <a:pPr marL="0" indent="0" algn="just">
              <a:buNone/>
            </a:pPr>
            <a:r>
              <a:rPr lang="bg-BG" dirty="0" smtClean="0"/>
              <a:t>В </a:t>
            </a:r>
            <a:r>
              <a:rPr lang="bg-BG" dirty="0"/>
              <a:t>отношение R </a:t>
            </a:r>
            <a:r>
              <a:rPr lang="ru-RU" dirty="0"/>
              <a:t>(</a:t>
            </a:r>
            <a:r>
              <a:rPr lang="bg-BG" dirty="0"/>
              <a:t>A*</a:t>
            </a:r>
            <a:r>
              <a:rPr lang="ru-RU" dirty="0"/>
              <a:t>, </a:t>
            </a:r>
            <a:r>
              <a:rPr lang="bg-BG" dirty="0"/>
              <a:t>B*</a:t>
            </a:r>
            <a:r>
              <a:rPr lang="ru-RU" dirty="0"/>
              <a:t>, </a:t>
            </a:r>
            <a:r>
              <a:rPr lang="en-US" dirty="0"/>
              <a:t>C</a:t>
            </a:r>
            <a:r>
              <a:rPr lang="ru-RU" dirty="0"/>
              <a:t>) </a:t>
            </a:r>
            <a:r>
              <a:rPr lang="bg-BG" dirty="0"/>
              <a:t>атрибут </a:t>
            </a:r>
            <a:r>
              <a:rPr lang="en-US" dirty="0"/>
              <a:t>C </a:t>
            </a:r>
            <a:r>
              <a:rPr lang="bg-BG" dirty="0"/>
              <a:t>се намира в пълна функционална зависимост от множеството (А, В), ако във всеки момент от време зависи от цялото множество (А,В), но не и от някаква негова съставна част. </a:t>
            </a:r>
          </a:p>
        </p:txBody>
      </p:sp>
    </p:spTree>
    <p:extLst>
      <p:ext uri="{BB962C8B-B14F-4D97-AF65-F5344CB8AC3E}">
        <p14:creationId xmlns:p14="http://schemas.microsoft.com/office/powerpoint/2010/main" val="6030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724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Релационни БД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Нормализация на отношенията в релационните БД</vt:lpstr>
      <vt:lpstr>PowerPoint Presentation</vt:lpstr>
      <vt:lpstr>PowerPoint Presentation</vt:lpstr>
      <vt:lpstr>Нормални форми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Релационни БД</dc:title>
  <dc:creator>PC</dc:creator>
  <cp:lastModifiedBy>PC</cp:lastModifiedBy>
  <cp:revision>16</cp:revision>
  <dcterms:created xsi:type="dcterms:W3CDTF">2015-05-10T15:24:22Z</dcterms:created>
  <dcterms:modified xsi:type="dcterms:W3CDTF">2016-03-20T17:53:51Z</dcterms:modified>
</cp:coreProperties>
</file>