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51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41B9-9437-46A3-8EFC-F320369B574B}" type="datetimeFigureOut">
              <a:rPr lang="bg-BG" smtClean="0"/>
              <a:t>3.4.2016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973D-166F-448E-8C1C-D5205815F66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850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41B9-9437-46A3-8EFC-F320369B574B}" type="datetimeFigureOut">
              <a:rPr lang="bg-BG" smtClean="0"/>
              <a:t>3.4.2016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973D-166F-448E-8C1C-D5205815F66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956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41B9-9437-46A3-8EFC-F320369B574B}" type="datetimeFigureOut">
              <a:rPr lang="bg-BG" smtClean="0"/>
              <a:t>3.4.2016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973D-166F-448E-8C1C-D5205815F66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364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41B9-9437-46A3-8EFC-F320369B574B}" type="datetimeFigureOut">
              <a:rPr lang="bg-BG" smtClean="0"/>
              <a:t>3.4.2016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973D-166F-448E-8C1C-D5205815F66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550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41B9-9437-46A3-8EFC-F320369B574B}" type="datetimeFigureOut">
              <a:rPr lang="bg-BG" smtClean="0"/>
              <a:t>3.4.2016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973D-166F-448E-8C1C-D5205815F66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710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41B9-9437-46A3-8EFC-F320369B574B}" type="datetimeFigureOut">
              <a:rPr lang="bg-BG" smtClean="0"/>
              <a:t>3.4.2016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973D-166F-448E-8C1C-D5205815F66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892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41B9-9437-46A3-8EFC-F320369B574B}" type="datetimeFigureOut">
              <a:rPr lang="bg-BG" smtClean="0"/>
              <a:t>3.4.2016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973D-166F-448E-8C1C-D5205815F66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015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41B9-9437-46A3-8EFC-F320369B574B}" type="datetimeFigureOut">
              <a:rPr lang="bg-BG" smtClean="0"/>
              <a:t>3.4.2016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973D-166F-448E-8C1C-D5205815F66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924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41B9-9437-46A3-8EFC-F320369B574B}" type="datetimeFigureOut">
              <a:rPr lang="bg-BG" smtClean="0"/>
              <a:t>3.4.2016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973D-166F-448E-8C1C-D5205815F66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918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41B9-9437-46A3-8EFC-F320369B574B}" type="datetimeFigureOut">
              <a:rPr lang="bg-BG" smtClean="0"/>
              <a:t>3.4.2016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973D-166F-448E-8C1C-D5205815F66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753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41B9-9437-46A3-8EFC-F320369B574B}" type="datetimeFigureOut">
              <a:rPr lang="bg-BG" smtClean="0"/>
              <a:t>3.4.2016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973D-166F-448E-8C1C-D5205815F66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480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41B9-9437-46A3-8EFC-F320369B574B}" type="datetimeFigureOut">
              <a:rPr lang="bg-BG" smtClean="0"/>
              <a:t>3.4.2016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973D-166F-448E-8C1C-D5205815F66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301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Проектиране на базите от данни (БД)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2400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Особености: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20000"/>
          </a:bodyPr>
          <a:lstStyle/>
          <a:p>
            <a:r>
              <a:rPr lang="bg-BG" dirty="0" smtClean="0"/>
              <a:t>Проектирането на БД е итеративно </a:t>
            </a:r>
            <a:r>
              <a:rPr lang="en-US" dirty="0" smtClean="0"/>
              <a:t>- </a:t>
            </a:r>
            <a:r>
              <a:rPr lang="bg-BG" dirty="0" smtClean="0"/>
              <a:t>на всеки един от етапите и в рамките на целия процес на проектиране</a:t>
            </a:r>
            <a:r>
              <a:rPr lang="en-US" dirty="0" smtClean="0"/>
              <a:t>.</a:t>
            </a:r>
            <a:endParaRPr lang="bg-BG" dirty="0" smtClean="0"/>
          </a:p>
          <a:p>
            <a:r>
              <a:rPr lang="bg-BG" dirty="0" smtClean="0"/>
              <a:t>Промяната на изискванията може да доведе до изменения в концептуалния, логическия или външните модели</a:t>
            </a:r>
            <a:r>
              <a:rPr lang="en-US" dirty="0" smtClean="0"/>
              <a:t>.</a:t>
            </a:r>
            <a:endParaRPr lang="bg-BG" dirty="0" smtClean="0"/>
          </a:p>
          <a:p>
            <a:r>
              <a:rPr lang="bg-BG" dirty="0" smtClean="0"/>
              <a:t>За осигуряване на по-висока ефективност на БД може да се наложи тя да се </a:t>
            </a:r>
            <a:r>
              <a:rPr lang="bg-BG" dirty="0" err="1" smtClean="0"/>
              <a:t>денормализира</a:t>
            </a:r>
            <a:r>
              <a:rPr lang="en-US" dirty="0" smtClean="0"/>
              <a:t>.</a:t>
            </a:r>
            <a:endParaRPr lang="bg-BG" dirty="0" smtClean="0"/>
          </a:p>
          <a:p>
            <a:r>
              <a:rPr lang="bg-BG" dirty="0" smtClean="0"/>
              <a:t>Решаване на проблема с изчисляемите атрибути – отстраняване или не</a:t>
            </a:r>
            <a:r>
              <a:rPr lang="en-US" dirty="0" smtClean="0"/>
              <a:t>.</a:t>
            </a:r>
            <a:endParaRPr lang="bg-BG" dirty="0" smtClean="0"/>
          </a:p>
          <a:p>
            <a:r>
              <a:rPr lang="bg-BG" dirty="0" smtClean="0"/>
              <a:t>Необходимост от статистика за работата на БД – възможно </a:t>
            </a:r>
            <a:r>
              <a:rPr lang="bg-BG" dirty="0" err="1" smtClean="0"/>
              <a:t>препроектиране</a:t>
            </a:r>
            <a:r>
              <a:rPr lang="en-US" smtClean="0"/>
              <a:t>.</a:t>
            </a:r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4268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Нива на проектиране</a:t>
            </a:r>
            <a:endParaRPr lang="bg-B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32" y="836712"/>
            <a:ext cx="8533456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25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311357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вход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проектиране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резултат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491880" y="2684647"/>
            <a:ext cx="1944216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</a:rPr>
              <a:t>Алтернативни структури</a:t>
            </a:r>
          </a:p>
          <a:p>
            <a:pPr algn="ctr"/>
            <a:endParaRPr lang="bg-BG" sz="2400" b="1" dirty="0">
              <a:solidFill>
                <a:schemeClr val="tx1"/>
              </a:solidFill>
            </a:endParaRPr>
          </a:p>
          <a:p>
            <a:pPr algn="ctr"/>
            <a:endParaRPr lang="bg-BG" sz="2400" b="1" dirty="0" smtClean="0">
              <a:solidFill>
                <a:schemeClr val="tx1"/>
              </a:solidFill>
            </a:endParaRPr>
          </a:p>
          <a:p>
            <a:pPr algn="ctr"/>
            <a:r>
              <a:rPr lang="bg-BG" sz="2400" b="1" dirty="0" smtClean="0">
                <a:solidFill>
                  <a:schemeClr val="tx1"/>
                </a:solidFill>
              </a:rPr>
              <a:t>Критерии за ефективност</a:t>
            </a:r>
            <a:endParaRPr lang="bg-BG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560" y="2564904"/>
            <a:ext cx="20162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</a:rPr>
              <a:t>Инф. </a:t>
            </a:r>
            <a:r>
              <a:rPr lang="bg-BG" dirty="0" err="1" smtClean="0">
                <a:solidFill>
                  <a:schemeClr val="tx1"/>
                </a:solidFill>
              </a:rPr>
              <a:t>изискв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611560" y="3284984"/>
            <a:ext cx="20162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err="1" smtClean="0">
                <a:solidFill>
                  <a:schemeClr val="tx1"/>
                </a:solidFill>
              </a:rPr>
              <a:t>Изискв</a:t>
            </a:r>
            <a:r>
              <a:rPr lang="bg-BG" dirty="0" smtClean="0">
                <a:solidFill>
                  <a:schemeClr val="tx1"/>
                </a:solidFill>
              </a:rPr>
              <a:t>. на  </a:t>
            </a:r>
            <a:r>
              <a:rPr lang="bg-BG" dirty="0" err="1" smtClean="0">
                <a:solidFill>
                  <a:schemeClr val="tx1"/>
                </a:solidFill>
              </a:rPr>
              <a:t>транз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640858" y="3988138"/>
            <a:ext cx="2016224" cy="384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err="1" smtClean="0">
                <a:solidFill>
                  <a:schemeClr val="tx1"/>
                </a:solidFill>
              </a:rPr>
              <a:t>Характ</a:t>
            </a:r>
            <a:r>
              <a:rPr lang="bg-BG" dirty="0" smtClean="0">
                <a:solidFill>
                  <a:schemeClr val="tx1"/>
                </a:solidFill>
              </a:rPr>
              <a:t>. </a:t>
            </a:r>
            <a:r>
              <a:rPr lang="bg-BG" dirty="0" smtClean="0">
                <a:solidFill>
                  <a:schemeClr val="tx1"/>
                </a:solidFill>
              </a:rPr>
              <a:t>на  СУБД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560" y="4797152"/>
            <a:ext cx="20162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</a:rPr>
              <a:t>ОС и  хардуер</a:t>
            </a:r>
            <a:endParaRPr lang="bg-BG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2627784" y="2744924"/>
            <a:ext cx="864096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2627784" y="346500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99792" y="4172947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</p:cNvCxnSpPr>
          <p:nvPr/>
        </p:nvCxnSpPr>
        <p:spPr>
          <a:xfrm flipV="1">
            <a:off x="2627784" y="4797152"/>
            <a:ext cx="864096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470964" y="3632887"/>
            <a:ext cx="6976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372200" y="3277637"/>
            <a:ext cx="1944216" cy="70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</a:rPr>
              <a:t>СТРУКТУРА НА БД</a:t>
            </a:r>
            <a:endParaRPr lang="bg-BG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436096" y="378904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58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Етапи на проектиране на БД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>
              <a:spcAft>
                <a:spcPts val="5400"/>
              </a:spcAft>
            </a:pPr>
            <a:r>
              <a:rPr lang="bg-BG" sz="3600" b="1" dirty="0"/>
              <a:t>Концептуално проектиране на </a:t>
            </a:r>
            <a:r>
              <a:rPr lang="bg-BG" sz="3600" b="1" dirty="0" smtClean="0"/>
              <a:t>БД</a:t>
            </a:r>
            <a:r>
              <a:rPr lang="en-US" sz="3600" b="1" dirty="0" smtClean="0"/>
              <a:t> </a:t>
            </a:r>
            <a:endParaRPr lang="bg-BG" sz="3600" b="1" dirty="0" smtClean="0"/>
          </a:p>
          <a:p>
            <a:pPr>
              <a:spcAft>
                <a:spcPts val="5400"/>
              </a:spcAft>
            </a:pPr>
            <a:r>
              <a:rPr lang="bg-BG" sz="3600" b="1" dirty="0" smtClean="0"/>
              <a:t>Логическо </a:t>
            </a:r>
            <a:r>
              <a:rPr lang="bg-BG" sz="3600" b="1" dirty="0"/>
              <a:t>проектиране на </a:t>
            </a:r>
            <a:r>
              <a:rPr lang="bg-BG" sz="3600" b="1" dirty="0" smtClean="0"/>
              <a:t>БД </a:t>
            </a:r>
          </a:p>
          <a:p>
            <a:pPr>
              <a:spcAft>
                <a:spcPts val="5400"/>
              </a:spcAft>
            </a:pPr>
            <a:r>
              <a:rPr lang="bg-BG" sz="3600" b="1" dirty="0" smtClean="0"/>
              <a:t>Физическо </a:t>
            </a:r>
            <a:r>
              <a:rPr lang="bg-BG" sz="3600" b="1" dirty="0"/>
              <a:t>проектиране на БД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52046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Разработка на концептуален модел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 smtClean="0"/>
              <a:t>Цел – </a:t>
            </a:r>
            <a:r>
              <a:rPr lang="bg-BG" dirty="0" smtClean="0"/>
              <a:t>описание на информационната структура на обекта независимо от СУБД</a:t>
            </a:r>
          </a:p>
          <a:p>
            <a:r>
              <a:rPr lang="bg-BG" b="1" dirty="0" smtClean="0"/>
              <a:t>На </a:t>
            </a:r>
            <a:r>
              <a:rPr lang="bg-BG" b="1" dirty="0"/>
              <a:t>основата на:</a:t>
            </a:r>
          </a:p>
          <a:p>
            <a:pPr indent="638175">
              <a:buFont typeface="Wingdings" panose="05000000000000000000" pitchFamily="2" charset="2"/>
              <a:buChar char="ü"/>
            </a:pPr>
            <a:r>
              <a:rPr lang="bg-BG" dirty="0"/>
              <a:t>Обобщаване изискванията на потребителите</a:t>
            </a:r>
          </a:p>
          <a:p>
            <a:pPr indent="638175">
              <a:buFont typeface="Wingdings" panose="05000000000000000000" pitchFamily="2" charset="2"/>
              <a:buChar char="ü"/>
            </a:pPr>
            <a:r>
              <a:rPr lang="bg-BG" dirty="0"/>
              <a:t>Пълно описание на предметната област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014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Етапи на концептуалното проектиране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Анализ на изискванията:</a:t>
            </a:r>
          </a:p>
          <a:p>
            <a:pPr marL="531813" indent="366713">
              <a:buFont typeface="Wingdings" panose="05000000000000000000" pitchFamily="2" charset="2"/>
              <a:buChar char="ü"/>
            </a:pPr>
            <a:r>
              <a:rPr lang="bg-BG" dirty="0" smtClean="0"/>
              <a:t>Идентифицират се същностите – обекти, дейности, предмети, лица</a:t>
            </a:r>
          </a:p>
          <a:p>
            <a:pPr marL="531813" indent="366713">
              <a:buFont typeface="Wingdings" panose="05000000000000000000" pitchFamily="2" charset="2"/>
              <a:buChar char="ü"/>
            </a:pPr>
            <a:r>
              <a:rPr lang="bg-BG" dirty="0" smtClean="0"/>
              <a:t>Дават им се имена</a:t>
            </a:r>
          </a:p>
          <a:p>
            <a:pPr marL="531813" indent="366713">
              <a:buFont typeface="Wingdings" panose="05000000000000000000" pitchFamily="2" charset="2"/>
              <a:buChar char="ü"/>
            </a:pPr>
            <a:r>
              <a:rPr lang="bg-BG" dirty="0" smtClean="0"/>
              <a:t>Определят се атрибутите</a:t>
            </a:r>
          </a:p>
          <a:p>
            <a:pPr marL="531813" indent="366713">
              <a:buFont typeface="Wingdings" panose="05000000000000000000" pitchFamily="2" charset="2"/>
              <a:buChar char="ü"/>
            </a:pPr>
            <a:r>
              <a:rPr lang="bg-BG" dirty="0" smtClean="0"/>
              <a:t>Определят се връзките между тях</a:t>
            </a:r>
          </a:p>
          <a:p>
            <a:pPr marL="0" indent="0">
              <a:buNone/>
            </a:pPr>
            <a:r>
              <a:rPr lang="bg-BG" dirty="0" smtClean="0"/>
              <a:t>Забележка: използват се термини, понятия, наименования разбираеми за потребителя</a:t>
            </a:r>
            <a:endParaRPr lang="bg-BG" dirty="0"/>
          </a:p>
          <a:p>
            <a:pPr marL="531813" indent="0">
              <a:buNone/>
            </a:pPr>
            <a:endParaRPr lang="bg-BG" dirty="0" smtClean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84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pPr algn="l"/>
            <a:r>
              <a:rPr lang="bg-BG" sz="4000" i="1" dirty="0" smtClean="0"/>
              <a:t>Правила:</a:t>
            </a:r>
            <a:endParaRPr lang="bg-BG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Как да се определи кое е същност и кое атрибут?</a:t>
            </a:r>
          </a:p>
          <a:p>
            <a:pPr marL="0" indent="898525">
              <a:buNone/>
            </a:pPr>
            <a:r>
              <a:rPr lang="bg-BG" i="1" dirty="0" smtClean="0">
                <a:solidFill>
                  <a:srgbClr val="FF0000"/>
                </a:solidFill>
              </a:rPr>
              <a:t>същността винаги има атрибути</a:t>
            </a:r>
            <a:r>
              <a:rPr lang="bg-BG" dirty="0" smtClean="0">
                <a:solidFill>
                  <a:srgbClr val="FF0000"/>
                </a:solidFill>
              </a:rPr>
              <a:t>, </a:t>
            </a:r>
            <a:r>
              <a:rPr lang="bg-BG" i="1" dirty="0" smtClean="0">
                <a:solidFill>
                  <a:srgbClr val="FF0000"/>
                </a:solidFill>
              </a:rPr>
              <a:t>т.е описва се с няколко характеристики</a:t>
            </a:r>
          </a:p>
          <a:p>
            <a:r>
              <a:rPr lang="bg-BG" dirty="0" smtClean="0"/>
              <a:t>Изхожда се от потребностите – това е обект, за който има нужда да се съхранява информация в системата</a:t>
            </a:r>
          </a:p>
          <a:p>
            <a:r>
              <a:rPr lang="bg-BG" dirty="0" smtClean="0"/>
              <a:t>Проучват се документи, екрани, резултатна информация, процеси, номенклатури</a:t>
            </a:r>
          </a:p>
          <a:p>
            <a:r>
              <a:rPr lang="bg-BG" dirty="0" smtClean="0"/>
              <a:t>Събират се вижданията на множество потребители заради различните гледни точки и се обобщават</a:t>
            </a:r>
          </a:p>
          <a:p>
            <a:r>
              <a:rPr lang="bg-BG" dirty="0" smtClean="0"/>
              <a:t>Акцентира се на семантиката на данните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9645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77500" lnSpcReduction="20000"/>
          </a:bodyPr>
          <a:lstStyle/>
          <a:p>
            <a:pPr marL="0" indent="814388">
              <a:buFont typeface="+mj-lt"/>
              <a:buAutoNum type="arabicPeriod" startAt="2"/>
            </a:pPr>
            <a:r>
              <a:rPr lang="bg-BG" dirty="0" smtClean="0"/>
              <a:t>Разработва се първоначален модел „Същност-връзки“ (</a:t>
            </a:r>
            <a:r>
              <a:rPr lang="en-US" dirty="0" smtClean="0"/>
              <a:t>E-R </a:t>
            </a:r>
            <a:r>
              <a:rPr lang="bg-BG" dirty="0" smtClean="0"/>
              <a:t>модел):</a:t>
            </a:r>
          </a:p>
          <a:p>
            <a:pPr marL="714375" indent="366713">
              <a:buFont typeface="Wingdings" panose="05000000000000000000" pitchFamily="2" charset="2"/>
              <a:buChar char="ü"/>
            </a:pPr>
            <a:r>
              <a:rPr lang="bg-BG" dirty="0" smtClean="0"/>
              <a:t>същности </a:t>
            </a:r>
          </a:p>
          <a:p>
            <a:pPr marL="714375" indent="366713">
              <a:buFont typeface="Wingdings" panose="05000000000000000000" pitchFamily="2" charset="2"/>
              <a:buChar char="ü"/>
            </a:pPr>
            <a:r>
              <a:rPr lang="bg-BG" dirty="0" smtClean="0"/>
              <a:t>връзки и </a:t>
            </a:r>
            <a:r>
              <a:rPr lang="bg-BG" dirty="0" err="1" smtClean="0"/>
              <a:t>кардиналност</a:t>
            </a:r>
            <a:r>
              <a:rPr lang="bg-BG" dirty="0" smtClean="0"/>
              <a:t> на връзките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bg-BG" dirty="0" smtClean="0"/>
              <a:t>Подобряване на </a:t>
            </a:r>
            <a:r>
              <a:rPr lang="en-US" dirty="0"/>
              <a:t>E-R </a:t>
            </a:r>
            <a:r>
              <a:rPr lang="bg-BG" dirty="0" smtClean="0"/>
              <a:t>модела – анализ:</a:t>
            </a:r>
          </a:p>
          <a:p>
            <a:pPr marL="714375" indent="366713">
              <a:buFont typeface="Wingdings" panose="05000000000000000000" pitchFamily="2" charset="2"/>
              <a:buChar char="ü"/>
            </a:pPr>
            <a:r>
              <a:rPr lang="bg-BG" dirty="0"/>
              <a:t>има ли нужда от нови същности и връзки</a:t>
            </a:r>
          </a:p>
          <a:p>
            <a:pPr marL="714375" indent="366713">
              <a:buFont typeface="Wingdings" panose="05000000000000000000" pitchFamily="2" charset="2"/>
              <a:buChar char="ü"/>
            </a:pPr>
            <a:r>
              <a:rPr lang="bg-BG" dirty="0"/>
              <a:t>трансформиране на връзки М:М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bg-BG" dirty="0" smtClean="0"/>
              <a:t>Определяне на първични (идентифициращи) ключове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bg-BG" dirty="0" smtClean="0"/>
              <a:t>Определяне на външните ключове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bg-BG" dirty="0" smtClean="0"/>
              <a:t>Добавяне на неключови атрибути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bg-BG" dirty="0" smtClean="0"/>
              <a:t>Определяне на алтернативни ключове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bg-BG" dirty="0" smtClean="0"/>
              <a:t>Нормализация на модела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bg-BG" dirty="0" smtClean="0"/>
              <a:t>Документиране на модела </a:t>
            </a:r>
            <a:endParaRPr lang="bg-BG" dirty="0"/>
          </a:p>
          <a:p>
            <a:pPr marL="0" indent="814388">
              <a:buFont typeface="+mj-lt"/>
              <a:buAutoNum type="arabicPeriod" startAt="2"/>
            </a:pPr>
            <a:endParaRPr lang="bg-BG" dirty="0" smtClean="0"/>
          </a:p>
          <a:p>
            <a:pPr marL="0" indent="814388">
              <a:buFont typeface="+mj-lt"/>
              <a:buAutoNum type="arabicPeriod" startAt="2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631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Логическо проектиране на </a:t>
            </a:r>
            <a:r>
              <a:rPr lang="bg-BG" dirty="0" err="1" smtClean="0"/>
              <a:t>релац</a:t>
            </a:r>
            <a:r>
              <a:rPr lang="bg-BG" dirty="0" smtClean="0"/>
              <a:t>. БД - след избор на СУБД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 smtClean="0"/>
              <a:t>Представяне на същностите като таблици (релации) – за всеки тип същност отделна релация</a:t>
            </a:r>
          </a:p>
          <a:p>
            <a:r>
              <a:rPr lang="bg-BG" dirty="0" smtClean="0"/>
              <a:t>Определяне на атрибутите на таблицата – атрибутите на същността стават атрибути на релацията</a:t>
            </a:r>
          </a:p>
          <a:p>
            <a:r>
              <a:rPr lang="bg-BG" dirty="0" smtClean="0"/>
              <a:t>Задаване на  първичните и външни ключове – на база на </a:t>
            </a:r>
            <a:r>
              <a:rPr lang="en-US" dirty="0" smtClean="0"/>
              <a:t>E-R</a:t>
            </a:r>
            <a:r>
              <a:rPr lang="bg-BG" dirty="0" smtClean="0"/>
              <a:t> модела</a:t>
            </a:r>
          </a:p>
          <a:p>
            <a:r>
              <a:rPr lang="bg-BG" dirty="0" smtClean="0"/>
              <a:t>Анализ за наличието на М:М – създаване на свързваща таблица</a:t>
            </a:r>
          </a:p>
          <a:p>
            <a:r>
              <a:rPr lang="bg-BG" dirty="0" smtClean="0"/>
              <a:t>Анализ за нормализацията на БД</a:t>
            </a:r>
          </a:p>
          <a:p>
            <a:r>
              <a:rPr lang="bg-BG" dirty="0" smtClean="0"/>
              <a:t>Анализ за ефективност – бързодействие, удовлетворяване на изискванията на транзакциите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487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415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Проектиране на базите от данни (БД)</vt:lpstr>
      <vt:lpstr>Нива на проектиране</vt:lpstr>
      <vt:lpstr>PowerPoint Presentation</vt:lpstr>
      <vt:lpstr>Етапи на проектиране на БД</vt:lpstr>
      <vt:lpstr>Разработка на концептуален модел</vt:lpstr>
      <vt:lpstr>Етапи на концептуалното проектиране</vt:lpstr>
      <vt:lpstr>Правила:</vt:lpstr>
      <vt:lpstr>PowerPoint Presentation</vt:lpstr>
      <vt:lpstr>Логическо проектиране на релац. БД - след избор на СУБД </vt:lpstr>
      <vt:lpstr>Особености: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Проектиране на базите от данни (БД)</dc:title>
  <dc:creator>PC</dc:creator>
  <cp:lastModifiedBy>PC</cp:lastModifiedBy>
  <cp:revision>20</cp:revision>
  <dcterms:created xsi:type="dcterms:W3CDTF">2014-10-27T17:01:52Z</dcterms:created>
  <dcterms:modified xsi:type="dcterms:W3CDTF">2016-04-03T16:14:53Z</dcterms:modified>
</cp:coreProperties>
</file>