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-75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5269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96314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494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2256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6399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54277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9115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78680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66074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45223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2800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CA30-A002-4F0A-957A-040C6D25F1C8}" type="datetimeFigureOut">
              <a:rPr lang="bg-BG" smtClean="0"/>
              <a:t>16.12.2014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47A9E-0828-4FED-A3D1-129C4B1418A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6620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/>
              <a:t>Внедряване и съпровождане</a:t>
            </a:r>
            <a:endParaRPr lang="bg-BG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40966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Внедряване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Същност -  </a:t>
            </a:r>
            <a:r>
              <a:rPr lang="bg-BG" dirty="0"/>
              <a:t>процес на инсталиране и реална работа със системата в конкретния обект</a:t>
            </a:r>
            <a:r>
              <a:rPr lang="bg-BG" dirty="0" smtClean="0"/>
              <a:t>.</a:t>
            </a:r>
          </a:p>
          <a:p>
            <a:r>
              <a:rPr lang="bg-BG" dirty="0" smtClean="0"/>
              <a:t>Цел - проверка </a:t>
            </a:r>
            <a:r>
              <a:rPr lang="bg-BG" dirty="0"/>
              <a:t>на качествата на разработената система, откриване на пропуски и грешки и тяхното своевременно </a:t>
            </a:r>
            <a:r>
              <a:rPr lang="bg-BG" dirty="0" smtClean="0"/>
              <a:t>отстраняване.</a:t>
            </a:r>
          </a:p>
          <a:p>
            <a:r>
              <a:rPr lang="bg-BG" dirty="0" smtClean="0"/>
              <a:t> Особеност – едновременна работа на старата и новата система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0183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Причини за възникване на проблеми при внедряване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896544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bg-BG" dirty="0"/>
              <a:t>непълни спецификации на изискванията;</a:t>
            </a:r>
          </a:p>
          <a:p>
            <a:pPr lvl="0"/>
            <a:r>
              <a:rPr lang="bg-BG" dirty="0"/>
              <a:t>некачествено изпълнен анализ на изискванията и на особеностите на предметната област;</a:t>
            </a:r>
          </a:p>
          <a:p>
            <a:pPr lvl="0"/>
            <a:r>
              <a:rPr lang="bg-BG" dirty="0"/>
              <a:t>грешки и непълноти при </a:t>
            </a:r>
            <a:r>
              <a:rPr lang="bg-BG" dirty="0" smtClean="0"/>
              <a:t>концептуалното </a:t>
            </a:r>
            <a:r>
              <a:rPr lang="bg-BG" dirty="0"/>
              <a:t>и детайлно проектиране;</a:t>
            </a:r>
          </a:p>
          <a:p>
            <a:pPr lvl="0"/>
            <a:r>
              <a:rPr lang="bg-BG" dirty="0"/>
              <a:t>грешки при програмирането;</a:t>
            </a:r>
          </a:p>
          <a:p>
            <a:pPr lvl="0"/>
            <a:r>
              <a:rPr lang="bg-BG" dirty="0"/>
              <a:t>некачествено изпълнение на тестването – модулно, интеграционно, системно;</a:t>
            </a:r>
          </a:p>
          <a:p>
            <a:pPr lvl="0"/>
            <a:r>
              <a:rPr lang="bg-BG" dirty="0"/>
              <a:t>лошо управление и контрол на проекта;</a:t>
            </a:r>
          </a:p>
          <a:p>
            <a:pPr lvl="0"/>
            <a:r>
              <a:rPr lang="bg-BG" dirty="0"/>
              <a:t>недостатъчна квалификация на специалистите, участващи в разработката </a:t>
            </a:r>
            <a:endParaRPr lang="bg-BG" dirty="0" smtClean="0"/>
          </a:p>
          <a:p>
            <a:pPr lvl="0"/>
            <a:r>
              <a:rPr lang="bg-BG" dirty="0" smtClean="0"/>
              <a:t>др</a:t>
            </a:r>
            <a:r>
              <a:rPr lang="bg-BG" dirty="0"/>
              <a:t>.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144478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Методи на внедряване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Последователно </a:t>
            </a:r>
          </a:p>
          <a:p>
            <a:r>
              <a:rPr lang="bg-BG" dirty="0" smtClean="0"/>
              <a:t>Паралелно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82362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Дейности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85000" lnSpcReduction="10000"/>
          </a:bodyPr>
          <a:lstStyle/>
          <a:p>
            <a:pPr lvl="0"/>
            <a:r>
              <a:rPr lang="bg-BG" dirty="0"/>
              <a:t>закупуване на необходимото оборудване и софтуер;</a:t>
            </a:r>
          </a:p>
          <a:p>
            <a:pPr lvl="0"/>
            <a:r>
              <a:rPr lang="bg-BG" dirty="0"/>
              <a:t>инсталиране на разработения продукт;</a:t>
            </a:r>
          </a:p>
          <a:p>
            <a:pPr lvl="0"/>
            <a:r>
              <a:rPr lang="bg-BG" dirty="0"/>
              <a:t>въвеждане на номенклатурите и постоянните данни;</a:t>
            </a:r>
          </a:p>
          <a:p>
            <a:pPr lvl="0"/>
            <a:r>
              <a:rPr lang="bg-BG" dirty="0"/>
              <a:t>въвеждане на данни за обработките;</a:t>
            </a:r>
          </a:p>
          <a:p>
            <a:pPr lvl="0"/>
            <a:r>
              <a:rPr lang="bg-BG" dirty="0"/>
              <a:t>изпълнение на функциите;</a:t>
            </a:r>
          </a:p>
          <a:p>
            <a:pPr lvl="0"/>
            <a:r>
              <a:rPr lang="bg-BG" dirty="0"/>
              <a:t>сравняване на резултатите с тези от съществуващата система и откриване на противоречия, непълноти, грешки (ако има такива);</a:t>
            </a:r>
          </a:p>
          <a:p>
            <a:pPr lvl="0"/>
            <a:r>
              <a:rPr lang="bg-BG" dirty="0"/>
              <a:t>отстраняване на </a:t>
            </a:r>
            <a:r>
              <a:rPr lang="bg-BG" dirty="0" smtClean="0"/>
              <a:t>проблемите;</a:t>
            </a:r>
          </a:p>
          <a:p>
            <a:pPr lvl="0"/>
            <a:r>
              <a:rPr lang="bg-BG" dirty="0" smtClean="0"/>
              <a:t>Обучение.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15228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Съпровождане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dirty="0" smtClean="0"/>
              <a:t>Цел – поддържане на системата в адекватно състояние</a:t>
            </a:r>
          </a:p>
          <a:p>
            <a:r>
              <a:rPr lang="bg-BG" dirty="0" smtClean="0"/>
              <a:t>Дейности:</a:t>
            </a:r>
          </a:p>
          <a:p>
            <a:pPr marL="631825" lvl="0" indent="449263">
              <a:buFont typeface="Wingdings" panose="05000000000000000000" pitchFamily="2" charset="2"/>
              <a:buChar char="ü"/>
            </a:pPr>
            <a:r>
              <a:rPr lang="bg-BG" dirty="0"/>
              <a:t>корекции;</a:t>
            </a:r>
          </a:p>
          <a:p>
            <a:pPr marL="631825" lvl="0" indent="449263">
              <a:buFont typeface="Wingdings" panose="05000000000000000000" pitchFamily="2" charset="2"/>
              <a:buChar char="ü"/>
            </a:pPr>
            <a:r>
              <a:rPr lang="bg-BG" dirty="0"/>
              <a:t>доработки и усъвършенствания;</a:t>
            </a:r>
          </a:p>
          <a:p>
            <a:pPr marL="631825" lvl="0" indent="449263">
              <a:buFont typeface="Wingdings" panose="05000000000000000000" pitchFamily="2" charset="2"/>
              <a:buChar char="ü"/>
            </a:pPr>
            <a:r>
              <a:rPr lang="bg-BG" dirty="0"/>
              <a:t>преминаване към нови технологии;</a:t>
            </a:r>
          </a:p>
          <a:p>
            <a:pPr marL="631825" indent="449263">
              <a:buFont typeface="Wingdings" panose="05000000000000000000" pitchFamily="2" charset="2"/>
              <a:buChar char="ü"/>
            </a:pPr>
            <a:r>
              <a:rPr lang="bg-BG" dirty="0"/>
              <a:t>или прекратяване работата на системата и възлагане разработването или закупуване на нова система</a:t>
            </a:r>
          </a:p>
        </p:txBody>
      </p:sp>
    </p:spTree>
    <p:extLst>
      <p:ext uri="{BB962C8B-B14F-4D97-AF65-F5344CB8AC3E}">
        <p14:creationId xmlns:p14="http://schemas.microsoft.com/office/powerpoint/2010/main" val="2792554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209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Внедряване и съпровождане</vt:lpstr>
      <vt:lpstr>Внедряване</vt:lpstr>
      <vt:lpstr>Причини за възникване на проблеми при внедряване</vt:lpstr>
      <vt:lpstr>Методи на внедряване</vt:lpstr>
      <vt:lpstr>Дейности</vt:lpstr>
      <vt:lpstr>Съпровождане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Внедряване и съпровождане</dc:title>
  <dc:creator>PC</dc:creator>
  <cp:lastModifiedBy>PC</cp:lastModifiedBy>
  <cp:revision>2</cp:revision>
  <dcterms:created xsi:type="dcterms:W3CDTF">2014-12-16T20:57:55Z</dcterms:created>
  <dcterms:modified xsi:type="dcterms:W3CDTF">2014-12-16T21:11:00Z</dcterms:modified>
</cp:coreProperties>
</file>