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73" r:id="rId13"/>
    <p:sldId id="265" r:id="rId14"/>
    <p:sldId id="266" r:id="rId15"/>
    <p:sldId id="269" r:id="rId16"/>
    <p:sldId id="271" r:id="rId17"/>
    <p:sldId id="274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1052" autoAdjust="0"/>
  </p:normalViewPr>
  <p:slideViewPr>
    <p:cSldViewPr snapToGrid="0">
      <p:cViewPr varScale="1">
        <p:scale>
          <a:sx n="74" d="100"/>
          <a:sy n="74" d="100"/>
        </p:scale>
        <p:origin x="2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4B98E-AA17-4BE7-AAB0-398651CAEC78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873D3-E208-4651-B089-240D556B6F5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0331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MIME – Multipurpose Internet Mail Extensions – html,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only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873D3-E208-4651-B089-240D556B6F50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742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873D3-E208-4651-B089-240D556B6F50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123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9873D3-E208-4651-B089-240D556B6F50}" type="slidenum">
              <a:rPr lang="bg-BG" smtClean="0"/>
              <a:t>16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8191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735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5228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5197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053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5628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5488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8151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95195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2612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903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2666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030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418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381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0160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779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0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183F58-4825-4AFE-B473-4ECA0C16EF2A}" type="datetimeFigureOut">
              <a:rPr lang="bg-BG" smtClean="0"/>
              <a:t>6.3.2018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E2DD-4E44-460C-8822-7968D41A6E3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9052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Дигитален маркетинг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733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SEO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356852"/>
            <a:ext cx="11238271" cy="4891547"/>
          </a:xfrm>
        </p:spPr>
        <p:txBody>
          <a:bodyPr>
            <a:normAutofit fontScale="92500"/>
          </a:bodyPr>
          <a:lstStyle/>
          <a:p>
            <a:r>
              <a:rPr lang="en-US" sz="2200" dirty="0" smtClean="0"/>
              <a:t>Keywords (Long-tail, short-tail);</a:t>
            </a:r>
          </a:p>
          <a:p>
            <a:r>
              <a:rPr lang="en-US" sz="2200" dirty="0" smtClean="0"/>
              <a:t>Links (external internal);</a:t>
            </a:r>
          </a:p>
          <a:p>
            <a:r>
              <a:rPr lang="en-US" sz="2200" dirty="0" smtClean="0"/>
              <a:t>Local SEO;</a:t>
            </a:r>
          </a:p>
          <a:p>
            <a:r>
              <a:rPr lang="bg-BG" sz="2200" dirty="0" smtClean="0"/>
              <a:t>Платено търсене (</a:t>
            </a:r>
            <a:r>
              <a:rPr lang="en-US" sz="2200" dirty="0" smtClean="0"/>
              <a:t>paid search) – Pay Per Click (PPC);</a:t>
            </a:r>
            <a:endParaRPr lang="bg-BG" sz="2200" dirty="0" smtClean="0"/>
          </a:p>
          <a:p>
            <a:r>
              <a:rPr lang="en-US" sz="2200" dirty="0" smtClean="0"/>
              <a:t>Google Analytics;</a:t>
            </a:r>
          </a:p>
          <a:p>
            <a:r>
              <a:rPr lang="en-US" sz="2200" dirty="0" smtClean="0"/>
              <a:t>Remarketing Lists for Search Ads (RLSAs – 2013) – </a:t>
            </a:r>
            <a:r>
              <a:rPr lang="bg-BG" sz="2200" dirty="0" smtClean="0"/>
              <a:t>рекламиране на база поведение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Customer Match (</a:t>
            </a:r>
            <a:r>
              <a:rPr lang="bg-BG" sz="2200" dirty="0" smtClean="0"/>
              <a:t>свързва </a:t>
            </a:r>
            <a:r>
              <a:rPr lang="en-US" sz="2200" dirty="0" smtClean="0"/>
              <a:t>Google account </a:t>
            </a:r>
            <a:r>
              <a:rPr lang="bg-BG" sz="2200" dirty="0" smtClean="0"/>
              <a:t>с клиентски </a:t>
            </a:r>
            <a:r>
              <a:rPr lang="en-US" sz="2200" dirty="0" smtClean="0"/>
              <a:t>account)</a:t>
            </a:r>
            <a:r>
              <a:rPr lang="bg-BG" sz="2200" dirty="0" smtClean="0"/>
              <a:t>;</a:t>
            </a:r>
            <a:endParaRPr lang="en-US" sz="2200" dirty="0" smtClean="0"/>
          </a:p>
          <a:p>
            <a:r>
              <a:rPr lang="en-US" sz="2200" dirty="0" smtClean="0"/>
              <a:t>Mobile search – 30% o</a:t>
            </a:r>
            <a:r>
              <a:rPr lang="bg-BG" sz="2200" dirty="0" smtClean="0"/>
              <a:t>т разходите за дигитални реклами;</a:t>
            </a:r>
          </a:p>
          <a:p>
            <a:r>
              <a:rPr lang="en-US" sz="2200" dirty="0" smtClean="0"/>
              <a:t>Cross-device conversions;</a:t>
            </a:r>
          </a:p>
          <a:p>
            <a:r>
              <a:rPr lang="en-US" sz="2200" dirty="0" smtClean="0"/>
              <a:t>Universal search – Google Video, Google Images, Google Maps, Google Books, ….</a:t>
            </a:r>
          </a:p>
          <a:p>
            <a:r>
              <a:rPr lang="en-US" sz="2800" dirty="0" smtClean="0"/>
              <a:t>Black hat vs White hat;</a:t>
            </a:r>
          </a:p>
          <a:p>
            <a:endParaRPr lang="en-US" sz="2200" dirty="0" smtClean="0"/>
          </a:p>
          <a:p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4049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marketing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42104"/>
            <a:ext cx="8946541" cy="4906296"/>
          </a:xfrm>
        </p:spPr>
        <p:txBody>
          <a:bodyPr>
            <a:normAutofit/>
          </a:bodyPr>
          <a:lstStyle/>
          <a:p>
            <a:r>
              <a:rPr lang="en-US" dirty="0" smtClean="0"/>
              <a:t>Audio, Video, Text;</a:t>
            </a:r>
          </a:p>
          <a:p>
            <a:r>
              <a:rPr lang="bg-BG" dirty="0" smtClean="0"/>
              <a:t>Съдържанието е важно за </a:t>
            </a:r>
            <a:r>
              <a:rPr lang="en-US" dirty="0" smtClean="0"/>
              <a:t>SEO;</a:t>
            </a:r>
          </a:p>
          <a:p>
            <a:r>
              <a:rPr lang="bg-BG" dirty="0" smtClean="0"/>
              <a:t>Съържанието трябва да е уникално, полезно, качествено;</a:t>
            </a:r>
            <a:endParaRPr lang="en-US" dirty="0" smtClean="0"/>
          </a:p>
          <a:p>
            <a:r>
              <a:rPr lang="bg-BG" dirty="0" smtClean="0"/>
              <a:t>Съдържание в зависимост от търсенето;</a:t>
            </a:r>
          </a:p>
          <a:p>
            <a:r>
              <a:rPr lang="en-US" dirty="0" smtClean="0"/>
              <a:t>1. </a:t>
            </a:r>
            <a:r>
              <a:rPr lang="bg-BG" dirty="0" smtClean="0"/>
              <a:t>Планиране - </a:t>
            </a:r>
            <a:r>
              <a:rPr lang="en-US" dirty="0" smtClean="0"/>
              <a:t>Google AdWords Keyword Planner, Google Trends;</a:t>
            </a:r>
            <a:endParaRPr lang="bg-BG" dirty="0" smtClean="0"/>
          </a:p>
          <a:p>
            <a:r>
              <a:rPr lang="bg-BG" dirty="0" smtClean="0"/>
              <a:t>2. Сравняване с </a:t>
            </a:r>
            <a:r>
              <a:rPr lang="en-US" dirty="0" smtClean="0"/>
              <a:t>top 3 </a:t>
            </a:r>
            <a:r>
              <a:rPr lang="bg-BG" dirty="0" smtClean="0"/>
              <a:t>резултати на </a:t>
            </a:r>
            <a:r>
              <a:rPr lang="en-US" dirty="0" smtClean="0"/>
              <a:t>SERPs (Search Engine Return Pages)</a:t>
            </a:r>
          </a:p>
          <a:p>
            <a:r>
              <a:rPr lang="en-US" dirty="0" smtClean="0"/>
              <a:t>Social media</a:t>
            </a:r>
            <a:r>
              <a:rPr lang="bg-BG" dirty="0" smtClean="0"/>
              <a:t>;</a:t>
            </a:r>
          </a:p>
          <a:p>
            <a:r>
              <a:rPr lang="bg-BG" dirty="0" smtClean="0"/>
              <a:t>Стратегия</a:t>
            </a:r>
            <a:r>
              <a:rPr lang="en-US" dirty="0" smtClean="0"/>
              <a:t> - Search; Social; PR</a:t>
            </a:r>
            <a:r>
              <a:rPr lang="bg-BG" dirty="0" smtClean="0"/>
              <a:t>	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7335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съдържание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Новини и блогове;</a:t>
            </a:r>
          </a:p>
          <a:p>
            <a:r>
              <a:rPr lang="bg-BG" dirty="0" smtClean="0"/>
              <a:t>Интервюта, ръководства, сравнения и др.;</a:t>
            </a:r>
          </a:p>
          <a:p>
            <a:r>
              <a:rPr lang="en-US" dirty="0" smtClean="0"/>
              <a:t>White papers (.pdf);</a:t>
            </a:r>
          </a:p>
          <a:p>
            <a:r>
              <a:rPr lang="en-US" dirty="0" smtClean="0"/>
              <a:t>E-books;</a:t>
            </a:r>
          </a:p>
          <a:p>
            <a:r>
              <a:rPr lang="bg-BG" dirty="0" smtClean="0"/>
              <a:t>Инфографики;</a:t>
            </a:r>
          </a:p>
          <a:p>
            <a:r>
              <a:rPr lang="bg-BG" dirty="0" smtClean="0"/>
              <a:t>Видео;</a:t>
            </a:r>
          </a:p>
          <a:p>
            <a:r>
              <a:rPr lang="bg-BG" dirty="0" smtClean="0"/>
              <a:t>Изображения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6225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Media Marketing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42103"/>
            <a:ext cx="11034611" cy="52504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SM submission sites – </a:t>
            </a:r>
            <a:r>
              <a:rPr lang="en-US" sz="2400" dirty="0" err="1" smtClean="0"/>
              <a:t>Reddit</a:t>
            </a:r>
            <a:r>
              <a:rPr lang="en-US" sz="2400" dirty="0" smtClean="0"/>
              <a:t>, Pinterest, </a:t>
            </a:r>
            <a:r>
              <a:rPr lang="en-US" sz="2400" dirty="0" err="1" smtClean="0"/>
              <a:t>SumbleUpon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Forums &amp; discussion sites – Yahoo Groups, Google Groups;</a:t>
            </a:r>
          </a:p>
          <a:p>
            <a:r>
              <a:rPr lang="en-US" sz="2400" dirty="0" smtClean="0"/>
              <a:t>Media sharing sites – Pinterest, Instagram, Flickr, YouTube, Vimeo, </a:t>
            </a:r>
            <a:r>
              <a:rPr lang="en-US" sz="2400" dirty="0" err="1" smtClean="0"/>
              <a:t>Slideshare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Reviews &amp; rating sites – </a:t>
            </a:r>
            <a:r>
              <a:rPr lang="en-US" sz="2400" dirty="0" err="1" smtClean="0"/>
              <a:t>Epinions</a:t>
            </a:r>
            <a:r>
              <a:rPr lang="en-US" sz="2400" dirty="0" smtClean="0"/>
              <a:t>, Yelp, amazon, TripAdvisor;</a:t>
            </a:r>
          </a:p>
          <a:p>
            <a:r>
              <a:rPr lang="en-US" sz="2400" dirty="0" smtClean="0"/>
              <a:t>Social networking sites – Facebook, LinkedIn, Google+;</a:t>
            </a:r>
          </a:p>
          <a:p>
            <a:r>
              <a:rPr lang="en-US" sz="2400" dirty="0" smtClean="0"/>
              <a:t>Blogs;</a:t>
            </a:r>
          </a:p>
          <a:p>
            <a:r>
              <a:rPr lang="en-US" sz="2400" dirty="0" smtClean="0"/>
              <a:t>Microblogging – Twitter;</a:t>
            </a:r>
          </a:p>
          <a:p>
            <a:r>
              <a:rPr lang="en-US" sz="2400" dirty="0" smtClean="0"/>
              <a:t>Podcasts – ipodder.org, podomatic.com;</a:t>
            </a:r>
          </a:p>
          <a:p>
            <a:r>
              <a:rPr lang="en-US" sz="2400" dirty="0" smtClean="0"/>
              <a:t>Wikis</a:t>
            </a:r>
          </a:p>
        </p:txBody>
      </p:sp>
    </p:spTree>
    <p:extLst>
      <p:ext uri="{BB962C8B-B14F-4D97-AF65-F5344CB8AC3E}">
        <p14:creationId xmlns:p14="http://schemas.microsoft.com/office/powerpoint/2010/main" val="187267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marketing analysis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Social dashboards – </a:t>
            </a:r>
            <a:r>
              <a:rPr lang="en-US" sz="2800" dirty="0" err="1" smtClean="0"/>
              <a:t>HootSuite</a:t>
            </a:r>
            <a:r>
              <a:rPr lang="en-US" sz="2800" dirty="0" smtClean="0"/>
              <a:t>, </a:t>
            </a:r>
            <a:r>
              <a:rPr lang="en-US" sz="2800" dirty="0" err="1" smtClean="0"/>
              <a:t>TweetDeck</a:t>
            </a:r>
            <a:r>
              <a:rPr lang="en-US" sz="2800" dirty="0" smtClean="0"/>
              <a:t>;</a:t>
            </a:r>
          </a:p>
          <a:p>
            <a:r>
              <a:rPr lang="en-US" sz="2800" dirty="0" smtClean="0"/>
              <a:t>Social CRM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1017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Programmatic buy ad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36" y="1327356"/>
            <a:ext cx="5730212" cy="4921044"/>
          </a:xfrm>
        </p:spPr>
        <p:txBody>
          <a:bodyPr/>
          <a:lstStyle/>
          <a:p>
            <a:r>
              <a:rPr lang="bg-BG" dirty="0" smtClean="0"/>
              <a:t>Автоматично „наддаване“ за реклами;</a:t>
            </a:r>
          </a:p>
          <a:p>
            <a:r>
              <a:rPr lang="bg-BG" dirty="0" smtClean="0"/>
              <a:t>Правилната реклама на правилните хора в правилното време;</a:t>
            </a:r>
          </a:p>
          <a:p>
            <a:r>
              <a:rPr lang="bg-BG" dirty="0" smtClean="0"/>
              <a:t>Над 32млрд разходи за този вид реклама;</a:t>
            </a:r>
          </a:p>
          <a:p>
            <a:r>
              <a:rPr lang="en-US" dirty="0" smtClean="0"/>
              <a:t>Google DoubleClick, Adobe Marketing, Rubicon </a:t>
            </a:r>
            <a:r>
              <a:rPr lang="bg-BG" dirty="0" smtClean="0"/>
              <a:t> и др.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948" y="2227006"/>
            <a:ext cx="6067299" cy="44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96" y="566105"/>
            <a:ext cx="10033972" cy="58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Ценови модели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519084"/>
            <a:ext cx="10990365" cy="472931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Cost per Mille (CPM) – </a:t>
            </a:r>
            <a:r>
              <a:rPr lang="bg-BG" sz="2400" dirty="0" smtClean="0"/>
              <a:t>цена на 1000 импресии;</a:t>
            </a:r>
          </a:p>
          <a:p>
            <a:r>
              <a:rPr lang="bg-BG" sz="2400" dirty="0" smtClean="0"/>
              <a:t>vCPM (</a:t>
            </a:r>
            <a:r>
              <a:rPr lang="en-US" sz="2400" dirty="0" smtClean="0"/>
              <a:t>viewable CPM) – </a:t>
            </a:r>
            <a:r>
              <a:rPr lang="bg-BG" sz="2400" dirty="0" smtClean="0"/>
              <a:t>за импресии, които са показани &gt;1сек. </a:t>
            </a:r>
            <a:r>
              <a:rPr lang="bg-BG" sz="2400" dirty="0"/>
              <a:t>з</a:t>
            </a:r>
            <a:r>
              <a:rPr lang="bg-BG" sz="2400" dirty="0" smtClean="0"/>
              <a:t>а реклами и &gt;2 сек за видео</a:t>
            </a:r>
            <a:endParaRPr lang="bg-BG" sz="2400" dirty="0"/>
          </a:p>
          <a:p>
            <a:r>
              <a:rPr lang="en-US" sz="2400" dirty="0" smtClean="0"/>
              <a:t>Cost per Click (</a:t>
            </a:r>
            <a:r>
              <a:rPr lang="bg-BG" sz="2400" dirty="0" smtClean="0"/>
              <a:t>CPC</a:t>
            </a:r>
            <a:r>
              <a:rPr lang="en-US" sz="2400" dirty="0"/>
              <a:t>)</a:t>
            </a:r>
            <a:r>
              <a:rPr lang="bg-BG" sz="2400" dirty="0" smtClean="0"/>
              <a:t> – средна цена</a:t>
            </a:r>
            <a:r>
              <a:rPr lang="en-US" sz="2400" dirty="0" smtClean="0"/>
              <a:t> </a:t>
            </a:r>
            <a:r>
              <a:rPr lang="bg-BG" sz="2400" dirty="0" smtClean="0"/>
              <a:t> за 1 клик; </a:t>
            </a:r>
            <a:endParaRPr lang="bg-BG" sz="2400" dirty="0"/>
          </a:p>
          <a:p>
            <a:r>
              <a:rPr lang="en-US" sz="2400" dirty="0" smtClean="0"/>
              <a:t>Cost per Action/Acquisition (</a:t>
            </a:r>
            <a:r>
              <a:rPr lang="bg-BG" sz="2400" dirty="0" smtClean="0"/>
              <a:t>CPA</a:t>
            </a:r>
            <a:r>
              <a:rPr lang="en-US" sz="2400" dirty="0" smtClean="0"/>
              <a:t>) – </a:t>
            </a:r>
            <a:r>
              <a:rPr lang="bg-BG" sz="2400" dirty="0" smtClean="0"/>
              <a:t>цена само за реализирано действие (продажба,абонамент, </a:t>
            </a:r>
            <a:r>
              <a:rPr lang="en-US" sz="2400" dirty="0" smtClean="0"/>
              <a:t>download, </a:t>
            </a:r>
            <a:r>
              <a:rPr lang="bg-BG" sz="2400" dirty="0" smtClean="0"/>
              <a:t>и др.).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19683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Маркетинг през дигитални канали и медии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" r="4117" b="9137"/>
          <a:stretch/>
        </p:blipFill>
        <p:spPr>
          <a:xfrm>
            <a:off x="1238865" y="1853248"/>
            <a:ext cx="9806454" cy="4724533"/>
          </a:xfrm>
        </p:spPr>
      </p:pic>
    </p:spTree>
    <p:extLst>
      <p:ext uri="{BB962C8B-B14F-4D97-AF65-F5344CB8AC3E}">
        <p14:creationId xmlns:p14="http://schemas.microsoft.com/office/powerpoint/2010/main" val="25130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Области на ДМ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 marketing;</a:t>
            </a:r>
          </a:p>
          <a:p>
            <a:r>
              <a:rPr lang="en-US" dirty="0" smtClean="0"/>
              <a:t>Content marketing;</a:t>
            </a:r>
          </a:p>
          <a:p>
            <a:r>
              <a:rPr lang="en-US" dirty="0" smtClean="0"/>
              <a:t>Social media marketing;</a:t>
            </a:r>
          </a:p>
          <a:p>
            <a:r>
              <a:rPr lang="en-US" dirty="0" smtClean="0"/>
              <a:t>Search engine marketing;</a:t>
            </a:r>
          </a:p>
          <a:p>
            <a:r>
              <a:rPr lang="en-US" dirty="0" smtClean="0"/>
              <a:t>Mobile marketing;</a:t>
            </a:r>
          </a:p>
          <a:p>
            <a:r>
              <a:rPr lang="en-US" dirty="0" smtClean="0"/>
              <a:t>Performance (affiliate) marketing;</a:t>
            </a:r>
          </a:p>
          <a:p>
            <a:r>
              <a:rPr lang="en-US" dirty="0" smtClean="0"/>
              <a:t>Online PR and Online Reputation Management;</a:t>
            </a:r>
          </a:p>
          <a:p>
            <a:r>
              <a:rPr lang="en-US" dirty="0" smtClean="0"/>
              <a:t>Programmatic marketing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8806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217571"/>
            <a:ext cx="9404723" cy="1400530"/>
          </a:xfrm>
        </p:spPr>
        <p:txBody>
          <a:bodyPr/>
          <a:lstStyle/>
          <a:p>
            <a:r>
              <a:rPr lang="en-US" dirty="0" smtClean="0"/>
              <a:t>Return Rate of </a:t>
            </a:r>
            <a:r>
              <a:rPr lang="en-US" dirty="0" err="1" smtClean="0"/>
              <a:t>Investmens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en-US" dirty="0" smtClean="0"/>
              <a:t>ROI)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1060500"/>
            <a:ext cx="8028653" cy="562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0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405897" cy="3277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44" y="3114521"/>
            <a:ext cx="9686313" cy="36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marketing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10" y="1268361"/>
            <a:ext cx="11326761" cy="4980039"/>
          </a:xfrm>
        </p:spPr>
        <p:txBody>
          <a:bodyPr/>
          <a:lstStyle/>
          <a:p>
            <a:r>
              <a:rPr lang="en-US" dirty="0" smtClean="0"/>
              <a:t>38:1 ROI</a:t>
            </a:r>
            <a:r>
              <a:rPr lang="bg-BG" dirty="0" smtClean="0"/>
              <a:t>, (</a:t>
            </a:r>
            <a:r>
              <a:rPr lang="en-US" dirty="0" smtClean="0"/>
              <a:t>20% </a:t>
            </a:r>
            <a:r>
              <a:rPr lang="bg-BG" dirty="0" smtClean="0"/>
              <a:t>от компаниите реализират 70:1 </a:t>
            </a:r>
            <a:r>
              <a:rPr lang="en-US" dirty="0" smtClean="0"/>
              <a:t>ROI</a:t>
            </a:r>
            <a:r>
              <a:rPr lang="bg-BG" dirty="0" smtClean="0"/>
              <a:t>)</a:t>
            </a:r>
            <a:r>
              <a:rPr lang="en-US" dirty="0" smtClean="0"/>
              <a:t>;</a:t>
            </a:r>
          </a:p>
          <a:p>
            <a:r>
              <a:rPr lang="bg-BG" dirty="0" smtClean="0"/>
              <a:t>Потенциални клиенти (</a:t>
            </a:r>
            <a:r>
              <a:rPr lang="en-US" dirty="0" smtClean="0"/>
              <a:t>prospects) </a:t>
            </a:r>
            <a:r>
              <a:rPr lang="bg-BG" dirty="0" smtClean="0"/>
              <a:t>и настоящи клиенти;</a:t>
            </a:r>
          </a:p>
          <a:p>
            <a:r>
              <a:rPr lang="bg-BG" dirty="0" smtClean="0"/>
              <a:t>Тясна интеграция със </a:t>
            </a:r>
            <a:r>
              <a:rPr lang="en-US" dirty="0" smtClean="0"/>
              <a:t>CRM</a:t>
            </a:r>
            <a:r>
              <a:rPr lang="bg-BG" dirty="0" smtClean="0"/>
              <a:t>;</a:t>
            </a:r>
          </a:p>
          <a:p>
            <a:r>
              <a:rPr lang="en-US" dirty="0" smtClean="0"/>
              <a:t>SPAM!</a:t>
            </a:r>
          </a:p>
          <a:p>
            <a:r>
              <a:rPr lang="en-US" dirty="0" smtClean="0"/>
              <a:t>Call-to-Action;</a:t>
            </a:r>
          </a:p>
          <a:p>
            <a:r>
              <a:rPr lang="en-US" dirty="0" smtClean="0"/>
              <a:t>MIME</a:t>
            </a:r>
            <a:endParaRPr lang="bg-BG" dirty="0" smtClean="0"/>
          </a:p>
          <a:p>
            <a:endParaRPr lang="bg-BG" dirty="0"/>
          </a:p>
        </p:txBody>
      </p:sp>
      <p:pic>
        <p:nvPicPr>
          <p:cNvPr id="7" name="Picture 6" descr="image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2" r="1997" b="7073"/>
          <a:stretch/>
        </p:blipFill>
        <p:spPr bwMode="auto">
          <a:xfrm>
            <a:off x="2536722" y="2668890"/>
            <a:ext cx="9655277" cy="41891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146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Важни показатели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86348"/>
            <a:ext cx="11300082" cy="5324168"/>
          </a:xfrm>
        </p:spPr>
        <p:txBody>
          <a:bodyPr>
            <a:normAutofit/>
          </a:bodyPr>
          <a:lstStyle/>
          <a:p>
            <a:pPr lvl="0"/>
            <a:r>
              <a:rPr lang="bg-BG" sz="2400" i="1" dirty="0"/>
              <a:t>Open </a:t>
            </a:r>
            <a:r>
              <a:rPr lang="bg-BG" sz="2400" i="1" dirty="0" smtClean="0"/>
              <a:t>rate</a:t>
            </a:r>
            <a:r>
              <a:rPr lang="en-US" sz="2400" dirty="0"/>
              <a:t> </a:t>
            </a:r>
            <a:r>
              <a:rPr lang="en-US" sz="2400" dirty="0" smtClean="0"/>
              <a:t>– </a:t>
            </a:r>
            <a:r>
              <a:rPr lang="bg-BG" sz="2400" dirty="0" smtClean="0"/>
              <a:t>колко получатели са отворили писмото спрямо общия брой;</a:t>
            </a:r>
            <a:endParaRPr lang="bg-BG" sz="2400" dirty="0"/>
          </a:p>
          <a:p>
            <a:pPr lvl="0"/>
            <a:r>
              <a:rPr lang="bg-BG" sz="2400" i="1" dirty="0"/>
              <a:t>Click-through </a:t>
            </a:r>
            <a:r>
              <a:rPr lang="bg-BG" sz="2400" i="1" dirty="0" smtClean="0"/>
              <a:t>rate</a:t>
            </a:r>
            <a:r>
              <a:rPr lang="bg-BG" sz="2400" dirty="0"/>
              <a:t> </a:t>
            </a:r>
            <a:r>
              <a:rPr lang="bg-BG" sz="2400" dirty="0" smtClean="0"/>
              <a:t>– колко кликвания са направени </a:t>
            </a:r>
            <a:r>
              <a:rPr lang="bg-BG" sz="2400" dirty="0"/>
              <a:t>спрямо общия брой</a:t>
            </a:r>
            <a:r>
              <a:rPr lang="bg-BG" sz="2400" dirty="0" smtClean="0"/>
              <a:t>;</a:t>
            </a:r>
          </a:p>
          <a:p>
            <a:pPr lvl="0"/>
            <a:r>
              <a:rPr lang="bg-BG" sz="2400" i="1" dirty="0" smtClean="0"/>
              <a:t>Unique </a:t>
            </a:r>
            <a:r>
              <a:rPr lang="bg-BG" sz="2400" i="1" dirty="0"/>
              <a:t>open </a:t>
            </a:r>
            <a:r>
              <a:rPr lang="bg-BG" sz="2400" i="1" dirty="0" smtClean="0"/>
              <a:t>rate</a:t>
            </a:r>
            <a:r>
              <a:rPr lang="bg-BG" sz="2400" dirty="0"/>
              <a:t> </a:t>
            </a:r>
            <a:r>
              <a:rPr lang="bg-BG" sz="2400" dirty="0" smtClean="0"/>
              <a:t>– брой уникални получатели, отворили писмото, </a:t>
            </a:r>
            <a:r>
              <a:rPr lang="bg-BG" sz="2400" dirty="0"/>
              <a:t>спрямо общия брой</a:t>
            </a:r>
            <a:r>
              <a:rPr lang="bg-BG" sz="2400" dirty="0" smtClean="0"/>
              <a:t>;</a:t>
            </a:r>
            <a:endParaRPr lang="bg-BG" sz="2400" dirty="0"/>
          </a:p>
          <a:p>
            <a:pPr lvl="0"/>
            <a:r>
              <a:rPr lang="bg-BG" sz="2400" i="1" dirty="0"/>
              <a:t>Unique click-through </a:t>
            </a:r>
            <a:r>
              <a:rPr lang="bg-BG" sz="2400" i="1" dirty="0" smtClean="0"/>
              <a:t>rate – </a:t>
            </a:r>
            <a:r>
              <a:rPr lang="bg-BG" sz="2400" dirty="0" smtClean="0"/>
              <a:t>брой уникални кликвания</a:t>
            </a:r>
            <a:r>
              <a:rPr lang="bg-BG" sz="2400" i="1" dirty="0" smtClean="0"/>
              <a:t>, </a:t>
            </a:r>
            <a:r>
              <a:rPr lang="bg-BG" sz="2400" dirty="0"/>
              <a:t>спрямо общия брой</a:t>
            </a:r>
            <a:r>
              <a:rPr lang="bg-BG" sz="2400" i="1" dirty="0" smtClean="0"/>
              <a:t>; </a:t>
            </a:r>
            <a:endParaRPr lang="bg-BG" sz="2400" dirty="0"/>
          </a:p>
          <a:p>
            <a:pPr lvl="0"/>
            <a:r>
              <a:rPr lang="bg-BG" sz="2400" i="1" dirty="0"/>
              <a:t>Unsubscribe </a:t>
            </a:r>
            <a:r>
              <a:rPr lang="bg-BG" sz="2400" i="1" dirty="0" smtClean="0"/>
              <a:t>rate</a:t>
            </a:r>
            <a:r>
              <a:rPr lang="bg-BG" sz="2400" dirty="0"/>
              <a:t> </a:t>
            </a:r>
            <a:r>
              <a:rPr lang="bg-BG" sz="2400" dirty="0" smtClean="0"/>
              <a:t>– брой отписали се получатели, </a:t>
            </a:r>
            <a:r>
              <a:rPr lang="bg-BG" sz="2400" dirty="0"/>
              <a:t>спрямо общия брой</a:t>
            </a:r>
            <a:r>
              <a:rPr lang="bg-BG" sz="2400" dirty="0" smtClean="0"/>
              <a:t>; </a:t>
            </a:r>
            <a:endParaRPr lang="bg-BG" sz="2400" dirty="0"/>
          </a:p>
          <a:p>
            <a:pPr lvl="0"/>
            <a:r>
              <a:rPr lang="bg-BG" sz="2400" i="1" dirty="0"/>
              <a:t>Bounce </a:t>
            </a:r>
            <a:r>
              <a:rPr lang="bg-BG" sz="2400" i="1" dirty="0" smtClean="0"/>
              <a:t>rate – </a:t>
            </a:r>
            <a:r>
              <a:rPr lang="bg-BG" sz="2400" dirty="0" smtClean="0"/>
              <a:t>брой неполучени писма</a:t>
            </a:r>
            <a:r>
              <a:rPr lang="bg-BG" sz="2400" i="1" dirty="0" smtClean="0"/>
              <a:t> </a:t>
            </a:r>
            <a:r>
              <a:rPr lang="bg-BG" sz="2400" dirty="0"/>
              <a:t>спрямо общия </a:t>
            </a:r>
            <a:r>
              <a:rPr lang="bg-BG" sz="2400" dirty="0" smtClean="0"/>
              <a:t>брой.</a:t>
            </a:r>
            <a:endParaRPr lang="bg-BG" sz="2400" dirty="0"/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2588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Engine Marketing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09368"/>
            <a:ext cx="9403742" cy="5039031"/>
          </a:xfrm>
        </p:spPr>
        <p:txBody>
          <a:bodyPr>
            <a:normAutofit/>
          </a:bodyPr>
          <a:lstStyle/>
          <a:p>
            <a:pPr lvl="0"/>
            <a:r>
              <a:rPr lang="bg-BG" dirty="0" smtClean="0"/>
              <a:t>70–80</a:t>
            </a:r>
            <a:r>
              <a:rPr lang="en-US" dirty="0" smtClean="0"/>
              <a:t>% </a:t>
            </a:r>
            <a:r>
              <a:rPr lang="bg-BG" dirty="0" smtClean="0"/>
              <a:t>игнорират платените реклами за сметка на органично търсене (</a:t>
            </a:r>
            <a:r>
              <a:rPr lang="en-US" dirty="0" smtClean="0"/>
              <a:t>organic search)</a:t>
            </a:r>
            <a:r>
              <a:rPr lang="bg-BG" dirty="0" smtClean="0"/>
              <a:t>.</a:t>
            </a:r>
            <a:endParaRPr lang="bg-BG" dirty="0"/>
          </a:p>
          <a:p>
            <a:pPr lvl="0"/>
            <a:r>
              <a:rPr lang="bg-BG" dirty="0" smtClean="0"/>
              <a:t>75</a:t>
            </a:r>
            <a:r>
              <a:rPr lang="en-US" dirty="0" smtClean="0"/>
              <a:t>% </a:t>
            </a:r>
            <a:r>
              <a:rPr lang="bg-BG" dirty="0" smtClean="0"/>
              <a:t>не прелистват на следваща страница с резултати;</a:t>
            </a:r>
          </a:p>
          <a:p>
            <a:pPr lvl="0"/>
            <a:r>
              <a:rPr lang="en-US" dirty="0" smtClean="0"/>
              <a:t>SEO </a:t>
            </a:r>
            <a:r>
              <a:rPr lang="bg-BG" dirty="0" smtClean="0"/>
              <a:t>– 14.6% </a:t>
            </a:r>
            <a:r>
              <a:rPr lang="en-US" dirty="0" smtClean="0"/>
              <a:t>conversion rate, </a:t>
            </a:r>
            <a:r>
              <a:rPr lang="bg-BG" dirty="0"/>
              <a:t> </a:t>
            </a:r>
            <a:r>
              <a:rPr lang="bg-BG" dirty="0" smtClean="0"/>
              <a:t>традиционни канали – 1,7%;</a:t>
            </a:r>
            <a:endParaRPr lang="bg-BG" dirty="0"/>
          </a:p>
          <a:p>
            <a:pPr lvl="0"/>
            <a:r>
              <a:rPr lang="bg-BG" dirty="0" smtClean="0"/>
              <a:t>31% кликват върху първия органичен резултат, 14% - втория, 10% - на третия.;</a:t>
            </a:r>
          </a:p>
          <a:p>
            <a:pPr lvl="0"/>
            <a:r>
              <a:rPr lang="bg-BG" dirty="0" smtClean="0"/>
              <a:t>&gt; 1 трилион уникални </a:t>
            </a:r>
            <a:r>
              <a:rPr lang="en-US" dirty="0" smtClean="0"/>
              <a:t>URL (2008 </a:t>
            </a:r>
            <a:r>
              <a:rPr lang="bg-BG" dirty="0" smtClean="0"/>
              <a:t>г.);</a:t>
            </a:r>
          </a:p>
          <a:p>
            <a:pPr lvl="0"/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7206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Алгоритми (</a:t>
            </a:r>
            <a:r>
              <a:rPr lang="en-US" dirty="0" smtClean="0"/>
              <a:t>Google)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15846"/>
            <a:ext cx="11064107" cy="4832554"/>
          </a:xfrm>
        </p:spPr>
        <p:txBody>
          <a:bodyPr>
            <a:normAutofit/>
          </a:bodyPr>
          <a:lstStyle/>
          <a:p>
            <a:pPr lvl="0"/>
            <a:r>
              <a:rPr lang="bg-BG" i="1" dirty="0"/>
              <a:t>Penguin</a:t>
            </a:r>
            <a:r>
              <a:rPr lang="bg-BG" dirty="0"/>
              <a:t> </a:t>
            </a:r>
            <a:r>
              <a:rPr lang="en-US" dirty="0" smtClean="0"/>
              <a:t> - </a:t>
            </a:r>
            <a:r>
              <a:rPr lang="bg-BG" dirty="0" smtClean="0"/>
              <a:t>според качество на връзките към сайта, премахва спам-връзки; </a:t>
            </a:r>
            <a:endParaRPr lang="bg-BG" dirty="0"/>
          </a:p>
          <a:p>
            <a:pPr lvl="0"/>
            <a:r>
              <a:rPr lang="bg-BG" i="1" dirty="0"/>
              <a:t>Panda</a:t>
            </a:r>
            <a:r>
              <a:rPr lang="bg-BG" dirty="0"/>
              <a:t> </a:t>
            </a:r>
            <a:r>
              <a:rPr lang="bg-BG" dirty="0" smtClean="0"/>
              <a:t> - според качество на съдържание на сайта; </a:t>
            </a:r>
            <a:endParaRPr lang="bg-BG" dirty="0"/>
          </a:p>
          <a:p>
            <a:pPr lvl="0"/>
            <a:r>
              <a:rPr lang="bg-BG" i="1" dirty="0" smtClean="0"/>
              <a:t>Pigeon – според локацията на търсещия;</a:t>
            </a:r>
            <a:endParaRPr lang="bg-BG" dirty="0"/>
          </a:p>
          <a:p>
            <a:pPr lvl="0"/>
            <a:r>
              <a:rPr lang="bg-BG" i="1" dirty="0"/>
              <a:t>Hummingbird</a:t>
            </a:r>
            <a:r>
              <a:rPr lang="bg-BG" dirty="0"/>
              <a:t> </a:t>
            </a:r>
            <a:r>
              <a:rPr lang="bg-BG" dirty="0" smtClean="0"/>
              <a:t>- основен алгоритъм на Google </a:t>
            </a:r>
            <a:r>
              <a:rPr lang="bg-BG" dirty="0"/>
              <a:t>search algorithm </a:t>
            </a:r>
            <a:r>
              <a:rPr lang="bg-BG" dirty="0" smtClean="0"/>
              <a:t>itself; </a:t>
            </a:r>
            <a:endParaRPr lang="bg-BG" dirty="0"/>
          </a:p>
          <a:p>
            <a:r>
              <a:rPr lang="en-US" i="1" dirty="0" smtClean="0"/>
              <a:t>Mobile</a:t>
            </a:r>
            <a:r>
              <a:rPr lang="bg-BG" dirty="0"/>
              <a:t> </a:t>
            </a:r>
            <a:r>
              <a:rPr lang="bg-BG" dirty="0" smtClean="0"/>
              <a:t>algorith</a:t>
            </a:r>
            <a:r>
              <a:rPr lang="en-US" dirty="0" smtClean="0"/>
              <a:t>m – </a:t>
            </a:r>
            <a:r>
              <a:rPr lang="bg-BG" dirty="0" smtClean="0"/>
              <a:t>при мобилно търсене. </a:t>
            </a:r>
          </a:p>
          <a:p>
            <a:r>
              <a:rPr lang="bg-BG" dirty="0" smtClean="0"/>
              <a:t>Над 200 показатели при определяне на ранка на сайтовете;</a:t>
            </a:r>
          </a:p>
          <a:p>
            <a:r>
              <a:rPr lang="bg-BG" dirty="0" smtClean="0"/>
              <a:t>Ранк според поведението на потребителите - </a:t>
            </a:r>
            <a:endParaRPr lang="bg-BG" dirty="0"/>
          </a:p>
          <a:p>
            <a:r>
              <a:rPr lang="bg-BG" dirty="0" smtClean="0"/>
              <a:t>Препоръки:</a:t>
            </a:r>
          </a:p>
          <a:p>
            <a:pPr lvl="1"/>
            <a:r>
              <a:rPr lang="en-US" dirty="0" smtClean="0"/>
              <a:t>Google Webmaster Central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4516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1571</TotalTime>
  <Words>628</Words>
  <Application>Microsoft Office PowerPoint</Application>
  <PresentationFormat>Widescreen</PresentationFormat>
  <Paragraphs>98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</vt:lpstr>
      <vt:lpstr>Дигитален маркетинг</vt:lpstr>
      <vt:lpstr>Маркетинг през дигитални канали и медии</vt:lpstr>
      <vt:lpstr>Области на ДМ</vt:lpstr>
      <vt:lpstr>Return Rate of Investmens (ROI)</vt:lpstr>
      <vt:lpstr>PowerPoint Presentation</vt:lpstr>
      <vt:lpstr>Email marketing</vt:lpstr>
      <vt:lpstr>Важни показатели</vt:lpstr>
      <vt:lpstr>Search Engine Marketing</vt:lpstr>
      <vt:lpstr>Алгоритми (Google)</vt:lpstr>
      <vt:lpstr>SEO</vt:lpstr>
      <vt:lpstr>Content marketing</vt:lpstr>
      <vt:lpstr>Видове съдържание</vt:lpstr>
      <vt:lpstr>Social Media Marketing</vt:lpstr>
      <vt:lpstr>Social marketing analysis</vt:lpstr>
      <vt:lpstr>Programmatic buy ad</vt:lpstr>
      <vt:lpstr>PowerPoint Presentation</vt:lpstr>
      <vt:lpstr>Ценови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Дигитален маркетинг</dc:title>
  <dc:creator>Yana Alexandrova</dc:creator>
  <cp:lastModifiedBy>Yana Alexandrova</cp:lastModifiedBy>
  <cp:revision>29</cp:revision>
  <dcterms:created xsi:type="dcterms:W3CDTF">2018-03-06T13:21:23Z</dcterms:created>
  <dcterms:modified xsi:type="dcterms:W3CDTF">2018-03-07T15:32:39Z</dcterms:modified>
</cp:coreProperties>
</file>