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1B5F87-6861-4C74-AF08-1D6140D3355E}" type="datetimeFigureOut">
              <a:rPr lang="bg-BG" smtClean="0"/>
              <a:t>16.4.2018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DC3B33C-F4CC-4B21-A75B-74FBA4290EC4}" type="slidenum">
              <a:rPr lang="bg-BG" smtClean="0"/>
              <a:t>‹#›</a:t>
            </a:fld>
            <a:endParaRPr lang="bg-BG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56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5F87-6861-4C74-AF08-1D6140D3355E}" type="datetimeFigureOut">
              <a:rPr lang="bg-BG" smtClean="0"/>
              <a:t>16.4.2018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B33C-F4CC-4B21-A75B-74FBA4290EC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7718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5F87-6861-4C74-AF08-1D6140D3355E}" type="datetimeFigureOut">
              <a:rPr lang="bg-BG" smtClean="0"/>
              <a:t>16.4.2018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B33C-F4CC-4B21-A75B-74FBA4290EC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6203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5F87-6861-4C74-AF08-1D6140D3355E}" type="datetimeFigureOut">
              <a:rPr lang="bg-BG" smtClean="0"/>
              <a:t>16.4.2018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B33C-F4CC-4B21-A75B-74FBA4290EC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829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1B5F87-6861-4C74-AF08-1D6140D3355E}" type="datetimeFigureOut">
              <a:rPr lang="bg-BG" smtClean="0"/>
              <a:t>16.4.2018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C3B33C-F4CC-4B21-A75B-74FBA4290EC4}" type="slidenum">
              <a:rPr lang="bg-BG" smtClean="0"/>
              <a:t>‹#›</a:t>
            </a:fld>
            <a:endParaRPr lang="bg-BG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72125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5F87-6861-4C74-AF08-1D6140D3355E}" type="datetimeFigureOut">
              <a:rPr lang="bg-BG" smtClean="0"/>
              <a:t>16.4.2018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B33C-F4CC-4B21-A75B-74FBA4290EC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746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5F87-6861-4C74-AF08-1D6140D3355E}" type="datetimeFigureOut">
              <a:rPr lang="bg-BG" smtClean="0"/>
              <a:t>16.4.2018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B33C-F4CC-4B21-A75B-74FBA4290EC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5763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5F87-6861-4C74-AF08-1D6140D3355E}" type="datetimeFigureOut">
              <a:rPr lang="bg-BG" smtClean="0"/>
              <a:t>16.4.2018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B33C-F4CC-4B21-A75B-74FBA4290EC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705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5F87-6861-4C74-AF08-1D6140D3355E}" type="datetimeFigureOut">
              <a:rPr lang="bg-BG" smtClean="0"/>
              <a:t>16.4.2018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3B33C-F4CC-4B21-A75B-74FBA4290EC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13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1B5F87-6861-4C74-AF08-1D6140D3355E}" type="datetimeFigureOut">
              <a:rPr lang="bg-BG" smtClean="0"/>
              <a:t>16.4.2018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C3B33C-F4CC-4B21-A75B-74FBA4290EC4}" type="slidenum">
              <a:rPr lang="bg-BG" smtClean="0"/>
              <a:t>‹#›</a:t>
            </a:fld>
            <a:endParaRPr lang="bg-B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214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1B5F87-6861-4C74-AF08-1D6140D3355E}" type="datetimeFigureOut">
              <a:rPr lang="bg-BG" smtClean="0"/>
              <a:t>16.4.2018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C3B33C-F4CC-4B21-A75B-74FBA4290EC4}" type="slidenum">
              <a:rPr lang="bg-BG" smtClean="0"/>
              <a:t>‹#›</a:t>
            </a:fld>
            <a:endParaRPr lang="bg-B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436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11B5F87-6861-4C74-AF08-1D6140D3355E}" type="datetimeFigureOut">
              <a:rPr lang="bg-BG" smtClean="0"/>
              <a:t>16.4.2018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DC3B33C-F4CC-4B21-A75B-74FBA4290EC4}" type="slidenum">
              <a:rPr lang="bg-BG" smtClean="0"/>
              <a:t>‹#›</a:t>
            </a:fld>
            <a:endParaRPr lang="bg-BG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688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УЕБ АНАЛИТИЧНОСТ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Google Analytics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9706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134" y="347134"/>
            <a:ext cx="9601200" cy="781756"/>
          </a:xfrm>
        </p:spPr>
        <p:txBody>
          <a:bodyPr/>
          <a:lstStyle/>
          <a:p>
            <a:r>
              <a:rPr lang="bg-BG" dirty="0" smtClean="0"/>
              <a:t>Същност на УА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90133"/>
            <a:ext cx="9601200" cy="4377267"/>
          </a:xfrm>
        </p:spPr>
        <p:txBody>
          <a:bodyPr>
            <a:normAutofit/>
          </a:bodyPr>
          <a:lstStyle/>
          <a:p>
            <a:r>
              <a:rPr lang="bg-BG" sz="2200" dirty="0" smtClean="0"/>
              <a:t>Анализ на количествени и качествени данни от собствени и други уеб-сайтове с цел непрекъснато усъвършенстване на потребителското преживяване и постигане на определени бизнес цели (</a:t>
            </a:r>
            <a:r>
              <a:rPr lang="en-US" sz="2200" dirty="0" err="1" smtClean="0"/>
              <a:t>A.Kaushik</a:t>
            </a:r>
            <a:r>
              <a:rPr lang="en-US" sz="2200" dirty="0" smtClean="0"/>
              <a:t>);</a:t>
            </a:r>
          </a:p>
          <a:p>
            <a:r>
              <a:rPr lang="bg-BG" sz="2200" dirty="0" smtClean="0"/>
              <a:t>Изучаване на влияението на уеб-сайта върху потребителите (</a:t>
            </a:r>
            <a:r>
              <a:rPr lang="en-US" sz="2200" dirty="0" err="1" smtClean="0"/>
              <a:t>Webopedia</a:t>
            </a:r>
            <a:r>
              <a:rPr lang="en-US" sz="2200" dirty="0" smtClean="0"/>
              <a:t>);</a:t>
            </a:r>
          </a:p>
          <a:p>
            <a:r>
              <a:rPr lang="bg-BG" sz="2200" dirty="0" smtClean="0"/>
              <a:t>Анализ на поведението на потребителите</a:t>
            </a:r>
            <a:r>
              <a:rPr lang="en-US" sz="2200" dirty="0" smtClean="0"/>
              <a:t>, </a:t>
            </a:r>
            <a:r>
              <a:rPr lang="bg-BG" sz="2200" dirty="0" smtClean="0"/>
              <a:t>посещаващи даден сайт (</a:t>
            </a:r>
            <a:r>
              <a:rPr lang="en-US" sz="2200" dirty="0" err="1" smtClean="0"/>
              <a:t>SearchCRM</a:t>
            </a:r>
            <a:r>
              <a:rPr lang="en-US" sz="2200" dirty="0" smtClean="0"/>
              <a:t>);</a:t>
            </a:r>
          </a:p>
          <a:p>
            <a:r>
              <a:rPr lang="bg-BG" sz="2200" b="1" dirty="0" smtClean="0"/>
              <a:t>Уеб аналитични платформи - </a:t>
            </a:r>
            <a:r>
              <a:rPr lang="bg-BG" sz="2200" dirty="0" smtClean="0"/>
              <a:t> приложения за изследване и подобряване на потребителското онлайн преживяване, привличане на нови клиенти и оптимизиране на дигиталния маркетинг и рекламни кампании (</a:t>
            </a:r>
            <a:r>
              <a:rPr lang="en-US" sz="2200" dirty="0" smtClean="0"/>
              <a:t>Gartner). 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250422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Уеб аналитични платформи</a:t>
            </a:r>
            <a:endParaRPr lang="bg-BG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735" y="1775178"/>
            <a:ext cx="2634282" cy="4990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965" y="1714500"/>
            <a:ext cx="1628775" cy="1143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227" y="1641917"/>
            <a:ext cx="1152525" cy="1162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595" y="1721733"/>
            <a:ext cx="1981200" cy="110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0372" y="3273247"/>
            <a:ext cx="2902744" cy="10096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5046" y="3004608"/>
            <a:ext cx="1133475" cy="1143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8521" y="3004608"/>
            <a:ext cx="2079171" cy="1143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58117" y="3739972"/>
            <a:ext cx="2933700" cy="5429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2840" y="4606570"/>
            <a:ext cx="2971800" cy="5429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5362" y="5258859"/>
            <a:ext cx="38862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2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289" y="301978"/>
            <a:ext cx="9601200" cy="860778"/>
          </a:xfrm>
        </p:spPr>
        <p:txBody>
          <a:bodyPr/>
          <a:lstStyle/>
          <a:p>
            <a:r>
              <a:rPr lang="bg-BG" dirty="0" smtClean="0"/>
              <a:t>По-важни метрики</a:t>
            </a:r>
            <a:r>
              <a:rPr lang="en-US" dirty="0" smtClean="0"/>
              <a:t> (1)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62756"/>
            <a:ext cx="9601200" cy="5362222"/>
          </a:xfrm>
        </p:spPr>
        <p:txBody>
          <a:bodyPr/>
          <a:lstStyle/>
          <a:p>
            <a:r>
              <a:rPr lang="bg-BG" dirty="0" smtClean="0"/>
              <a:t>Брой посещения (общо и уникални) – </a:t>
            </a:r>
            <a:r>
              <a:rPr lang="en-US" dirty="0" smtClean="0"/>
              <a:t>number of sessions/visits;</a:t>
            </a:r>
          </a:p>
          <a:p>
            <a:r>
              <a:rPr lang="bg-BG" dirty="0" smtClean="0"/>
              <a:t>Дял на посещения от нови потребители;</a:t>
            </a:r>
          </a:p>
          <a:p>
            <a:pPr fontAlgn="base"/>
            <a:r>
              <a:rPr lang="bg-BG" dirty="0" smtClean="0"/>
              <a:t>Канал</a:t>
            </a:r>
            <a:r>
              <a:rPr lang="en-US" dirty="0" smtClean="0"/>
              <a:t>, </a:t>
            </a:r>
            <a:r>
              <a:rPr lang="bg-BG" dirty="0" smtClean="0"/>
              <a:t>от който идва трафикът:</a:t>
            </a:r>
          </a:p>
          <a:p>
            <a:pPr lvl="1" fontAlgn="base"/>
            <a:r>
              <a:rPr lang="en-US" dirty="0" smtClean="0"/>
              <a:t>Direct – </a:t>
            </a:r>
            <a:r>
              <a:rPr lang="bg-BG" dirty="0" smtClean="0"/>
              <a:t>директно въвеждане на </a:t>
            </a:r>
            <a:r>
              <a:rPr lang="en-US" dirty="0" smtClean="0"/>
              <a:t>URL, </a:t>
            </a:r>
            <a:r>
              <a:rPr lang="bg-BG" dirty="0" smtClean="0"/>
              <a:t>линк от </a:t>
            </a:r>
            <a:r>
              <a:rPr lang="en-US" dirty="0" smtClean="0"/>
              <a:t>pdf, </a:t>
            </a:r>
            <a:r>
              <a:rPr lang="en-US" dirty="0" err="1" smtClean="0"/>
              <a:t>docx</a:t>
            </a:r>
            <a:r>
              <a:rPr lang="en-US" dirty="0" smtClean="0"/>
              <a:t>,</a:t>
            </a:r>
            <a:r>
              <a:rPr lang="bg-BG" dirty="0" smtClean="0"/>
              <a:t>..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dirty="0" smtClean="0"/>
              <a:t>none</a:t>
            </a:r>
            <a:r>
              <a:rPr lang="bg-BG" dirty="0" smtClean="0"/>
              <a:t>;</a:t>
            </a:r>
          </a:p>
          <a:p>
            <a:pPr lvl="1" fontAlgn="base"/>
            <a:r>
              <a:rPr lang="en-US" dirty="0" smtClean="0"/>
              <a:t>Organic search</a:t>
            </a:r>
            <a:r>
              <a:rPr lang="bg-BG" dirty="0" smtClean="0"/>
              <a:t> – резултат от търсене;</a:t>
            </a:r>
            <a:endParaRPr lang="en-US" dirty="0" smtClean="0"/>
          </a:p>
          <a:p>
            <a:pPr lvl="1" fontAlgn="base"/>
            <a:r>
              <a:rPr lang="en-US" dirty="0" smtClean="0"/>
              <a:t>Referral</a:t>
            </a:r>
            <a:r>
              <a:rPr lang="bg-BG" dirty="0" smtClean="0"/>
              <a:t> – линк от друг сайт;</a:t>
            </a:r>
            <a:endParaRPr lang="en-US" dirty="0" smtClean="0"/>
          </a:p>
          <a:p>
            <a:pPr lvl="1" fontAlgn="base"/>
            <a:r>
              <a:rPr lang="en-US" dirty="0" smtClean="0"/>
              <a:t>Email</a:t>
            </a:r>
            <a:r>
              <a:rPr lang="bg-BG" dirty="0" smtClean="0"/>
              <a:t> – от линк в </a:t>
            </a:r>
            <a:r>
              <a:rPr lang="en-US" dirty="0" smtClean="0"/>
              <a:t>email; </a:t>
            </a:r>
          </a:p>
          <a:p>
            <a:pPr lvl="1" fontAlgn="base"/>
            <a:r>
              <a:rPr lang="en-US" dirty="0" smtClean="0"/>
              <a:t>Paid search – </a:t>
            </a:r>
            <a:r>
              <a:rPr lang="bg-BG" dirty="0" smtClean="0"/>
              <a:t>резултат от платено търсене (</a:t>
            </a:r>
            <a:r>
              <a:rPr lang="en-US" dirty="0" err="1" smtClean="0"/>
              <a:t>cpc</a:t>
            </a:r>
            <a:r>
              <a:rPr lang="en-US" dirty="0" smtClean="0"/>
              <a:t>, </a:t>
            </a:r>
            <a:r>
              <a:rPr lang="en-US" dirty="0" err="1" smtClean="0"/>
              <a:t>ppc</a:t>
            </a:r>
            <a:r>
              <a:rPr lang="en-US" dirty="0" smtClean="0"/>
              <a:t>);</a:t>
            </a:r>
          </a:p>
          <a:p>
            <a:pPr lvl="1" fontAlgn="base"/>
            <a:r>
              <a:rPr lang="en-US" dirty="0" smtClean="0"/>
              <a:t>Other advertising</a:t>
            </a:r>
            <a:r>
              <a:rPr lang="bg-BG" dirty="0" smtClean="0"/>
              <a:t> – други;</a:t>
            </a:r>
            <a:endParaRPr lang="en-US" dirty="0" smtClean="0"/>
          </a:p>
          <a:p>
            <a:pPr lvl="1" fontAlgn="base"/>
            <a:r>
              <a:rPr lang="en-US" dirty="0" smtClean="0"/>
              <a:t>Social network – </a:t>
            </a:r>
            <a:r>
              <a:rPr lang="bg-BG" dirty="0" smtClean="0"/>
              <a:t>от социални мрежи като </a:t>
            </a:r>
            <a:r>
              <a:rPr lang="en-US" dirty="0" smtClean="0"/>
              <a:t>Facebook, Twitter</a:t>
            </a:r>
            <a:r>
              <a:rPr lang="bg-BG" dirty="0" smtClean="0"/>
              <a:t> и др.</a:t>
            </a:r>
          </a:p>
          <a:p>
            <a:pPr fontAlgn="base"/>
            <a:r>
              <a:rPr lang="en-US" dirty="0" smtClean="0"/>
              <a:t>Bounce Rate</a:t>
            </a:r>
            <a:r>
              <a:rPr lang="bg-BG" dirty="0" smtClean="0"/>
              <a:t> (%) – колко потребители (или в %) са посетили само началната страница;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3672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9089"/>
            <a:ext cx="9601200" cy="1485900"/>
          </a:xfrm>
        </p:spPr>
        <p:txBody>
          <a:bodyPr/>
          <a:lstStyle/>
          <a:p>
            <a:r>
              <a:rPr lang="bg-BG" dirty="0" smtClean="0"/>
              <a:t>Метрики (2)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1467"/>
            <a:ext cx="10673644" cy="5576711"/>
          </a:xfrm>
        </p:spPr>
        <p:txBody>
          <a:bodyPr>
            <a:normAutofit/>
          </a:bodyPr>
          <a:lstStyle/>
          <a:p>
            <a:pPr fontAlgn="base"/>
            <a:r>
              <a:rPr lang="bg-BG" dirty="0" smtClean="0"/>
              <a:t>Постигнати цели (</a:t>
            </a:r>
            <a:r>
              <a:rPr lang="en-US" dirty="0" smtClean="0"/>
              <a:t>Conversion Goals</a:t>
            </a:r>
            <a:r>
              <a:rPr lang="bg-BG" dirty="0" smtClean="0"/>
              <a:t>) – колко от посетителите са преобразувани в клиенти. Измерва колко потребители са предприели желаното действие (например покупка, абонамент, сваляне на файл, попълване на контактна форма, чат, гледане на видео и др.);</a:t>
            </a:r>
          </a:p>
          <a:p>
            <a:pPr fontAlgn="base"/>
            <a:r>
              <a:rPr lang="bg-BG" dirty="0" smtClean="0"/>
              <a:t>Ангажиране (</a:t>
            </a:r>
            <a:r>
              <a:rPr lang="en-US" dirty="0" smtClean="0"/>
              <a:t>Engagement) – </a:t>
            </a:r>
            <a:r>
              <a:rPr lang="bg-BG" dirty="0" smtClean="0"/>
              <a:t>колко време посетителят остава на сайта и колко страници разглежда;</a:t>
            </a:r>
          </a:p>
          <a:p>
            <a:pPr fontAlgn="base"/>
            <a:r>
              <a:rPr lang="bg-BG" dirty="0" smtClean="0"/>
              <a:t>Съдържание на сайта – за всяка страница се изчислява брой преглеждания (общо и уникални), средно време, прекарано на страницата, брой напуснали страницата, брой напуснали сайта, брой постигнати цели, брой входни посещения на сайта за страницата и др;</a:t>
            </a:r>
          </a:p>
          <a:p>
            <a:pPr fontAlgn="base"/>
            <a:r>
              <a:rPr lang="bg-BG" dirty="0" smtClean="0"/>
              <a:t>Използвано устройство – извежда детайлизация на уеб трафика по устройства – </a:t>
            </a:r>
            <a:r>
              <a:rPr lang="en-US" dirty="0" smtClean="0"/>
              <a:t>desktop, </a:t>
            </a:r>
            <a:r>
              <a:rPr lang="bg-BG" dirty="0" smtClean="0"/>
              <a:t>мобилни устройства, таблет;</a:t>
            </a:r>
          </a:p>
          <a:p>
            <a:r>
              <a:rPr lang="bg-BG" dirty="0"/>
              <a:t>Стартови площадки (</a:t>
            </a:r>
            <a:r>
              <a:rPr lang="en-US" dirty="0"/>
              <a:t>landing pages) – </a:t>
            </a:r>
            <a:r>
              <a:rPr lang="bg-BG" dirty="0"/>
              <a:t>подреждане на стартовите страници по брой посещения (общо и уникални);</a:t>
            </a:r>
          </a:p>
          <a:p>
            <a:r>
              <a:rPr lang="bg-BG" dirty="0"/>
              <a:t>Изходни страници (</a:t>
            </a:r>
            <a:r>
              <a:rPr lang="en-US" dirty="0"/>
              <a:t>exit pages) – </a:t>
            </a:r>
            <a:r>
              <a:rPr lang="bg-BG" dirty="0"/>
              <a:t>класира страниците, от които потребителите напускат сайта</a:t>
            </a:r>
          </a:p>
          <a:p>
            <a:pPr fontAlgn="base"/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833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analytics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093" y="4249827"/>
            <a:ext cx="77057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1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889522" y="0"/>
            <a:ext cx="5260714" cy="823912"/>
          </a:xfrm>
        </p:spPr>
        <p:txBody>
          <a:bodyPr/>
          <a:lstStyle/>
          <a:p>
            <a:pPr algn="ctr"/>
            <a:r>
              <a:rPr lang="en-US" dirty="0" smtClean="0"/>
              <a:t>Dashboards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729257" y="931910"/>
            <a:ext cx="3323393" cy="5773689"/>
          </a:xfrm>
        </p:spPr>
        <p:txBody>
          <a:bodyPr>
            <a:normAutofit/>
          </a:bodyPr>
          <a:lstStyle/>
          <a:p>
            <a:r>
              <a:rPr lang="en-US" dirty="0" smtClean="0"/>
              <a:t>Device - </a:t>
            </a:r>
          </a:p>
          <a:p>
            <a:r>
              <a:rPr lang="bg-BG" dirty="0" smtClean="0"/>
              <a:t>Предварително дефинирани и потребителски;</a:t>
            </a:r>
          </a:p>
          <a:p>
            <a:r>
              <a:rPr lang="en-US" dirty="0" smtClean="0"/>
              <a:t>Device – </a:t>
            </a:r>
            <a:r>
              <a:rPr lang="bg-BG" dirty="0" smtClean="0"/>
              <a:t>по устройства;</a:t>
            </a:r>
            <a:endParaRPr lang="bg-BG" dirty="0"/>
          </a:p>
          <a:p>
            <a:r>
              <a:rPr lang="en-US" dirty="0" smtClean="0"/>
              <a:t>SEO </a:t>
            </a:r>
            <a:r>
              <a:rPr lang="bg-BG" dirty="0" smtClean="0"/>
              <a:t>представяне;</a:t>
            </a:r>
          </a:p>
          <a:p>
            <a:r>
              <a:rPr lang="bg-BG" dirty="0" smtClean="0"/>
              <a:t>Е-търговия (</a:t>
            </a:r>
            <a:r>
              <a:rPr lang="en-US" dirty="0" smtClean="0"/>
              <a:t>Ecommerce)</a:t>
            </a:r>
            <a:r>
              <a:rPr lang="bg-BG" dirty="0" smtClean="0"/>
              <a:t>;</a:t>
            </a:r>
          </a:p>
          <a:p>
            <a:r>
              <a:rPr lang="bg-BG" dirty="0" smtClean="0"/>
              <a:t>Представяне на сайта</a:t>
            </a:r>
            <a:r>
              <a:rPr lang="en-US" dirty="0" smtClean="0"/>
              <a:t> (Site Performance)</a:t>
            </a:r>
            <a:endParaRPr lang="bg-BG" dirty="0" smtClean="0"/>
          </a:p>
          <a:p>
            <a:r>
              <a:rPr lang="bg-BG" dirty="0" smtClean="0"/>
              <a:t>Поглед върху аудиторията</a:t>
            </a:r>
            <a:r>
              <a:rPr lang="en-US" dirty="0" smtClean="0"/>
              <a:t> (Audience Snapshot)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6150236" y="0"/>
            <a:ext cx="5793408" cy="823912"/>
          </a:xfrm>
        </p:spPr>
        <p:txBody>
          <a:bodyPr/>
          <a:lstStyle/>
          <a:p>
            <a:pPr algn="ctr"/>
            <a:r>
              <a:rPr lang="en-US" dirty="0" smtClean="0"/>
              <a:t>Reports</a:t>
            </a:r>
            <a:endParaRPr lang="bg-BG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8152245" y="931911"/>
            <a:ext cx="3900485" cy="5926089"/>
          </a:xfrm>
        </p:spPr>
        <p:txBody>
          <a:bodyPr/>
          <a:lstStyle/>
          <a:p>
            <a:r>
              <a:rPr lang="en-US" dirty="0"/>
              <a:t>Real Time – </a:t>
            </a:r>
            <a:r>
              <a:rPr lang="bg-BG" dirty="0"/>
              <a:t>отчети в реално време;</a:t>
            </a:r>
          </a:p>
          <a:p>
            <a:r>
              <a:rPr lang="en-US" dirty="0"/>
              <a:t>Audience – </a:t>
            </a:r>
            <a:r>
              <a:rPr lang="bg-BG" dirty="0"/>
              <a:t>профил на посетителите;</a:t>
            </a:r>
          </a:p>
          <a:p>
            <a:r>
              <a:rPr lang="en-US" dirty="0"/>
              <a:t>Acquisition – </a:t>
            </a:r>
            <a:r>
              <a:rPr lang="bg-BG" dirty="0"/>
              <a:t>анализ на каналите за привличане на посетители; </a:t>
            </a:r>
            <a:endParaRPr lang="en-US" dirty="0" smtClean="0"/>
          </a:p>
          <a:p>
            <a:r>
              <a:rPr lang="en-US" dirty="0" err="1" smtClean="0"/>
              <a:t>Behaviour</a:t>
            </a:r>
            <a:r>
              <a:rPr lang="en-US" dirty="0" smtClean="0"/>
              <a:t> – </a:t>
            </a:r>
            <a:r>
              <a:rPr lang="bg-BG" dirty="0" smtClean="0"/>
              <a:t>анализ на поведението на посетителите;</a:t>
            </a:r>
          </a:p>
          <a:p>
            <a:r>
              <a:rPr lang="en-US" dirty="0" smtClean="0"/>
              <a:t>Conversions – </a:t>
            </a:r>
            <a:r>
              <a:rPr lang="bg-BG" dirty="0" smtClean="0"/>
              <a:t>анализ на конверсиите.</a:t>
            </a:r>
            <a:endParaRPr lang="bg-BG" dirty="0"/>
          </a:p>
          <a:p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83" y="1083733"/>
            <a:ext cx="1895475" cy="2552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236" y="931911"/>
            <a:ext cx="1904424" cy="274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98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10067"/>
            <a:ext cx="9601200" cy="1485900"/>
          </a:xfrm>
        </p:spPr>
        <p:txBody>
          <a:bodyPr/>
          <a:lstStyle/>
          <a:p>
            <a:r>
              <a:rPr lang="bg-BG" dirty="0" smtClean="0"/>
              <a:t>Усъвършенствана аналитичност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891822"/>
            <a:ext cx="10255956" cy="5621867"/>
          </a:xfrm>
        </p:spPr>
        <p:txBody>
          <a:bodyPr/>
          <a:lstStyle/>
          <a:p>
            <a:r>
              <a:rPr lang="bg-BG" dirty="0" smtClean="0"/>
              <a:t>Алгоритми за машинно обучение (</a:t>
            </a:r>
            <a:r>
              <a:rPr lang="en-US" dirty="0" smtClean="0"/>
              <a:t>machine learning)</a:t>
            </a:r>
            <a:r>
              <a:rPr lang="bg-BG" dirty="0" smtClean="0"/>
              <a:t> за целите на:</a:t>
            </a:r>
          </a:p>
          <a:p>
            <a:r>
              <a:rPr lang="en-US" dirty="0" smtClean="0"/>
              <a:t>Smart Lists – </a:t>
            </a:r>
            <a:r>
              <a:rPr lang="bg-BG" dirty="0" smtClean="0"/>
              <a:t>създава списъци на клиенти за ремаркетинг (</a:t>
            </a:r>
            <a:r>
              <a:rPr lang="en-US" dirty="0" smtClean="0"/>
              <a:t>remarketing</a:t>
            </a:r>
            <a:r>
              <a:rPr lang="bg-BG" dirty="0" smtClean="0"/>
              <a:t>) в зависимост от поведението на клиентите, например:</a:t>
            </a:r>
          </a:p>
          <a:p>
            <a:pPr lvl="1"/>
            <a:r>
              <a:rPr lang="bg-BG" dirty="0" smtClean="0"/>
              <a:t>клиенти, разгледали описание на даден продукт, но без да го добавят в кошницата;</a:t>
            </a:r>
          </a:p>
          <a:p>
            <a:pPr lvl="1"/>
            <a:r>
              <a:rPr lang="bg-BG" dirty="0" smtClean="0"/>
              <a:t>клиенти, купили продукт Х;</a:t>
            </a:r>
          </a:p>
          <a:p>
            <a:pPr lvl="1"/>
            <a:r>
              <a:rPr lang="bg-BG" dirty="0" smtClean="0"/>
              <a:t>клиенти, поставили продукти в кошницата, но без да завършат поръчката и др.</a:t>
            </a:r>
          </a:p>
          <a:p>
            <a:r>
              <a:rPr lang="en-US" dirty="0" smtClean="0"/>
              <a:t>Smart Goals – </a:t>
            </a:r>
            <a:r>
              <a:rPr lang="bg-BG" dirty="0" smtClean="0"/>
              <a:t>идентифицира „най-добрите“ сесии като цели;</a:t>
            </a:r>
            <a:endParaRPr lang="en-US" dirty="0" smtClean="0"/>
          </a:p>
          <a:p>
            <a:r>
              <a:rPr lang="en-US" dirty="0" smtClean="0"/>
              <a:t>Conversion Probabilities – </a:t>
            </a:r>
            <a:r>
              <a:rPr lang="bg-BG" dirty="0" smtClean="0"/>
              <a:t>изчислява процент на вероятност </a:t>
            </a:r>
            <a:r>
              <a:rPr lang="bg-BG" smtClean="0"/>
              <a:t>от конверсия </a:t>
            </a:r>
            <a:r>
              <a:rPr lang="bg-BG" dirty="0" smtClean="0"/>
              <a:t>(</a:t>
            </a:r>
            <a:r>
              <a:rPr lang="en-US" dirty="0" smtClean="0"/>
              <a:t>conversion), </a:t>
            </a:r>
            <a:r>
              <a:rPr lang="bg-BG" dirty="0" smtClean="0"/>
              <a:t>т.е. предприемане на желано действие от страна на посетителя на сайта;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29362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684</TotalTime>
  <Words>549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УЕБ АНАЛИТИЧНОСТ</vt:lpstr>
      <vt:lpstr>Същност на УА</vt:lpstr>
      <vt:lpstr>Уеб аналитични платформи</vt:lpstr>
      <vt:lpstr>По-важни метрики (1)</vt:lpstr>
      <vt:lpstr>Метрики (2)</vt:lpstr>
      <vt:lpstr>Google analytics</vt:lpstr>
      <vt:lpstr>PowerPoint Presentation</vt:lpstr>
      <vt:lpstr>Усъвършенствана аналитичност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 АНАЛИТИЧНОСТ</dc:title>
  <dc:creator>Yana Alexandrova</dc:creator>
  <cp:lastModifiedBy>Yana Alexandrova</cp:lastModifiedBy>
  <cp:revision>22</cp:revision>
  <dcterms:created xsi:type="dcterms:W3CDTF">2018-04-16T19:13:14Z</dcterms:created>
  <dcterms:modified xsi:type="dcterms:W3CDTF">2018-04-17T06:37:38Z</dcterms:modified>
</cp:coreProperties>
</file>