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1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9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16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52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9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1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3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9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7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4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416E5-577E-4326-AAC9-5E24FEA0B2A8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9E8A-776D-426B-9F2A-748162740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Складове от данни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Data Warehouse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6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0"/>
            <a:ext cx="10263174" cy="68293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31" y="451852"/>
            <a:ext cx="4337833" cy="57741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Схема „снежинка“ (</a:t>
            </a:r>
            <a:r>
              <a:rPr lang="de-DE" dirty="0" smtClean="0"/>
              <a:t>snowflake schema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0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343"/>
            <a:ext cx="10515600" cy="903532"/>
          </a:xfrm>
        </p:spPr>
        <p:txBody>
          <a:bodyPr/>
          <a:lstStyle/>
          <a:p>
            <a:r>
              <a:rPr lang="en-US" dirty="0" smtClean="0"/>
              <a:t>DW – </a:t>
            </a:r>
            <a:r>
              <a:rPr lang="bg-BG" dirty="0" smtClean="0"/>
              <a:t>същност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r>
              <a:rPr lang="bg-BG" dirty="0" smtClean="0"/>
              <a:t>Предметно ориентирана, интегрирана, обвързана с времето, непроменлива съвкупност от данни, предназначена за подпомагане вземането на решения (</a:t>
            </a:r>
            <a:r>
              <a:rPr lang="de-DE" dirty="0" smtClean="0"/>
              <a:t>William Inmon);</a:t>
            </a:r>
          </a:p>
          <a:p>
            <a:r>
              <a:rPr lang="bg-BG" dirty="0" smtClean="0"/>
              <a:t>Характеристика на </a:t>
            </a:r>
            <a:r>
              <a:rPr lang="de-DE" dirty="0" smtClean="0"/>
              <a:t>DW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Предметна ориентация – около основните обекти в организацията (клиенти, материални запаси, продажби и др.);</a:t>
            </a:r>
          </a:p>
          <a:p>
            <a:pPr lvl="1"/>
            <a:r>
              <a:rPr lang="bg-BG" dirty="0" smtClean="0"/>
              <a:t>Интегриране на данни от различни източници;</a:t>
            </a:r>
          </a:p>
          <a:p>
            <a:pPr lvl="1"/>
            <a:r>
              <a:rPr lang="bg-BG" dirty="0" smtClean="0"/>
              <a:t>Обвързаност с времето – данните се отнасят за конкретен времеви период;</a:t>
            </a:r>
          </a:p>
          <a:p>
            <a:pPr lvl="1"/>
            <a:r>
              <a:rPr lang="bg-BG" dirty="0" smtClean="0"/>
              <a:t>Непроменливост – не се актуализират, а се добавят нови данни.</a:t>
            </a:r>
            <a:endParaRPr lang="de-D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0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5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Сравнение на </a:t>
            </a:r>
            <a:r>
              <a:rPr lang="de-DE" dirty="0" smtClean="0"/>
              <a:t>DW (BI) </a:t>
            </a:r>
            <a:r>
              <a:rPr lang="bg-BG" dirty="0" smtClean="0"/>
              <a:t>и </a:t>
            </a:r>
            <a:r>
              <a:rPr lang="en-US" dirty="0" smtClean="0"/>
              <a:t>OLTP- </a:t>
            </a:r>
            <a:r>
              <a:rPr lang="bg-BG" dirty="0" smtClean="0"/>
              <a:t>бази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96567"/>
              </p:ext>
            </p:extLst>
          </p:nvPr>
        </p:nvGraphicFramePr>
        <p:xfrm>
          <a:off x="838200" y="858131"/>
          <a:ext cx="10376878" cy="586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8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803">
                <a:tc>
                  <a:txBody>
                    <a:bodyPr/>
                    <a:lstStyle/>
                    <a:p>
                      <a:r>
                        <a:rPr lang="de-DE" dirty="0" smtClean="0"/>
                        <a:t>OLTP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DW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Детайлни (оперативни)</a:t>
                      </a:r>
                      <a:r>
                        <a:rPr lang="bg-BG" baseline="0" dirty="0" smtClean="0"/>
                        <a:t> </a:t>
                      </a:r>
                      <a:r>
                        <a:rPr lang="bg-BG" dirty="0" smtClean="0"/>
                        <a:t>данни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Детайлни</a:t>
                      </a:r>
                      <a:r>
                        <a:rPr lang="bg-BG" baseline="0" dirty="0" smtClean="0"/>
                        <a:t> и обобщени данни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Обработка на транзакции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Анализ и извличане на знание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Много на брой</a:t>
                      </a:r>
                      <a:r>
                        <a:rPr lang="bg-BG" baseline="0" dirty="0" smtClean="0"/>
                        <a:t> атомарни операции по добавяне и актуализиране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Периодично зареждане на голям обем данни чрез пакети работа</a:t>
                      </a:r>
                      <a:r>
                        <a:rPr lang="bg-BG" baseline="0" dirty="0" smtClean="0"/>
                        <a:t> (</a:t>
                      </a:r>
                      <a:r>
                        <a:rPr lang="de-DE" baseline="0" dirty="0" smtClean="0"/>
                        <a:t>batch jobs</a:t>
                      </a:r>
                      <a:r>
                        <a:rPr lang="en-US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Текущи данни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Исторически данни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Данните са ориентирани към приложенията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Данните са ориентирани</a:t>
                      </a:r>
                      <a:r>
                        <a:rPr lang="bg-BG" baseline="0" dirty="0" smtClean="0"/>
                        <a:t> към обект(и) от предметната област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За поддържане на ежедневните</a:t>
                      </a:r>
                      <a:r>
                        <a:rPr lang="bg-BG" baseline="0" dirty="0" smtClean="0"/>
                        <a:t> бизнес операции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Планиране, решаване на проблеми, подпомагане вземането</a:t>
                      </a:r>
                      <a:r>
                        <a:rPr lang="bg-BG" baseline="0" dirty="0" smtClean="0"/>
                        <a:t> на решения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Предсказуеми, структурирани, формални заявки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Непредсказуеми, неструктурирани, неформални  запитвания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1803">
                <a:tc>
                  <a:txBody>
                    <a:bodyPr/>
                    <a:lstStyle/>
                    <a:p>
                      <a:r>
                        <a:rPr lang="bg-BG" dirty="0" smtClean="0"/>
                        <a:t>Нормализиран</a:t>
                      </a:r>
                      <a:r>
                        <a:rPr lang="bg-BG" baseline="0" dirty="0" smtClean="0"/>
                        <a:t> модел на данните (3</a:t>
                      </a:r>
                      <a:r>
                        <a:rPr lang="de-DE" baseline="0" dirty="0" smtClean="0"/>
                        <a:t>NF</a:t>
                      </a:r>
                      <a:r>
                        <a:rPr lang="en-US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err="1" smtClean="0"/>
                        <a:t>Денормализирани</a:t>
                      </a:r>
                      <a:r>
                        <a:rPr lang="bg-BG" dirty="0" smtClean="0"/>
                        <a:t> (многомерни) структури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2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43"/>
            <a:ext cx="7427742" cy="664369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Компоненти на </a:t>
            </a:r>
            <a:r>
              <a:rPr lang="de-DE" dirty="0" smtClean="0"/>
              <a:t>DW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6610" y="912812"/>
            <a:ext cx="6597748" cy="588875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Оперативни източници на данни (</a:t>
            </a:r>
            <a:r>
              <a:rPr lang="en-US" dirty="0"/>
              <a:t>Operational Data Source</a:t>
            </a:r>
            <a:r>
              <a:rPr lang="ru-RU" dirty="0" smtClean="0"/>
              <a:t>)</a:t>
            </a:r>
            <a:r>
              <a:rPr lang="de-DE" dirty="0" smtClean="0"/>
              <a:t> </a:t>
            </a:r>
            <a:r>
              <a:rPr lang="bg-BG" dirty="0" smtClean="0"/>
              <a:t>– </a:t>
            </a:r>
            <a:r>
              <a:rPr lang="de-DE" dirty="0" smtClean="0"/>
              <a:t>OLTP </a:t>
            </a:r>
            <a:r>
              <a:rPr lang="bg-BG" dirty="0" smtClean="0"/>
              <a:t>и др.;</a:t>
            </a:r>
          </a:p>
          <a:p>
            <a:r>
              <a:rPr lang="ru-RU" dirty="0"/>
              <a:t>Оперативен склад от данни - </a:t>
            </a:r>
            <a:r>
              <a:rPr lang="ru-RU" dirty="0" smtClean="0"/>
              <a:t>данни за текущия период;</a:t>
            </a:r>
          </a:p>
          <a:p>
            <a:r>
              <a:rPr lang="ru-RU" dirty="0"/>
              <a:t>Зона за подготовка на данните - </a:t>
            </a:r>
            <a:r>
              <a:rPr lang="ru-RU" dirty="0" smtClean="0"/>
              <a:t>интегрира</a:t>
            </a:r>
            <a:r>
              <a:rPr lang="bg-BG" dirty="0" smtClean="0"/>
              <a:t>не</a:t>
            </a:r>
            <a:r>
              <a:rPr lang="ru-RU" dirty="0" smtClean="0"/>
              <a:t>, изчистване </a:t>
            </a:r>
            <a:r>
              <a:rPr lang="ru-RU" dirty="0"/>
              <a:t>и </a:t>
            </a:r>
            <a:r>
              <a:rPr lang="ru-RU" dirty="0" smtClean="0"/>
              <a:t>трансформиране (3</a:t>
            </a:r>
            <a:r>
              <a:rPr lang="de-DE" dirty="0" smtClean="0"/>
              <a:t>NF, flat files</a:t>
            </a:r>
            <a:r>
              <a:rPr lang="en-US" dirty="0" smtClean="0"/>
              <a:t>)</a:t>
            </a:r>
            <a:r>
              <a:rPr lang="ru-RU" dirty="0" smtClean="0"/>
              <a:t>; </a:t>
            </a:r>
            <a:endParaRPr lang="en-US" dirty="0" smtClean="0"/>
          </a:p>
          <a:p>
            <a:r>
              <a:rPr lang="en-US" dirty="0" smtClean="0"/>
              <a:t>ETL;</a:t>
            </a:r>
          </a:p>
          <a:p>
            <a:r>
              <a:rPr lang="ru-RU" dirty="0"/>
              <a:t>Слой на представяне на </a:t>
            </a:r>
            <a:r>
              <a:rPr lang="ru-RU" dirty="0" smtClean="0"/>
              <a:t>данните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Атомарен слой;</a:t>
            </a:r>
          </a:p>
          <a:p>
            <a:pPr lvl="1"/>
            <a:r>
              <a:rPr lang="bg-BG" dirty="0" smtClean="0"/>
              <a:t>Сектори (витрини) от данни;</a:t>
            </a:r>
          </a:p>
          <a:p>
            <a:pPr lvl="1"/>
            <a:r>
              <a:rPr lang="bg-BG" dirty="0" smtClean="0"/>
              <a:t>Справки и отчети;</a:t>
            </a:r>
          </a:p>
          <a:p>
            <a:pPr lvl="1"/>
            <a:r>
              <a:rPr lang="de-DE" dirty="0" smtClean="0"/>
              <a:t>Data Mining</a:t>
            </a:r>
            <a:r>
              <a:rPr lang="en-US" dirty="0" smtClean="0"/>
              <a:t>;</a:t>
            </a:r>
          </a:p>
          <a:p>
            <a:pPr lvl="1"/>
            <a:r>
              <a:rPr lang="bg-BG" dirty="0" smtClean="0"/>
              <a:t>Слой на достъп до данните.</a:t>
            </a:r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43" y="0"/>
            <a:ext cx="5422450" cy="68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Разпределена архитектура на склад от данни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9" y="1223889"/>
            <a:ext cx="11662322" cy="49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Регионален склад от данни с общи измерения и факти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427" y="717136"/>
            <a:ext cx="8254139" cy="596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8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207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Матрица на общите измерения и факти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88" y="900332"/>
            <a:ext cx="11009290" cy="568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4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Денормализирани</a:t>
            </a:r>
            <a:r>
              <a:rPr lang="bg-BG" dirty="0" smtClean="0"/>
              <a:t> модели на данните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520504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Цел – бързо и лесно извличане на данни в различни разрези;</a:t>
            </a:r>
          </a:p>
          <a:p>
            <a:r>
              <a:rPr lang="bg-BG" dirty="0" smtClean="0"/>
              <a:t>Включва:</a:t>
            </a:r>
          </a:p>
          <a:p>
            <a:pPr lvl="1"/>
            <a:r>
              <a:rPr lang="bg-BG" dirty="0" smtClean="0"/>
              <a:t>Таблица с факти – числови измерители на бизнес процеси (метрики, мерки, факти). Данните могат да са детайлизирани или обобщени;</a:t>
            </a:r>
          </a:p>
          <a:p>
            <a:pPr lvl="1"/>
            <a:r>
              <a:rPr lang="bg-BG" dirty="0" smtClean="0"/>
              <a:t>Измерения (</a:t>
            </a:r>
            <a:r>
              <a:rPr lang="de-DE" dirty="0" smtClean="0"/>
              <a:t>dimensions</a:t>
            </a:r>
            <a:r>
              <a:rPr lang="en-US" dirty="0" smtClean="0"/>
              <a:t>) </a:t>
            </a:r>
            <a:r>
              <a:rPr lang="bg-BG" dirty="0" smtClean="0"/>
              <a:t>– определят направления, по които могат да се обобщават фактите</a:t>
            </a:r>
            <a:r>
              <a:rPr lang="en-US" dirty="0" smtClean="0"/>
              <a:t>. </a:t>
            </a:r>
            <a:r>
              <a:rPr lang="bg-BG" dirty="0" smtClean="0"/>
              <a:t>Измеренията имат членове, които могат да образуват йерархия. </a:t>
            </a:r>
            <a:endParaRPr lang="bg-BG" dirty="0"/>
          </a:p>
          <a:p>
            <a:r>
              <a:rPr lang="bg-BG" dirty="0" smtClean="0"/>
              <a:t>Винаги едното измерение е време </a:t>
            </a:r>
            <a:r>
              <a:rPr lang="en-US" dirty="0" smtClean="0"/>
              <a:t>(</a:t>
            </a:r>
            <a:r>
              <a:rPr lang="de-DE" dirty="0" smtClean="0"/>
              <a:t>DimTime), </a:t>
            </a:r>
            <a:r>
              <a:rPr lang="bg-BG" dirty="0" smtClean="0"/>
              <a:t>обикновено с членове: </a:t>
            </a:r>
            <a:r>
              <a:rPr lang="en-US" dirty="0" smtClean="0"/>
              <a:t>Year -&gt;Half year -&gt; Quarter -&gt; Month -&gt; Week -&gt; Day;</a:t>
            </a:r>
          </a:p>
          <a:p>
            <a:r>
              <a:rPr lang="bg-BG" dirty="0" smtClean="0"/>
              <a:t>Измерения 1&lt;-&gt;М Факт таблица;</a:t>
            </a:r>
          </a:p>
          <a:p>
            <a:r>
              <a:rPr lang="bg-BG" dirty="0" smtClean="0"/>
              <a:t>Използват се предимно </a:t>
            </a:r>
            <a:r>
              <a:rPr lang="bg-BG" dirty="0" err="1" smtClean="0"/>
              <a:t>сурогатни</a:t>
            </a:r>
            <a:r>
              <a:rPr lang="bg-BG" dirty="0" smtClean="0"/>
              <a:t>, а не бизнес ключове.</a:t>
            </a:r>
          </a:p>
          <a:p>
            <a:r>
              <a:rPr lang="bg-BG" dirty="0" smtClean="0"/>
              <a:t>Сектор от данни – една таблица с факти, заедно със свързаните с нея измерения.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13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" y="562074"/>
            <a:ext cx="3663462" cy="52114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Схема звезда (</a:t>
            </a:r>
            <a:r>
              <a:rPr lang="de-DE" dirty="0" smtClean="0"/>
              <a:t>star schema</a:t>
            </a:r>
            <a:r>
              <a:rPr lang="en-US" dirty="0" smtClean="0"/>
              <a:t>)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63" y="11641"/>
            <a:ext cx="7385539" cy="6846359"/>
          </a:xfrm>
        </p:spPr>
      </p:pic>
    </p:spTree>
    <p:extLst>
      <p:ext uri="{BB962C8B-B14F-4D97-AF65-F5344CB8AC3E}">
        <p14:creationId xmlns:p14="http://schemas.microsoft.com/office/powerpoint/2010/main" val="14563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433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Складове от данни</vt:lpstr>
      <vt:lpstr>DW – същност</vt:lpstr>
      <vt:lpstr>Сравнение на DW (BI) и OLTP- бази</vt:lpstr>
      <vt:lpstr>Компоненти на DW</vt:lpstr>
      <vt:lpstr>Разпределена архитектура на склад от данни</vt:lpstr>
      <vt:lpstr>Регионален склад от данни с общи измерения и факти</vt:lpstr>
      <vt:lpstr>Матрица на общите измерения и факти</vt:lpstr>
      <vt:lpstr>Денормализирани модели на данните</vt:lpstr>
      <vt:lpstr>Схема звезда (star schema)</vt:lpstr>
      <vt:lpstr>Схема „снежинка“ (snowflake schema)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Складове от данни</dc:title>
  <dc:creator>Yana Alexandrova</dc:creator>
  <cp:lastModifiedBy>Yana Alexandrova</cp:lastModifiedBy>
  <cp:revision>47</cp:revision>
  <dcterms:created xsi:type="dcterms:W3CDTF">2017-02-28T19:21:46Z</dcterms:created>
  <dcterms:modified xsi:type="dcterms:W3CDTF">2018-03-19T17:07:09Z</dcterms:modified>
</cp:coreProperties>
</file>