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Невронни мрежи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Neural Networks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868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7185"/>
            <a:ext cx="9601200" cy="542499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Сравняване на моделите с </a:t>
            </a:r>
            <a:r>
              <a:rPr lang="de-DE" dirty="0" smtClean="0"/>
              <a:t>Profit Chart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7272" y="1023582"/>
            <a:ext cx="3057098" cy="5472752"/>
          </a:xfrm>
        </p:spPr>
        <p:txBody>
          <a:bodyPr/>
          <a:lstStyle/>
          <a:p>
            <a:r>
              <a:rPr lang="bg-BG" dirty="0" smtClean="0"/>
              <a:t>Модел 1 – невронна мрежа със скрит слой;</a:t>
            </a:r>
          </a:p>
          <a:p>
            <a:r>
              <a:rPr lang="bg-BG" dirty="0" smtClean="0"/>
              <a:t>Модел </a:t>
            </a:r>
            <a:r>
              <a:rPr lang="en-US" dirty="0" smtClean="0"/>
              <a:t>2</a:t>
            </a:r>
            <a:r>
              <a:rPr lang="bg-BG" dirty="0" smtClean="0"/>
              <a:t>– невронна мрежа без скрит слой;</a:t>
            </a:r>
            <a:endParaRPr lang="en-US" dirty="0" smtClean="0"/>
          </a:p>
          <a:p>
            <a:r>
              <a:rPr lang="bg-BG" dirty="0" smtClean="0"/>
              <a:t>Модел 3 – дърво на решенията;</a:t>
            </a:r>
          </a:p>
          <a:p>
            <a:r>
              <a:rPr lang="bg-BG" dirty="0" smtClean="0"/>
              <a:t>Прогнозна стойност – </a:t>
            </a:r>
            <a:r>
              <a:rPr lang="de-DE" dirty="0" smtClean="0"/>
              <a:t>BikeBu</a:t>
            </a:r>
            <a:r>
              <a:rPr lang="en-US" dirty="0" smtClean="0"/>
              <a:t>yer=1ö</a:t>
            </a:r>
          </a:p>
          <a:p>
            <a:r>
              <a:rPr lang="bg-BG" dirty="0" smtClean="0"/>
              <a:t>Параметри: случаи - 50000; фиксирани разходи - 5000; разходи за 1 клиент – 3; приход от 1 клиент – 15.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338"/>
          <a:stretch/>
        </p:blipFill>
        <p:spPr>
          <a:xfrm>
            <a:off x="0" y="1023582"/>
            <a:ext cx="8693624" cy="50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6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066" y="180833"/>
            <a:ext cx="9601200" cy="760863"/>
          </a:xfrm>
        </p:spPr>
        <p:txBody>
          <a:bodyPr/>
          <a:lstStyle/>
          <a:p>
            <a:r>
              <a:rPr lang="bg-BG" dirty="0" smtClean="0"/>
              <a:t>Същност на алгоритъма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41695"/>
            <a:ext cx="10515600" cy="5622877"/>
          </a:xfrm>
        </p:spPr>
        <p:txBody>
          <a:bodyPr/>
          <a:lstStyle/>
          <a:p>
            <a:r>
              <a:rPr lang="bg-BG" dirty="0" smtClean="0"/>
              <a:t>Класификационен и прогностичен метод;</a:t>
            </a:r>
          </a:p>
          <a:p>
            <a:r>
              <a:rPr lang="bg-BG" dirty="0" smtClean="0"/>
              <a:t>За изследване на сложни зависимости, които не подлежат на моделиране с другите </a:t>
            </a:r>
            <a:r>
              <a:rPr lang="de-DE" dirty="0" smtClean="0"/>
              <a:t>DM </a:t>
            </a:r>
            <a:r>
              <a:rPr lang="bg-BG" dirty="0" smtClean="0"/>
              <a:t>алгоритми;</a:t>
            </a:r>
          </a:p>
          <a:p>
            <a:r>
              <a:rPr lang="bg-BG" dirty="0" smtClean="0"/>
              <a:t>Необходими данни: една ключова колона, една или повече входни и една или повече изходни променливи;</a:t>
            </a:r>
          </a:p>
          <a:p>
            <a:r>
              <a:rPr lang="bg-BG" dirty="0" smtClean="0"/>
              <a:t>За всяка изходна променлива се изгражда отделна мрежа;</a:t>
            </a:r>
          </a:p>
          <a:p>
            <a:r>
              <a:rPr lang="bg-BG" dirty="0" smtClean="0"/>
              <a:t>В областта на маркетинга невронни мрежи се използват за:</a:t>
            </a:r>
          </a:p>
          <a:p>
            <a:pPr lvl="1"/>
            <a:r>
              <a:rPr lang="bg-BG" dirty="0" smtClean="0"/>
              <a:t>Изследване на влиянието на фактори върху резултат (напр. маркетингови разходи, канали за комуникация и др. върху резултата от маркетинговата кампания);</a:t>
            </a:r>
          </a:p>
          <a:p>
            <a:pPr lvl="1"/>
            <a:r>
              <a:rPr lang="bg-BG" dirty="0" smtClean="0"/>
              <a:t>Прогнозиране на резултат от кампания;</a:t>
            </a:r>
          </a:p>
          <a:p>
            <a:pPr lvl="1"/>
            <a:r>
              <a:rPr lang="bg-BG" dirty="0" smtClean="0"/>
              <a:t>Избор на целеви клиенти по кампания;</a:t>
            </a:r>
          </a:p>
          <a:p>
            <a:pPr lvl="1"/>
            <a:r>
              <a:rPr lang="bg-BG" dirty="0" smtClean="0"/>
              <a:t>Прогнозиране на реакцията на клиентите (напр. превключване, загуба на клиента, отговор на оферта и др.).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226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069" y="208970"/>
            <a:ext cx="9601200" cy="1485900"/>
          </a:xfrm>
        </p:spPr>
        <p:txBody>
          <a:bodyPr/>
          <a:lstStyle/>
          <a:p>
            <a:r>
              <a:rPr lang="en-US" dirty="0" smtClean="0"/>
              <a:t>Multilayer perceptron</a:t>
            </a:r>
            <a:endParaRPr lang="bg-BG" dirty="0"/>
          </a:p>
        </p:txBody>
      </p:sp>
      <p:sp>
        <p:nvSpPr>
          <p:cNvPr id="79" name="Content Placeholder 78"/>
          <p:cNvSpPr>
            <a:spLocks noGrp="1"/>
          </p:cNvSpPr>
          <p:nvPr>
            <p:ph sz="half" idx="2"/>
          </p:nvPr>
        </p:nvSpPr>
        <p:spPr>
          <a:xfrm>
            <a:off x="7302937" y="1297101"/>
            <a:ext cx="4447786" cy="5130995"/>
          </a:xfrm>
        </p:spPr>
        <p:txBody>
          <a:bodyPr>
            <a:normAutofit/>
          </a:bodyPr>
          <a:lstStyle/>
          <a:p>
            <a:r>
              <a:rPr lang="bg-BG" b="1" dirty="0" smtClean="0"/>
              <a:t>Входен слой</a:t>
            </a:r>
            <a:r>
              <a:rPr lang="en-US" dirty="0" smtClean="0"/>
              <a:t>: </a:t>
            </a:r>
            <a:r>
              <a:rPr lang="bg-BG" dirty="0" smtClean="0"/>
              <a:t>Всички възможни стойности на входните променливи; </a:t>
            </a:r>
          </a:p>
          <a:p>
            <a:r>
              <a:rPr lang="bg-BG" b="1" dirty="0" smtClean="0"/>
              <a:t>Скрит слой</a:t>
            </a:r>
            <a:r>
              <a:rPr lang="en-US" dirty="0" smtClean="0"/>
              <a:t>: </a:t>
            </a:r>
            <a:r>
              <a:rPr lang="bg-BG" dirty="0" smtClean="0"/>
              <a:t>Получава входни сигнали, присвоява им относителни тегла и предава информацията на изходния слой. Относителното тегло определя степен и посока на влияние на входната променлива върху резултата. </a:t>
            </a:r>
            <a:endParaRPr lang="en-US" dirty="0"/>
          </a:p>
          <a:p>
            <a:r>
              <a:rPr lang="bg-BG" b="1" dirty="0" smtClean="0"/>
              <a:t>Изходен слой</a:t>
            </a:r>
            <a:r>
              <a:rPr lang="en-US" dirty="0" smtClean="0"/>
              <a:t>: </a:t>
            </a:r>
            <a:r>
              <a:rPr lang="bg-BG" dirty="0" smtClean="0"/>
              <a:t>Прогнозни стойности.</a:t>
            </a:r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1542197" y="1351128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1542196" y="2149521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1542195" y="2947914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1562664" y="3746307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1542194" y="4544700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3821373" y="1610431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3821373" y="2558948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3821373" y="3411936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3821373" y="4278568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6469038" y="2149520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6469037" y="3227689"/>
            <a:ext cx="723331" cy="668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Arrow Connector 15"/>
          <p:cNvCxnSpPr>
            <a:stCxn id="4" idx="6"/>
          </p:cNvCxnSpPr>
          <p:nvPr/>
        </p:nvCxnSpPr>
        <p:spPr>
          <a:xfrm>
            <a:off x="2265528" y="1685499"/>
            <a:ext cx="1692323" cy="25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0" idx="2"/>
          </p:cNvCxnSpPr>
          <p:nvPr/>
        </p:nvCxnSpPr>
        <p:spPr>
          <a:xfrm>
            <a:off x="2265528" y="1685499"/>
            <a:ext cx="1555845" cy="120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11" idx="2"/>
          </p:cNvCxnSpPr>
          <p:nvPr/>
        </p:nvCxnSpPr>
        <p:spPr>
          <a:xfrm>
            <a:off x="2265528" y="1685499"/>
            <a:ext cx="1555845" cy="206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2" idx="2"/>
          </p:cNvCxnSpPr>
          <p:nvPr/>
        </p:nvCxnSpPr>
        <p:spPr>
          <a:xfrm>
            <a:off x="2265528" y="1685499"/>
            <a:ext cx="1555845" cy="29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9" idx="2"/>
          </p:cNvCxnSpPr>
          <p:nvPr/>
        </p:nvCxnSpPr>
        <p:spPr>
          <a:xfrm flipV="1">
            <a:off x="2265527" y="1944802"/>
            <a:ext cx="1555846" cy="5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0" idx="2"/>
          </p:cNvCxnSpPr>
          <p:nvPr/>
        </p:nvCxnSpPr>
        <p:spPr>
          <a:xfrm>
            <a:off x="2265527" y="2483892"/>
            <a:ext cx="1555846" cy="40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1" idx="2"/>
          </p:cNvCxnSpPr>
          <p:nvPr/>
        </p:nvCxnSpPr>
        <p:spPr>
          <a:xfrm>
            <a:off x="2265527" y="2483892"/>
            <a:ext cx="1555846" cy="126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2"/>
          </p:cNvCxnSpPr>
          <p:nvPr/>
        </p:nvCxnSpPr>
        <p:spPr>
          <a:xfrm>
            <a:off x="2265527" y="2483892"/>
            <a:ext cx="1555846" cy="212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9" idx="2"/>
          </p:cNvCxnSpPr>
          <p:nvPr/>
        </p:nvCxnSpPr>
        <p:spPr>
          <a:xfrm flipV="1">
            <a:off x="2265526" y="1944802"/>
            <a:ext cx="1555847" cy="133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0" idx="2"/>
          </p:cNvCxnSpPr>
          <p:nvPr/>
        </p:nvCxnSpPr>
        <p:spPr>
          <a:xfrm flipV="1">
            <a:off x="2265526" y="2893319"/>
            <a:ext cx="1555847" cy="38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11" idx="2"/>
          </p:cNvCxnSpPr>
          <p:nvPr/>
        </p:nvCxnSpPr>
        <p:spPr>
          <a:xfrm>
            <a:off x="2265526" y="3282285"/>
            <a:ext cx="1555847" cy="46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2" idx="2"/>
          </p:cNvCxnSpPr>
          <p:nvPr/>
        </p:nvCxnSpPr>
        <p:spPr>
          <a:xfrm>
            <a:off x="2265526" y="3282285"/>
            <a:ext cx="1555847" cy="133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6"/>
            <a:endCxn id="9" idx="2"/>
          </p:cNvCxnSpPr>
          <p:nvPr/>
        </p:nvCxnSpPr>
        <p:spPr>
          <a:xfrm flipV="1">
            <a:off x="2285995" y="1944802"/>
            <a:ext cx="1535378" cy="213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10" idx="2"/>
          </p:cNvCxnSpPr>
          <p:nvPr/>
        </p:nvCxnSpPr>
        <p:spPr>
          <a:xfrm flipV="1">
            <a:off x="2285995" y="2893319"/>
            <a:ext cx="1535378" cy="118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1" idx="2"/>
          </p:cNvCxnSpPr>
          <p:nvPr/>
        </p:nvCxnSpPr>
        <p:spPr>
          <a:xfrm flipV="1">
            <a:off x="2285995" y="3746307"/>
            <a:ext cx="1535378" cy="33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6"/>
            <a:endCxn id="12" idx="2"/>
          </p:cNvCxnSpPr>
          <p:nvPr/>
        </p:nvCxnSpPr>
        <p:spPr>
          <a:xfrm>
            <a:off x="2285995" y="4080678"/>
            <a:ext cx="1535378" cy="53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6"/>
            <a:endCxn id="9" idx="2"/>
          </p:cNvCxnSpPr>
          <p:nvPr/>
        </p:nvCxnSpPr>
        <p:spPr>
          <a:xfrm flipV="1">
            <a:off x="2265525" y="1944802"/>
            <a:ext cx="1555848" cy="29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6"/>
            <a:endCxn id="10" idx="2"/>
          </p:cNvCxnSpPr>
          <p:nvPr/>
        </p:nvCxnSpPr>
        <p:spPr>
          <a:xfrm flipV="1">
            <a:off x="2265525" y="2893319"/>
            <a:ext cx="1555848" cy="198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6"/>
            <a:endCxn id="11" idx="2"/>
          </p:cNvCxnSpPr>
          <p:nvPr/>
        </p:nvCxnSpPr>
        <p:spPr>
          <a:xfrm flipV="1">
            <a:off x="2265525" y="3746307"/>
            <a:ext cx="1555848" cy="113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12" idx="2"/>
          </p:cNvCxnSpPr>
          <p:nvPr/>
        </p:nvCxnSpPr>
        <p:spPr>
          <a:xfrm flipV="1">
            <a:off x="2265525" y="4612939"/>
            <a:ext cx="1555848" cy="26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  <a:endCxn id="13" idx="2"/>
          </p:cNvCxnSpPr>
          <p:nvPr/>
        </p:nvCxnSpPr>
        <p:spPr>
          <a:xfrm>
            <a:off x="4544704" y="1944802"/>
            <a:ext cx="1924334" cy="53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6"/>
            <a:endCxn id="14" idx="2"/>
          </p:cNvCxnSpPr>
          <p:nvPr/>
        </p:nvCxnSpPr>
        <p:spPr>
          <a:xfrm>
            <a:off x="4544704" y="1944802"/>
            <a:ext cx="1924333" cy="161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6"/>
            <a:endCxn id="13" idx="2"/>
          </p:cNvCxnSpPr>
          <p:nvPr/>
        </p:nvCxnSpPr>
        <p:spPr>
          <a:xfrm flipV="1">
            <a:off x="4544704" y="2483891"/>
            <a:ext cx="1924334" cy="40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6"/>
            <a:endCxn id="14" idx="2"/>
          </p:cNvCxnSpPr>
          <p:nvPr/>
        </p:nvCxnSpPr>
        <p:spPr>
          <a:xfrm>
            <a:off x="4544704" y="2893319"/>
            <a:ext cx="1924333" cy="66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6"/>
            <a:endCxn id="13" idx="2"/>
          </p:cNvCxnSpPr>
          <p:nvPr/>
        </p:nvCxnSpPr>
        <p:spPr>
          <a:xfrm flipV="1">
            <a:off x="4544704" y="2483891"/>
            <a:ext cx="1924334" cy="126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6"/>
            <a:endCxn id="14" idx="2"/>
          </p:cNvCxnSpPr>
          <p:nvPr/>
        </p:nvCxnSpPr>
        <p:spPr>
          <a:xfrm flipV="1">
            <a:off x="4544704" y="3562060"/>
            <a:ext cx="1924333" cy="18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6"/>
            <a:endCxn id="13" idx="2"/>
          </p:cNvCxnSpPr>
          <p:nvPr/>
        </p:nvCxnSpPr>
        <p:spPr>
          <a:xfrm flipV="1">
            <a:off x="4544704" y="2483891"/>
            <a:ext cx="1924334" cy="212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6"/>
            <a:endCxn id="14" idx="2"/>
          </p:cNvCxnSpPr>
          <p:nvPr/>
        </p:nvCxnSpPr>
        <p:spPr>
          <a:xfrm flipV="1">
            <a:off x="4544704" y="3562060"/>
            <a:ext cx="1924333" cy="105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42194" y="5691116"/>
            <a:ext cx="6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Вход</a:t>
            </a:r>
            <a:endParaRPr lang="bg-BG" dirty="0"/>
          </a:p>
        </p:txBody>
      </p:sp>
      <p:sp>
        <p:nvSpPr>
          <p:cNvPr id="72" name="TextBox 71"/>
          <p:cNvSpPr txBox="1"/>
          <p:nvPr/>
        </p:nvSpPr>
        <p:spPr>
          <a:xfrm>
            <a:off x="6359854" y="5678310"/>
            <a:ext cx="75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Изход</a:t>
            </a:r>
            <a:endParaRPr lang="bg-BG" dirty="0"/>
          </a:p>
        </p:txBody>
      </p:sp>
      <p:sp>
        <p:nvSpPr>
          <p:cNvPr id="73" name="TextBox 72"/>
          <p:cNvSpPr txBox="1"/>
          <p:nvPr/>
        </p:nvSpPr>
        <p:spPr>
          <a:xfrm>
            <a:off x="3642413" y="5692800"/>
            <a:ext cx="126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Скрит слой</a:t>
            </a:r>
            <a:endParaRPr lang="bg-BG" dirty="0"/>
          </a:p>
        </p:txBody>
      </p:sp>
      <p:cxnSp>
        <p:nvCxnSpPr>
          <p:cNvPr id="75" name="Curved Connector 74"/>
          <p:cNvCxnSpPr>
            <a:stCxn id="13" idx="0"/>
            <a:endCxn id="4" idx="0"/>
          </p:cNvCxnSpPr>
          <p:nvPr/>
        </p:nvCxnSpPr>
        <p:spPr>
          <a:xfrm rot="16200000" flipV="1">
            <a:off x="3968088" y="-713097"/>
            <a:ext cx="798392" cy="4926841"/>
          </a:xfrm>
          <a:prstGeom prst="curvedConnector3">
            <a:avLst>
              <a:gd name="adj1" fmla="val 1286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4" idx="4"/>
          </p:cNvCxnSpPr>
          <p:nvPr/>
        </p:nvCxnSpPr>
        <p:spPr>
          <a:xfrm rot="5400000">
            <a:off x="3844659" y="2242732"/>
            <a:ext cx="1332347" cy="463974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4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неврони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bg-BG" dirty="0" smtClean="0"/>
              <a:t>Входни (</a:t>
            </a:r>
            <a:r>
              <a:rPr lang="en-US" dirty="0" smtClean="0"/>
              <a:t>input), </a:t>
            </a:r>
            <a:r>
              <a:rPr lang="bg-BG" dirty="0" smtClean="0"/>
              <a:t>скрити (</a:t>
            </a:r>
            <a:r>
              <a:rPr lang="en-US" dirty="0" smtClean="0"/>
              <a:t>hidden) </a:t>
            </a:r>
            <a:r>
              <a:rPr lang="bg-BG" dirty="0" smtClean="0"/>
              <a:t>и изходни (</a:t>
            </a:r>
            <a:r>
              <a:rPr lang="en-US" dirty="0" smtClean="0"/>
              <a:t>output);</a:t>
            </a:r>
          </a:p>
          <a:p>
            <a:r>
              <a:rPr lang="bg-BG" dirty="0" smtClean="0"/>
              <a:t>Дискретна входна променлива генерира по един входен неврон за всяка категория и един за липсващи стойности (</a:t>
            </a:r>
            <a:r>
              <a:rPr lang="en-US" dirty="0" smtClean="0"/>
              <a:t>missing);</a:t>
            </a:r>
          </a:p>
          <a:p>
            <a:r>
              <a:rPr lang="bg-BG" dirty="0" smtClean="0"/>
              <a:t>Непрекъсната входна променлива генерира два входни неврона – един за липсващи стойности и един за самата стойност</a:t>
            </a:r>
            <a:r>
              <a:rPr lang="en-US" dirty="0" smtClean="0"/>
              <a:t>;</a:t>
            </a:r>
          </a:p>
          <a:p>
            <a:r>
              <a:rPr lang="bg-BG" dirty="0" smtClean="0"/>
              <a:t>Броят на изходните неврони се определя в зависимост от типа на променливата (категорийна и непрекъсната) по същия начин, като при входните неврони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67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426493"/>
            <a:ext cx="9601200" cy="66532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Приложение на НМ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378424"/>
            <a:ext cx="4950725" cy="4488976"/>
          </a:xfrm>
        </p:spPr>
        <p:txBody>
          <a:bodyPr/>
          <a:lstStyle/>
          <a:p>
            <a:r>
              <a:rPr lang="bg-BG" dirty="0" smtClean="0"/>
              <a:t>Задача: Да се идентифицират факторите, влияещи върху резултатната променлива </a:t>
            </a:r>
            <a:r>
              <a:rPr lang="de-DE" dirty="0" smtClean="0"/>
              <a:t>Bike Bu</a:t>
            </a:r>
            <a:r>
              <a:rPr lang="en-US" dirty="0" smtClean="0"/>
              <a:t>yer;</a:t>
            </a:r>
          </a:p>
          <a:p>
            <a:r>
              <a:rPr lang="bg-BG" dirty="0" smtClean="0"/>
              <a:t>Да се прогнозира стойността на резултатната променлива;</a:t>
            </a:r>
          </a:p>
          <a:p>
            <a:r>
              <a:rPr lang="bg-BG" dirty="0" smtClean="0"/>
              <a:t>Входни данни – </a:t>
            </a:r>
            <a:r>
              <a:rPr lang="de-DE" dirty="0" smtClean="0"/>
              <a:t>v Target Mail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25" y="1091821"/>
            <a:ext cx="5287157" cy="53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0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418" y="208128"/>
            <a:ext cx="9601200" cy="788158"/>
          </a:xfrm>
        </p:spPr>
        <p:txBody>
          <a:bodyPr/>
          <a:lstStyle/>
          <a:p>
            <a:r>
              <a:rPr lang="bg-BG" dirty="0" smtClean="0"/>
              <a:t>Резултат – </a:t>
            </a:r>
            <a:r>
              <a:rPr lang="de-DE" dirty="0" smtClean="0"/>
              <a:t>Mining Model Viewer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49" y="777503"/>
            <a:ext cx="10084296" cy="59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4480"/>
            <a:ext cx="9601200" cy="61073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Параметри на модела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05217"/>
            <a:ext cx="10392770" cy="5854890"/>
          </a:xfrm>
        </p:spPr>
        <p:txBody>
          <a:bodyPr>
            <a:normAutofit/>
          </a:bodyPr>
          <a:lstStyle/>
          <a:p>
            <a:r>
              <a:rPr lang="en-US" dirty="0"/>
              <a:t>HIDDEN_NODE_RATION </a:t>
            </a:r>
            <a:r>
              <a:rPr lang="en-US" dirty="0" smtClean="0"/>
              <a:t>– </a:t>
            </a:r>
            <a:r>
              <a:rPr lang="bg-BG" dirty="0" smtClean="0"/>
              <a:t>Параметър за изчисляване на броя на невроните в скрития слой = </a:t>
            </a:r>
            <a:r>
              <a:rPr lang="en-US" dirty="0" smtClean="0"/>
              <a:t>HIDDEN_NODE_RATIO </a:t>
            </a:r>
            <a:r>
              <a:rPr lang="en-US" dirty="0"/>
              <a:t>* </a:t>
            </a:r>
            <a:r>
              <a:rPr lang="en-US" dirty="0" err="1"/>
              <a:t>sqrt</a:t>
            </a:r>
            <a:r>
              <a:rPr lang="en-US" dirty="0" smtClean="0"/>
              <a:t>({</a:t>
            </a:r>
            <a:r>
              <a:rPr lang="bg-BG" dirty="0" smtClean="0"/>
              <a:t>брой входни неврони</a:t>
            </a:r>
            <a:r>
              <a:rPr lang="en-US" dirty="0" smtClean="0"/>
              <a:t>} </a:t>
            </a:r>
            <a:r>
              <a:rPr lang="en-US" dirty="0"/>
              <a:t>* </a:t>
            </a:r>
            <a:r>
              <a:rPr lang="en-US" dirty="0" smtClean="0"/>
              <a:t>{</a:t>
            </a:r>
            <a:r>
              <a:rPr lang="bg-BG" dirty="0" smtClean="0"/>
              <a:t>брой изходи</a:t>
            </a:r>
            <a:r>
              <a:rPr lang="en-US" dirty="0" smtClean="0"/>
              <a:t>}). 0</a:t>
            </a:r>
            <a:r>
              <a:rPr lang="bg-BG" dirty="0" smtClean="0"/>
              <a:t>=без скрит слой;</a:t>
            </a:r>
            <a:endParaRPr lang="en-US" dirty="0"/>
          </a:p>
          <a:p>
            <a:r>
              <a:rPr lang="en-US" dirty="0" smtClean="0"/>
              <a:t>HOLDOUT_PERCENTAGE – </a:t>
            </a:r>
            <a:r>
              <a:rPr lang="bg-BG" dirty="0" smtClean="0"/>
              <a:t>Процент от случаите от обучителното множество, които да се използват за изчисляване на грешката. 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de-DE" dirty="0" smtClean="0"/>
              <a:t>SAMPLE</a:t>
            </a:r>
            <a:r>
              <a:rPr lang="en-US" dirty="0" smtClean="0"/>
              <a:t>_SIZE – </a:t>
            </a:r>
            <a:r>
              <a:rPr lang="bg-BG" dirty="0" smtClean="0"/>
              <a:t>брой случаи за обучение на модела; Обучителното множество се определя като </a:t>
            </a:r>
            <a:r>
              <a:rPr lang="de-DE" dirty="0" smtClean="0"/>
              <a:t>MIN </a:t>
            </a:r>
            <a:r>
              <a:rPr lang="en-US" dirty="0" smtClean="0"/>
              <a:t>(SAMPLE_SIZE, </a:t>
            </a:r>
            <a:r>
              <a:rPr lang="bg-BG" dirty="0" smtClean="0"/>
              <a:t>Общ брой случаи* (1- </a:t>
            </a:r>
            <a:r>
              <a:rPr lang="de-DE" dirty="0" smtClean="0"/>
              <a:t>HOLDOUT</a:t>
            </a:r>
            <a:r>
              <a:rPr lang="en-US" dirty="0" smtClean="0"/>
              <a:t>_PERCENTAGE/100). </a:t>
            </a:r>
          </a:p>
          <a:p>
            <a:r>
              <a:rPr lang="en-US" dirty="0" smtClean="0"/>
              <a:t>MAXIMUM_INPUT_ATTRIBUTES, MAXIMUM_OUTPUT_ATTRIBUTES – </a:t>
            </a:r>
            <a:r>
              <a:rPr lang="bg-BG" dirty="0" smtClean="0"/>
              <a:t>Определя максимален брой на входни/изходни атрибути, които алгоритъмът може да обработи преди да стартира автоматично избиране; </a:t>
            </a:r>
            <a:endParaRPr lang="en-US" dirty="0" smtClean="0"/>
          </a:p>
          <a:p>
            <a:r>
              <a:rPr lang="en-US" dirty="0" smtClean="0"/>
              <a:t>MAXIMUM_STATES – </a:t>
            </a:r>
            <a:r>
              <a:rPr lang="bg-BG" dirty="0" smtClean="0"/>
              <a:t>максимален брой състояния, поддържани от алгоритъма. Ако</a:t>
            </a:r>
            <a:r>
              <a:rPr lang="en-US" dirty="0" smtClean="0"/>
              <a:t> </a:t>
            </a:r>
            <a:r>
              <a:rPr lang="bg-BG" dirty="0" smtClean="0"/>
              <a:t>атрибутът има повече състояния от </a:t>
            </a:r>
            <a:r>
              <a:rPr lang="de-DE" dirty="0" smtClean="0"/>
              <a:t>MAXIMUM</a:t>
            </a:r>
            <a:r>
              <a:rPr lang="en-US" dirty="0" smtClean="0"/>
              <a:t>_STATES</a:t>
            </a:r>
            <a:r>
              <a:rPr lang="bg-BG" dirty="0" smtClean="0"/>
              <a:t>, алгоритъмът използва най-често срещаните, и третира останалите като липсващи (</a:t>
            </a:r>
            <a:r>
              <a:rPr lang="de-DE" dirty="0" smtClean="0"/>
              <a:t>missing</a:t>
            </a:r>
            <a:r>
              <a:rPr lang="en-US" dirty="0" smtClean="0"/>
              <a:t>).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371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421"/>
            <a:ext cx="9601200" cy="102017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Прогнозиране с </a:t>
            </a:r>
            <a:r>
              <a:rPr lang="de-DE" dirty="0" smtClean="0"/>
              <a:t>Mining Model Prediction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09684"/>
            <a:ext cx="9601200" cy="5773003"/>
          </a:xfrm>
        </p:spPr>
        <p:txBody>
          <a:bodyPr/>
          <a:lstStyle/>
          <a:p>
            <a:r>
              <a:rPr lang="bg-BG" dirty="0" smtClean="0"/>
              <a:t>Прогнозиране вероятност от купуване на колело за нови клиенти (</a:t>
            </a:r>
            <a:r>
              <a:rPr lang="de-DE" dirty="0" smtClean="0"/>
              <a:t>Prospective Buyer)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01" y="1337125"/>
            <a:ext cx="7080347" cy="2503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49" y="3824430"/>
            <a:ext cx="4394507" cy="27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7185"/>
            <a:ext cx="9601200" cy="542499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Сравняване на моделите с </a:t>
            </a:r>
            <a:r>
              <a:rPr lang="de-DE" dirty="0" smtClean="0"/>
              <a:t>Lift Chart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7272" y="1023582"/>
            <a:ext cx="3057098" cy="5472752"/>
          </a:xfrm>
        </p:spPr>
        <p:txBody>
          <a:bodyPr/>
          <a:lstStyle/>
          <a:p>
            <a:r>
              <a:rPr lang="bg-BG" dirty="0" smtClean="0"/>
              <a:t>Модел 1 – невронна мрежа със скрит слой;</a:t>
            </a:r>
          </a:p>
          <a:p>
            <a:r>
              <a:rPr lang="bg-BG" dirty="0" smtClean="0"/>
              <a:t>Модел </a:t>
            </a:r>
            <a:r>
              <a:rPr lang="en-US" dirty="0" smtClean="0"/>
              <a:t>2</a:t>
            </a:r>
            <a:r>
              <a:rPr lang="bg-BG" dirty="0" smtClean="0"/>
              <a:t>– невронна мрежа без скрит слой;</a:t>
            </a:r>
            <a:endParaRPr lang="en-US" dirty="0" smtClean="0"/>
          </a:p>
          <a:p>
            <a:r>
              <a:rPr lang="bg-BG" dirty="0" smtClean="0"/>
              <a:t>Модел 3 – дърво на решенията;</a:t>
            </a:r>
          </a:p>
          <a:p>
            <a:r>
              <a:rPr lang="bg-BG" dirty="0" smtClean="0"/>
              <a:t>Прогнозна стойност – </a:t>
            </a:r>
            <a:r>
              <a:rPr lang="de-DE" dirty="0" smtClean="0"/>
              <a:t>BikeBu</a:t>
            </a:r>
            <a:r>
              <a:rPr lang="en-US" dirty="0" smtClean="0"/>
              <a:t>yer=1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832"/>
            <a:ext cx="9002973" cy="62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250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6395</TotalTime>
  <Words>540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Невронни мрежи</vt:lpstr>
      <vt:lpstr>Същност на алгоритъма</vt:lpstr>
      <vt:lpstr>Multilayer perceptron</vt:lpstr>
      <vt:lpstr>Видове неврони</vt:lpstr>
      <vt:lpstr>Приложение на НМ</vt:lpstr>
      <vt:lpstr>Резултат – Mining Model Viewer</vt:lpstr>
      <vt:lpstr>Параметри на модела</vt:lpstr>
      <vt:lpstr>Прогнозиране с Mining Model Prediction</vt:lpstr>
      <vt:lpstr>Сравняване на моделите с Lift Chart</vt:lpstr>
      <vt:lpstr>Сравняване на моделите с Profit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Невронни мрежи</dc:title>
  <dc:creator>Yana Alexandrova</dc:creator>
  <cp:lastModifiedBy>Yana Alexandrova</cp:lastModifiedBy>
  <cp:revision>23</cp:revision>
  <dcterms:created xsi:type="dcterms:W3CDTF">2017-04-01T21:42:14Z</dcterms:created>
  <dcterms:modified xsi:type="dcterms:W3CDTF">2018-04-11T07:16:05Z</dcterms:modified>
</cp:coreProperties>
</file>