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2" r:id="rId4"/>
    <p:sldId id="257" r:id="rId5"/>
    <p:sldId id="259" r:id="rId6"/>
    <p:sldId id="260" r:id="rId7"/>
    <p:sldId id="261" r:id="rId8"/>
    <p:sldId id="263" r:id="rId9"/>
    <p:sldId id="264" r:id="rId10"/>
    <p:sldId id="266" r:id="rId11"/>
    <p:sldId id="265" r:id="rId12"/>
    <p:sldId id="267" r:id="rId13"/>
    <p:sldId id="269" r:id="rId14"/>
    <p:sldId id="268" r:id="rId15"/>
    <p:sldId id="271" r:id="rId16"/>
    <p:sldId id="272" r:id="rId17"/>
    <p:sldId id="273" r:id="rId18"/>
    <p:sldId id="276" r:id="rId19"/>
    <p:sldId id="277" r:id="rId20"/>
    <p:sldId id="274" r:id="rId21"/>
    <p:sldId id="278" r:id="rId22"/>
    <p:sldId id="281" r:id="rId23"/>
    <p:sldId id="282" r:id="rId24"/>
    <p:sldId id="275" r:id="rId25"/>
    <p:sldId id="283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5183FE1-3275-4F0D-9C1A-075966502F58}" type="doc">
      <dgm:prSet loTypeId="urn:microsoft.com/office/officeart/2005/8/layout/bProcess3" loCatId="process" qsTypeId="urn:microsoft.com/office/officeart/2005/8/quickstyle/simple2" qsCatId="simple" csTypeId="urn:microsoft.com/office/officeart/2005/8/colors/accent3_1" csCatId="accent3" phldr="1"/>
      <dgm:spPr/>
      <dgm:t>
        <a:bodyPr/>
        <a:lstStyle/>
        <a:p>
          <a:endParaRPr lang="en-GB"/>
        </a:p>
      </dgm:t>
    </dgm:pt>
    <dgm:pt modelId="{8E399BE8-329E-4049-88BC-3A95CCF45A2D}">
      <dgm:prSet phldrT="[Text]" custT="1"/>
      <dgm:spPr/>
      <dgm:t>
        <a:bodyPr/>
        <a:lstStyle/>
        <a:p>
          <a:r>
            <a:rPr lang="bg-BG" sz="1800" dirty="0" smtClean="0"/>
            <a:t>Идентифициране на необходимостта от решение</a:t>
          </a:r>
          <a:endParaRPr lang="en-GB" sz="1800" dirty="0"/>
        </a:p>
      </dgm:t>
    </dgm:pt>
    <dgm:pt modelId="{1AE92092-C138-49EB-A95A-68A743C96010}" type="parTrans" cxnId="{C44E9A94-9620-436E-997F-6673FD8010E1}">
      <dgm:prSet/>
      <dgm:spPr/>
      <dgm:t>
        <a:bodyPr/>
        <a:lstStyle/>
        <a:p>
          <a:endParaRPr lang="en-GB" sz="1800"/>
        </a:p>
      </dgm:t>
    </dgm:pt>
    <dgm:pt modelId="{36B3D48B-034A-4DB5-A43C-490DAB162186}" type="sibTrans" cxnId="{C44E9A94-9620-436E-997F-6673FD8010E1}">
      <dgm:prSet custT="1"/>
      <dgm:spPr/>
      <dgm:t>
        <a:bodyPr/>
        <a:lstStyle/>
        <a:p>
          <a:endParaRPr lang="en-GB" sz="1800"/>
        </a:p>
      </dgm:t>
    </dgm:pt>
    <dgm:pt modelId="{D6EC8766-8615-4EF2-9694-855D5E08E906}">
      <dgm:prSet phldrT="[Text]" custT="1"/>
      <dgm:spPr/>
      <dgm:t>
        <a:bodyPr/>
        <a:lstStyle/>
        <a:p>
          <a:r>
            <a:rPr lang="bg-BG" sz="1800" dirty="0" smtClean="0"/>
            <a:t>Събиране на информация</a:t>
          </a:r>
          <a:endParaRPr lang="en-GB" sz="1800" dirty="0"/>
        </a:p>
      </dgm:t>
    </dgm:pt>
    <dgm:pt modelId="{703EB7F4-2D2A-407D-BE89-5BF8F35275F5}" type="parTrans" cxnId="{283DAA5D-5EE0-486C-B58F-649D6C69D761}">
      <dgm:prSet/>
      <dgm:spPr/>
      <dgm:t>
        <a:bodyPr/>
        <a:lstStyle/>
        <a:p>
          <a:endParaRPr lang="en-GB" sz="1800"/>
        </a:p>
      </dgm:t>
    </dgm:pt>
    <dgm:pt modelId="{B31C3AB0-7CD7-476A-B422-5EC3FE8119E4}" type="sibTrans" cxnId="{283DAA5D-5EE0-486C-B58F-649D6C69D761}">
      <dgm:prSet custT="1"/>
      <dgm:spPr/>
      <dgm:t>
        <a:bodyPr/>
        <a:lstStyle/>
        <a:p>
          <a:endParaRPr lang="en-GB" sz="1800"/>
        </a:p>
      </dgm:t>
    </dgm:pt>
    <dgm:pt modelId="{330797AA-7442-42EE-B77A-961DAE956099}">
      <dgm:prSet phldrT="[Text]" custT="1"/>
      <dgm:spPr/>
      <dgm:t>
        <a:bodyPr/>
        <a:lstStyle/>
        <a:p>
          <a:r>
            <a:rPr lang="bg-BG" sz="1800" dirty="0" smtClean="0"/>
            <a:t>Дефиниране на алтернативи</a:t>
          </a:r>
          <a:endParaRPr lang="en-GB" sz="1800" dirty="0"/>
        </a:p>
      </dgm:t>
    </dgm:pt>
    <dgm:pt modelId="{F8AFE3DA-B1CD-4195-9565-AACA997B077B}" type="parTrans" cxnId="{8DB81B7E-57B9-463F-B634-FCFEA3E05F16}">
      <dgm:prSet/>
      <dgm:spPr/>
      <dgm:t>
        <a:bodyPr/>
        <a:lstStyle/>
        <a:p>
          <a:endParaRPr lang="en-GB" sz="1800"/>
        </a:p>
      </dgm:t>
    </dgm:pt>
    <dgm:pt modelId="{026709D9-19EA-4BA4-A720-F264E7D13D79}" type="sibTrans" cxnId="{8DB81B7E-57B9-463F-B634-FCFEA3E05F16}">
      <dgm:prSet custT="1"/>
      <dgm:spPr/>
      <dgm:t>
        <a:bodyPr/>
        <a:lstStyle/>
        <a:p>
          <a:endParaRPr lang="en-GB" sz="1800"/>
        </a:p>
      </dgm:t>
    </dgm:pt>
    <dgm:pt modelId="{13F2B6E5-A350-4D28-AADE-1CA5D000CBA7}">
      <dgm:prSet phldrT="[Text]" custT="1"/>
      <dgm:spPr/>
      <dgm:t>
        <a:bodyPr/>
        <a:lstStyle/>
        <a:p>
          <a:r>
            <a:rPr lang="bg-BG" sz="1800" dirty="0" smtClean="0"/>
            <a:t>Оценка на алтернативите</a:t>
          </a:r>
          <a:endParaRPr lang="en-GB" sz="1800" dirty="0"/>
        </a:p>
      </dgm:t>
    </dgm:pt>
    <dgm:pt modelId="{56236520-2D8F-401D-8527-D4CBB7119544}" type="parTrans" cxnId="{241A72EE-39C2-4DA1-A8BC-AFBFDA763E88}">
      <dgm:prSet/>
      <dgm:spPr/>
      <dgm:t>
        <a:bodyPr/>
        <a:lstStyle/>
        <a:p>
          <a:endParaRPr lang="en-GB" sz="1800"/>
        </a:p>
      </dgm:t>
    </dgm:pt>
    <dgm:pt modelId="{E111C721-8797-489C-AB6C-4AD1AC5AC55D}" type="sibTrans" cxnId="{241A72EE-39C2-4DA1-A8BC-AFBFDA763E88}">
      <dgm:prSet custT="1"/>
      <dgm:spPr/>
      <dgm:t>
        <a:bodyPr/>
        <a:lstStyle/>
        <a:p>
          <a:endParaRPr lang="en-GB" sz="1800"/>
        </a:p>
      </dgm:t>
    </dgm:pt>
    <dgm:pt modelId="{691EA312-A2B6-4B05-BE54-380C1E07D1D2}">
      <dgm:prSet phldrT="[Text]" custT="1"/>
      <dgm:spPr/>
      <dgm:t>
        <a:bodyPr/>
        <a:lstStyle/>
        <a:p>
          <a:r>
            <a:rPr lang="bg-BG" sz="1800" dirty="0" smtClean="0"/>
            <a:t>Приемане на решение</a:t>
          </a:r>
        </a:p>
      </dgm:t>
    </dgm:pt>
    <dgm:pt modelId="{15C92EC7-5D04-431C-95CC-46B045A3EE0A}" type="parTrans" cxnId="{9FC8DB42-B8D6-4BFC-8A65-F4259D068A7E}">
      <dgm:prSet/>
      <dgm:spPr/>
      <dgm:t>
        <a:bodyPr/>
        <a:lstStyle/>
        <a:p>
          <a:endParaRPr lang="en-GB" sz="1800"/>
        </a:p>
      </dgm:t>
    </dgm:pt>
    <dgm:pt modelId="{816C270D-5031-4E4A-8373-298C652E8518}" type="sibTrans" cxnId="{9FC8DB42-B8D6-4BFC-8A65-F4259D068A7E}">
      <dgm:prSet custT="1"/>
      <dgm:spPr/>
      <dgm:t>
        <a:bodyPr/>
        <a:lstStyle/>
        <a:p>
          <a:endParaRPr lang="en-GB" sz="1800"/>
        </a:p>
      </dgm:t>
    </dgm:pt>
    <dgm:pt modelId="{C8554CF3-C14C-4A69-B8EF-E678624F572A}">
      <dgm:prSet phldrT="[Text]" custT="1"/>
      <dgm:spPr/>
      <dgm:t>
        <a:bodyPr/>
        <a:lstStyle/>
        <a:p>
          <a:r>
            <a:rPr lang="bg-BG" sz="1800" dirty="0" smtClean="0"/>
            <a:t>Изпълнение на решението</a:t>
          </a:r>
        </a:p>
      </dgm:t>
    </dgm:pt>
    <dgm:pt modelId="{40F67CE1-AD89-40F7-9F60-24BBAB4CEC5C}" type="parTrans" cxnId="{3D2290B8-FA12-46B5-B593-52C639A31F51}">
      <dgm:prSet/>
      <dgm:spPr/>
      <dgm:t>
        <a:bodyPr/>
        <a:lstStyle/>
        <a:p>
          <a:endParaRPr lang="en-GB" sz="1800"/>
        </a:p>
      </dgm:t>
    </dgm:pt>
    <dgm:pt modelId="{023FEE70-2614-4885-8BCA-CFDA2D7BB318}" type="sibTrans" cxnId="{3D2290B8-FA12-46B5-B593-52C639A31F51}">
      <dgm:prSet custT="1"/>
      <dgm:spPr/>
      <dgm:t>
        <a:bodyPr/>
        <a:lstStyle/>
        <a:p>
          <a:endParaRPr lang="en-GB" sz="1800"/>
        </a:p>
      </dgm:t>
    </dgm:pt>
    <dgm:pt modelId="{739EC640-2AED-4B32-BE63-D4DE31BFF389}">
      <dgm:prSet phldrT="[Text]" custT="1"/>
      <dgm:spPr/>
      <dgm:t>
        <a:bodyPr/>
        <a:lstStyle/>
        <a:p>
          <a:r>
            <a:rPr lang="bg-BG" sz="1800" dirty="0" smtClean="0"/>
            <a:t>Контрол и анализ на резултата</a:t>
          </a:r>
        </a:p>
      </dgm:t>
    </dgm:pt>
    <dgm:pt modelId="{AC92EADA-BF92-420A-9D0E-D4E36405EDF8}" type="parTrans" cxnId="{E34C0064-BFA7-45CF-B8F9-D1D50C86CC5D}">
      <dgm:prSet/>
      <dgm:spPr/>
      <dgm:t>
        <a:bodyPr/>
        <a:lstStyle/>
        <a:p>
          <a:endParaRPr lang="en-GB" sz="1800"/>
        </a:p>
      </dgm:t>
    </dgm:pt>
    <dgm:pt modelId="{042A7E5C-B8D5-4861-8386-670344A2110F}" type="sibTrans" cxnId="{E34C0064-BFA7-45CF-B8F9-D1D50C86CC5D}">
      <dgm:prSet/>
      <dgm:spPr/>
      <dgm:t>
        <a:bodyPr/>
        <a:lstStyle/>
        <a:p>
          <a:endParaRPr lang="en-GB" sz="1800"/>
        </a:p>
      </dgm:t>
    </dgm:pt>
    <dgm:pt modelId="{FD4E03E3-5F06-4155-8989-2B13CC812617}" type="pres">
      <dgm:prSet presAssocID="{65183FE1-3275-4F0D-9C1A-075966502F5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ED2F2389-1B4B-4E4E-911F-6B4C63A7DDFB}" type="pres">
      <dgm:prSet presAssocID="{8E399BE8-329E-4049-88BC-3A95CCF45A2D}" presName="node" presStyleLbl="node1" presStyleIdx="0" presStyleCnt="7" custScaleX="11220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DADA4DF4-0EC7-4B45-9556-37A97CFD5388}" type="pres">
      <dgm:prSet presAssocID="{36B3D48B-034A-4DB5-A43C-490DAB162186}" presName="sibTrans" presStyleLbl="sibTrans1D1" presStyleIdx="0" presStyleCnt="6"/>
      <dgm:spPr/>
      <dgm:t>
        <a:bodyPr/>
        <a:lstStyle/>
        <a:p>
          <a:endParaRPr lang="en-GB"/>
        </a:p>
      </dgm:t>
    </dgm:pt>
    <dgm:pt modelId="{9E8836A8-A656-456B-9B0E-CE1FC17ABCF9}" type="pres">
      <dgm:prSet presAssocID="{36B3D48B-034A-4DB5-A43C-490DAB162186}" presName="connectorText" presStyleLbl="sibTrans1D1" presStyleIdx="0" presStyleCnt="6"/>
      <dgm:spPr/>
      <dgm:t>
        <a:bodyPr/>
        <a:lstStyle/>
        <a:p>
          <a:endParaRPr lang="en-GB"/>
        </a:p>
      </dgm:t>
    </dgm:pt>
    <dgm:pt modelId="{1390E878-0376-4E65-BE3F-AED1D640E0C4}" type="pres">
      <dgm:prSet presAssocID="{D6EC8766-8615-4EF2-9694-855D5E08E906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5EEBE516-D61B-488D-BC4F-ECC8AA437CD7}" type="pres">
      <dgm:prSet presAssocID="{B31C3AB0-7CD7-476A-B422-5EC3FE8119E4}" presName="sibTrans" presStyleLbl="sibTrans1D1" presStyleIdx="1" presStyleCnt="6"/>
      <dgm:spPr/>
      <dgm:t>
        <a:bodyPr/>
        <a:lstStyle/>
        <a:p>
          <a:endParaRPr lang="en-GB"/>
        </a:p>
      </dgm:t>
    </dgm:pt>
    <dgm:pt modelId="{E35FE47C-A7A5-41E5-83E4-DBA09B6472F1}" type="pres">
      <dgm:prSet presAssocID="{B31C3AB0-7CD7-476A-B422-5EC3FE8119E4}" presName="connectorText" presStyleLbl="sibTrans1D1" presStyleIdx="1" presStyleCnt="6"/>
      <dgm:spPr/>
      <dgm:t>
        <a:bodyPr/>
        <a:lstStyle/>
        <a:p>
          <a:endParaRPr lang="en-GB"/>
        </a:p>
      </dgm:t>
    </dgm:pt>
    <dgm:pt modelId="{181907CA-206B-48FD-8EAB-D49F65817971}" type="pres">
      <dgm:prSet presAssocID="{330797AA-7442-42EE-B77A-961DAE956099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1776266C-B243-4918-AC26-C19A55B18499}" type="pres">
      <dgm:prSet presAssocID="{026709D9-19EA-4BA4-A720-F264E7D13D79}" presName="sibTrans" presStyleLbl="sibTrans1D1" presStyleIdx="2" presStyleCnt="6"/>
      <dgm:spPr/>
      <dgm:t>
        <a:bodyPr/>
        <a:lstStyle/>
        <a:p>
          <a:endParaRPr lang="en-GB"/>
        </a:p>
      </dgm:t>
    </dgm:pt>
    <dgm:pt modelId="{6C3982B1-F0E0-4050-87AB-9B7A7042CC08}" type="pres">
      <dgm:prSet presAssocID="{026709D9-19EA-4BA4-A720-F264E7D13D79}" presName="connectorText" presStyleLbl="sibTrans1D1" presStyleIdx="2" presStyleCnt="6"/>
      <dgm:spPr/>
      <dgm:t>
        <a:bodyPr/>
        <a:lstStyle/>
        <a:p>
          <a:endParaRPr lang="en-GB"/>
        </a:p>
      </dgm:t>
    </dgm:pt>
    <dgm:pt modelId="{F766C6C7-DA7A-4B6D-A506-0799F6E0BA9D}" type="pres">
      <dgm:prSet presAssocID="{13F2B6E5-A350-4D28-AADE-1CA5D000CBA7}" presName="node" presStyleLbl="node1" presStyleIdx="3" presStyleCnt="7" custScaleX="112030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16512B6A-BEA1-43D2-B7B9-A2130A96D713}" type="pres">
      <dgm:prSet presAssocID="{E111C721-8797-489C-AB6C-4AD1AC5AC55D}" presName="sibTrans" presStyleLbl="sibTrans1D1" presStyleIdx="3" presStyleCnt="6"/>
      <dgm:spPr/>
      <dgm:t>
        <a:bodyPr/>
        <a:lstStyle/>
        <a:p>
          <a:endParaRPr lang="en-GB"/>
        </a:p>
      </dgm:t>
    </dgm:pt>
    <dgm:pt modelId="{A8A9BA03-845A-4C1B-8DAE-C099C62D8F26}" type="pres">
      <dgm:prSet presAssocID="{E111C721-8797-489C-AB6C-4AD1AC5AC55D}" presName="connectorText" presStyleLbl="sibTrans1D1" presStyleIdx="3" presStyleCnt="6"/>
      <dgm:spPr/>
      <dgm:t>
        <a:bodyPr/>
        <a:lstStyle/>
        <a:p>
          <a:endParaRPr lang="en-GB"/>
        </a:p>
      </dgm:t>
    </dgm:pt>
    <dgm:pt modelId="{1DE6050A-6ED4-4825-885A-E65022DFFCDD}" type="pres">
      <dgm:prSet presAssocID="{691EA312-A2B6-4B05-BE54-380C1E07D1D2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D48F69E2-EE1E-4B5E-B01D-13751CA6B946}" type="pres">
      <dgm:prSet presAssocID="{816C270D-5031-4E4A-8373-298C652E8518}" presName="sibTrans" presStyleLbl="sibTrans1D1" presStyleIdx="4" presStyleCnt="6"/>
      <dgm:spPr/>
      <dgm:t>
        <a:bodyPr/>
        <a:lstStyle/>
        <a:p>
          <a:endParaRPr lang="en-GB"/>
        </a:p>
      </dgm:t>
    </dgm:pt>
    <dgm:pt modelId="{FF6B3195-BB51-4757-B442-60175FA9ED05}" type="pres">
      <dgm:prSet presAssocID="{816C270D-5031-4E4A-8373-298C652E8518}" presName="connectorText" presStyleLbl="sibTrans1D1" presStyleIdx="4" presStyleCnt="6"/>
      <dgm:spPr/>
      <dgm:t>
        <a:bodyPr/>
        <a:lstStyle/>
        <a:p>
          <a:endParaRPr lang="en-GB"/>
        </a:p>
      </dgm:t>
    </dgm:pt>
    <dgm:pt modelId="{36AA60C5-EE0B-49EF-A5EE-4A652D10F95D}" type="pres">
      <dgm:prSet presAssocID="{C8554CF3-C14C-4A69-B8EF-E678624F572A}" presName="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936C006E-4B1E-4C46-ADB8-A1D0820F112D}" type="pres">
      <dgm:prSet presAssocID="{023FEE70-2614-4885-8BCA-CFDA2D7BB318}" presName="sibTrans" presStyleLbl="sibTrans1D1" presStyleIdx="5" presStyleCnt="6"/>
      <dgm:spPr/>
      <dgm:t>
        <a:bodyPr/>
        <a:lstStyle/>
        <a:p>
          <a:endParaRPr lang="en-GB"/>
        </a:p>
      </dgm:t>
    </dgm:pt>
    <dgm:pt modelId="{CBBAA982-2FB4-4099-875C-DC54D58D8178}" type="pres">
      <dgm:prSet presAssocID="{023FEE70-2614-4885-8BCA-CFDA2D7BB318}" presName="connectorText" presStyleLbl="sibTrans1D1" presStyleIdx="5" presStyleCnt="6"/>
      <dgm:spPr/>
      <dgm:t>
        <a:bodyPr/>
        <a:lstStyle/>
        <a:p>
          <a:endParaRPr lang="en-GB"/>
        </a:p>
      </dgm:t>
    </dgm:pt>
    <dgm:pt modelId="{098B9EC0-237E-41F7-ACFD-DC0E96521290}" type="pres">
      <dgm:prSet presAssocID="{739EC640-2AED-4B32-BE63-D4DE31BFF389}" presName="node" presStyleLbl="node1" presStyleIdx="6" presStyleCnt="7" custScaleX="11022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A85CECD1-9E1A-42B6-86C7-2378FC1D138D}" type="presOf" srcId="{E111C721-8797-489C-AB6C-4AD1AC5AC55D}" destId="{16512B6A-BEA1-43D2-B7B9-A2130A96D713}" srcOrd="0" destOrd="0" presId="urn:microsoft.com/office/officeart/2005/8/layout/bProcess3"/>
    <dgm:cxn modelId="{B5134EDC-96DE-4C6F-9CB4-C4EC92013FAC}" type="presOf" srcId="{36B3D48B-034A-4DB5-A43C-490DAB162186}" destId="{9E8836A8-A656-456B-9B0E-CE1FC17ABCF9}" srcOrd="1" destOrd="0" presId="urn:microsoft.com/office/officeart/2005/8/layout/bProcess3"/>
    <dgm:cxn modelId="{515A4B72-DA97-4655-8A49-72DB593FC8B9}" type="presOf" srcId="{023FEE70-2614-4885-8BCA-CFDA2D7BB318}" destId="{936C006E-4B1E-4C46-ADB8-A1D0820F112D}" srcOrd="0" destOrd="0" presId="urn:microsoft.com/office/officeart/2005/8/layout/bProcess3"/>
    <dgm:cxn modelId="{E34C0064-BFA7-45CF-B8F9-D1D50C86CC5D}" srcId="{65183FE1-3275-4F0D-9C1A-075966502F58}" destId="{739EC640-2AED-4B32-BE63-D4DE31BFF389}" srcOrd="6" destOrd="0" parTransId="{AC92EADA-BF92-420A-9D0E-D4E36405EDF8}" sibTransId="{042A7E5C-B8D5-4861-8386-670344A2110F}"/>
    <dgm:cxn modelId="{3D2290B8-FA12-46B5-B593-52C639A31F51}" srcId="{65183FE1-3275-4F0D-9C1A-075966502F58}" destId="{C8554CF3-C14C-4A69-B8EF-E678624F572A}" srcOrd="5" destOrd="0" parTransId="{40F67CE1-AD89-40F7-9F60-24BBAB4CEC5C}" sibTransId="{023FEE70-2614-4885-8BCA-CFDA2D7BB318}"/>
    <dgm:cxn modelId="{17B9AE4D-DDC0-495F-9796-24EE5A9F1483}" type="presOf" srcId="{816C270D-5031-4E4A-8373-298C652E8518}" destId="{D48F69E2-EE1E-4B5E-B01D-13751CA6B946}" srcOrd="0" destOrd="0" presId="urn:microsoft.com/office/officeart/2005/8/layout/bProcess3"/>
    <dgm:cxn modelId="{8DB81B7E-57B9-463F-B634-FCFEA3E05F16}" srcId="{65183FE1-3275-4F0D-9C1A-075966502F58}" destId="{330797AA-7442-42EE-B77A-961DAE956099}" srcOrd="2" destOrd="0" parTransId="{F8AFE3DA-B1CD-4195-9565-AACA997B077B}" sibTransId="{026709D9-19EA-4BA4-A720-F264E7D13D79}"/>
    <dgm:cxn modelId="{4CFD9EBA-BFFD-44F3-A821-D45CF4E1B2A2}" type="presOf" srcId="{B31C3AB0-7CD7-476A-B422-5EC3FE8119E4}" destId="{E35FE47C-A7A5-41E5-83E4-DBA09B6472F1}" srcOrd="1" destOrd="0" presId="urn:microsoft.com/office/officeart/2005/8/layout/bProcess3"/>
    <dgm:cxn modelId="{A0349AE2-3792-475D-9657-08F39B19B85C}" type="presOf" srcId="{B31C3AB0-7CD7-476A-B422-5EC3FE8119E4}" destId="{5EEBE516-D61B-488D-BC4F-ECC8AA437CD7}" srcOrd="0" destOrd="0" presId="urn:microsoft.com/office/officeart/2005/8/layout/bProcess3"/>
    <dgm:cxn modelId="{EF47E21A-8BEC-46FD-AE4E-EF5F8EEC4E66}" type="presOf" srcId="{13F2B6E5-A350-4D28-AADE-1CA5D000CBA7}" destId="{F766C6C7-DA7A-4B6D-A506-0799F6E0BA9D}" srcOrd="0" destOrd="0" presId="urn:microsoft.com/office/officeart/2005/8/layout/bProcess3"/>
    <dgm:cxn modelId="{027E61C6-DE3A-481E-B0CB-C80707043BA3}" type="presOf" srcId="{026709D9-19EA-4BA4-A720-F264E7D13D79}" destId="{1776266C-B243-4918-AC26-C19A55B18499}" srcOrd="0" destOrd="0" presId="urn:microsoft.com/office/officeart/2005/8/layout/bProcess3"/>
    <dgm:cxn modelId="{283DAA5D-5EE0-486C-B58F-649D6C69D761}" srcId="{65183FE1-3275-4F0D-9C1A-075966502F58}" destId="{D6EC8766-8615-4EF2-9694-855D5E08E906}" srcOrd="1" destOrd="0" parTransId="{703EB7F4-2D2A-407D-BE89-5BF8F35275F5}" sibTransId="{B31C3AB0-7CD7-476A-B422-5EC3FE8119E4}"/>
    <dgm:cxn modelId="{00674B37-A074-4471-A076-232E6C611F38}" type="presOf" srcId="{691EA312-A2B6-4B05-BE54-380C1E07D1D2}" destId="{1DE6050A-6ED4-4825-885A-E65022DFFCDD}" srcOrd="0" destOrd="0" presId="urn:microsoft.com/office/officeart/2005/8/layout/bProcess3"/>
    <dgm:cxn modelId="{47AD59EE-4803-4DA7-8732-CFFA06F4B10E}" type="presOf" srcId="{816C270D-5031-4E4A-8373-298C652E8518}" destId="{FF6B3195-BB51-4757-B442-60175FA9ED05}" srcOrd="1" destOrd="0" presId="urn:microsoft.com/office/officeart/2005/8/layout/bProcess3"/>
    <dgm:cxn modelId="{DE0B55A1-60D4-4EDD-B9AB-5C4969317974}" type="presOf" srcId="{65183FE1-3275-4F0D-9C1A-075966502F58}" destId="{FD4E03E3-5F06-4155-8989-2B13CC812617}" srcOrd="0" destOrd="0" presId="urn:microsoft.com/office/officeart/2005/8/layout/bProcess3"/>
    <dgm:cxn modelId="{53A350AF-40D4-4096-999F-292F84C1EB3A}" type="presOf" srcId="{36B3D48B-034A-4DB5-A43C-490DAB162186}" destId="{DADA4DF4-0EC7-4B45-9556-37A97CFD5388}" srcOrd="0" destOrd="0" presId="urn:microsoft.com/office/officeart/2005/8/layout/bProcess3"/>
    <dgm:cxn modelId="{6B411AC0-96CF-446B-955E-7F3BC465F780}" type="presOf" srcId="{E111C721-8797-489C-AB6C-4AD1AC5AC55D}" destId="{A8A9BA03-845A-4C1B-8DAE-C099C62D8F26}" srcOrd="1" destOrd="0" presId="urn:microsoft.com/office/officeart/2005/8/layout/bProcess3"/>
    <dgm:cxn modelId="{C26DCCDB-C758-437B-A678-F9A48B9127CB}" type="presOf" srcId="{C8554CF3-C14C-4A69-B8EF-E678624F572A}" destId="{36AA60C5-EE0B-49EF-A5EE-4A652D10F95D}" srcOrd="0" destOrd="0" presId="urn:microsoft.com/office/officeart/2005/8/layout/bProcess3"/>
    <dgm:cxn modelId="{CC80D7B1-FDC6-4912-90C5-F4F49612EBBC}" type="presOf" srcId="{023FEE70-2614-4885-8BCA-CFDA2D7BB318}" destId="{CBBAA982-2FB4-4099-875C-DC54D58D8178}" srcOrd="1" destOrd="0" presId="urn:microsoft.com/office/officeart/2005/8/layout/bProcess3"/>
    <dgm:cxn modelId="{C44E9A94-9620-436E-997F-6673FD8010E1}" srcId="{65183FE1-3275-4F0D-9C1A-075966502F58}" destId="{8E399BE8-329E-4049-88BC-3A95CCF45A2D}" srcOrd="0" destOrd="0" parTransId="{1AE92092-C138-49EB-A95A-68A743C96010}" sibTransId="{36B3D48B-034A-4DB5-A43C-490DAB162186}"/>
    <dgm:cxn modelId="{6F3257EF-5B35-4E63-A994-36052929AA44}" type="presOf" srcId="{026709D9-19EA-4BA4-A720-F264E7D13D79}" destId="{6C3982B1-F0E0-4050-87AB-9B7A7042CC08}" srcOrd="1" destOrd="0" presId="urn:microsoft.com/office/officeart/2005/8/layout/bProcess3"/>
    <dgm:cxn modelId="{9A7ABF56-E5BF-4341-94F9-7782BEF47260}" type="presOf" srcId="{8E399BE8-329E-4049-88BC-3A95CCF45A2D}" destId="{ED2F2389-1B4B-4E4E-911F-6B4C63A7DDFB}" srcOrd="0" destOrd="0" presId="urn:microsoft.com/office/officeart/2005/8/layout/bProcess3"/>
    <dgm:cxn modelId="{144A3DAF-BE38-44C7-839F-3E787991CDE8}" type="presOf" srcId="{739EC640-2AED-4B32-BE63-D4DE31BFF389}" destId="{098B9EC0-237E-41F7-ACFD-DC0E96521290}" srcOrd="0" destOrd="0" presId="urn:microsoft.com/office/officeart/2005/8/layout/bProcess3"/>
    <dgm:cxn modelId="{9FC8DB42-B8D6-4BFC-8A65-F4259D068A7E}" srcId="{65183FE1-3275-4F0D-9C1A-075966502F58}" destId="{691EA312-A2B6-4B05-BE54-380C1E07D1D2}" srcOrd="4" destOrd="0" parTransId="{15C92EC7-5D04-431C-95CC-46B045A3EE0A}" sibTransId="{816C270D-5031-4E4A-8373-298C652E8518}"/>
    <dgm:cxn modelId="{241A72EE-39C2-4DA1-A8BC-AFBFDA763E88}" srcId="{65183FE1-3275-4F0D-9C1A-075966502F58}" destId="{13F2B6E5-A350-4D28-AADE-1CA5D000CBA7}" srcOrd="3" destOrd="0" parTransId="{56236520-2D8F-401D-8527-D4CBB7119544}" sibTransId="{E111C721-8797-489C-AB6C-4AD1AC5AC55D}"/>
    <dgm:cxn modelId="{DD95927A-A53E-4F14-A12A-8A165EB1568B}" type="presOf" srcId="{D6EC8766-8615-4EF2-9694-855D5E08E906}" destId="{1390E878-0376-4E65-BE3F-AED1D640E0C4}" srcOrd="0" destOrd="0" presId="urn:microsoft.com/office/officeart/2005/8/layout/bProcess3"/>
    <dgm:cxn modelId="{7A42DB87-4F8A-4795-BD4A-2CCA649BBBB1}" type="presOf" srcId="{330797AA-7442-42EE-B77A-961DAE956099}" destId="{181907CA-206B-48FD-8EAB-D49F65817971}" srcOrd="0" destOrd="0" presId="urn:microsoft.com/office/officeart/2005/8/layout/bProcess3"/>
    <dgm:cxn modelId="{B1EC1FBC-751A-42FE-90B6-03485DA63C84}" type="presParOf" srcId="{FD4E03E3-5F06-4155-8989-2B13CC812617}" destId="{ED2F2389-1B4B-4E4E-911F-6B4C63A7DDFB}" srcOrd="0" destOrd="0" presId="urn:microsoft.com/office/officeart/2005/8/layout/bProcess3"/>
    <dgm:cxn modelId="{F4862D65-89C0-4AD1-8F76-7B6B6EB590AC}" type="presParOf" srcId="{FD4E03E3-5F06-4155-8989-2B13CC812617}" destId="{DADA4DF4-0EC7-4B45-9556-37A97CFD5388}" srcOrd="1" destOrd="0" presId="urn:microsoft.com/office/officeart/2005/8/layout/bProcess3"/>
    <dgm:cxn modelId="{92403DF5-12D3-4D42-9CA9-15EB79D85A66}" type="presParOf" srcId="{DADA4DF4-0EC7-4B45-9556-37A97CFD5388}" destId="{9E8836A8-A656-456B-9B0E-CE1FC17ABCF9}" srcOrd="0" destOrd="0" presId="urn:microsoft.com/office/officeart/2005/8/layout/bProcess3"/>
    <dgm:cxn modelId="{0CCBEC79-83CF-4CCE-9586-79FA1B519BA8}" type="presParOf" srcId="{FD4E03E3-5F06-4155-8989-2B13CC812617}" destId="{1390E878-0376-4E65-BE3F-AED1D640E0C4}" srcOrd="2" destOrd="0" presId="urn:microsoft.com/office/officeart/2005/8/layout/bProcess3"/>
    <dgm:cxn modelId="{3A072DD5-3C23-4D8B-BF8F-5157DF4F3EAE}" type="presParOf" srcId="{FD4E03E3-5F06-4155-8989-2B13CC812617}" destId="{5EEBE516-D61B-488D-BC4F-ECC8AA437CD7}" srcOrd="3" destOrd="0" presId="urn:microsoft.com/office/officeart/2005/8/layout/bProcess3"/>
    <dgm:cxn modelId="{49077B7A-1E89-498F-919F-F8EBBA28EDE0}" type="presParOf" srcId="{5EEBE516-D61B-488D-BC4F-ECC8AA437CD7}" destId="{E35FE47C-A7A5-41E5-83E4-DBA09B6472F1}" srcOrd="0" destOrd="0" presId="urn:microsoft.com/office/officeart/2005/8/layout/bProcess3"/>
    <dgm:cxn modelId="{E63B4F61-EE3F-4E0A-AEFF-F3B4C022E6BB}" type="presParOf" srcId="{FD4E03E3-5F06-4155-8989-2B13CC812617}" destId="{181907CA-206B-48FD-8EAB-D49F65817971}" srcOrd="4" destOrd="0" presId="urn:microsoft.com/office/officeart/2005/8/layout/bProcess3"/>
    <dgm:cxn modelId="{C935D4E7-51DF-4EE8-9F1D-D826FF32A4FC}" type="presParOf" srcId="{FD4E03E3-5F06-4155-8989-2B13CC812617}" destId="{1776266C-B243-4918-AC26-C19A55B18499}" srcOrd="5" destOrd="0" presId="urn:microsoft.com/office/officeart/2005/8/layout/bProcess3"/>
    <dgm:cxn modelId="{8DEB5E87-F82C-4B46-A3F4-E3E7164A2737}" type="presParOf" srcId="{1776266C-B243-4918-AC26-C19A55B18499}" destId="{6C3982B1-F0E0-4050-87AB-9B7A7042CC08}" srcOrd="0" destOrd="0" presId="urn:microsoft.com/office/officeart/2005/8/layout/bProcess3"/>
    <dgm:cxn modelId="{7A710D44-3C44-4BB5-BD7C-FA4B96773BC7}" type="presParOf" srcId="{FD4E03E3-5F06-4155-8989-2B13CC812617}" destId="{F766C6C7-DA7A-4B6D-A506-0799F6E0BA9D}" srcOrd="6" destOrd="0" presId="urn:microsoft.com/office/officeart/2005/8/layout/bProcess3"/>
    <dgm:cxn modelId="{1E3A4320-6E1A-4D9B-86BD-983155B352A1}" type="presParOf" srcId="{FD4E03E3-5F06-4155-8989-2B13CC812617}" destId="{16512B6A-BEA1-43D2-B7B9-A2130A96D713}" srcOrd="7" destOrd="0" presId="urn:microsoft.com/office/officeart/2005/8/layout/bProcess3"/>
    <dgm:cxn modelId="{3DE56F80-B53E-4EBF-98A0-D95E3D2C6178}" type="presParOf" srcId="{16512B6A-BEA1-43D2-B7B9-A2130A96D713}" destId="{A8A9BA03-845A-4C1B-8DAE-C099C62D8F26}" srcOrd="0" destOrd="0" presId="urn:microsoft.com/office/officeart/2005/8/layout/bProcess3"/>
    <dgm:cxn modelId="{42FAD0C7-E045-4524-87DC-CD7F4FD37670}" type="presParOf" srcId="{FD4E03E3-5F06-4155-8989-2B13CC812617}" destId="{1DE6050A-6ED4-4825-885A-E65022DFFCDD}" srcOrd="8" destOrd="0" presId="urn:microsoft.com/office/officeart/2005/8/layout/bProcess3"/>
    <dgm:cxn modelId="{CE533CF4-33DE-40B6-A3FE-998FAE2A1B94}" type="presParOf" srcId="{FD4E03E3-5F06-4155-8989-2B13CC812617}" destId="{D48F69E2-EE1E-4B5E-B01D-13751CA6B946}" srcOrd="9" destOrd="0" presId="urn:microsoft.com/office/officeart/2005/8/layout/bProcess3"/>
    <dgm:cxn modelId="{B9FDC04E-6199-44FE-97BF-5C0FA3277803}" type="presParOf" srcId="{D48F69E2-EE1E-4B5E-B01D-13751CA6B946}" destId="{FF6B3195-BB51-4757-B442-60175FA9ED05}" srcOrd="0" destOrd="0" presId="urn:microsoft.com/office/officeart/2005/8/layout/bProcess3"/>
    <dgm:cxn modelId="{F3E027DB-F034-4A3D-980A-CD7D4500753F}" type="presParOf" srcId="{FD4E03E3-5F06-4155-8989-2B13CC812617}" destId="{36AA60C5-EE0B-49EF-A5EE-4A652D10F95D}" srcOrd="10" destOrd="0" presId="urn:microsoft.com/office/officeart/2005/8/layout/bProcess3"/>
    <dgm:cxn modelId="{9CD3D583-DA6A-4D54-91CD-4008666B3645}" type="presParOf" srcId="{FD4E03E3-5F06-4155-8989-2B13CC812617}" destId="{936C006E-4B1E-4C46-ADB8-A1D0820F112D}" srcOrd="11" destOrd="0" presId="urn:microsoft.com/office/officeart/2005/8/layout/bProcess3"/>
    <dgm:cxn modelId="{CC41F9C6-BD7E-40BE-8C66-2CBCE001A694}" type="presParOf" srcId="{936C006E-4B1E-4C46-ADB8-A1D0820F112D}" destId="{CBBAA982-2FB4-4099-875C-DC54D58D8178}" srcOrd="0" destOrd="0" presId="urn:microsoft.com/office/officeart/2005/8/layout/bProcess3"/>
    <dgm:cxn modelId="{5720AE6D-CB8F-4AB1-9489-07269C9239EF}" type="presParOf" srcId="{FD4E03E3-5F06-4155-8989-2B13CC812617}" destId="{098B9EC0-237E-41F7-ACFD-DC0E96521290}" srcOrd="12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DA4DF4-0EC7-4B45-9556-37A97CFD5388}">
      <dsp:nvSpPr>
        <dsp:cNvPr id="0" name=""/>
        <dsp:cNvSpPr/>
      </dsp:nvSpPr>
      <dsp:spPr>
        <a:xfrm>
          <a:off x="3496602" y="618285"/>
          <a:ext cx="47586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75867" y="45720"/>
              </a:lnTo>
            </a:path>
          </a:pathLst>
        </a:custGeom>
        <a:noFill/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800" kern="1200"/>
        </a:p>
      </dsp:txBody>
      <dsp:txXfrm>
        <a:off x="3721873" y="661470"/>
        <a:ext cx="25323" cy="5069"/>
      </dsp:txXfrm>
    </dsp:sp>
    <dsp:sp modelId="{ED2F2389-1B4B-4E4E-911F-6B4C63A7DDFB}">
      <dsp:nvSpPr>
        <dsp:cNvPr id="0" name=""/>
        <dsp:cNvSpPr/>
      </dsp:nvSpPr>
      <dsp:spPr>
        <a:xfrm>
          <a:off x="1027701" y="3396"/>
          <a:ext cx="2470700" cy="132121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1800" kern="1200" dirty="0" smtClean="0"/>
            <a:t>Идентифициране на необходимостта от решение</a:t>
          </a:r>
          <a:endParaRPr lang="en-GB" sz="1800" kern="1200" dirty="0"/>
        </a:p>
      </dsp:txBody>
      <dsp:txXfrm>
        <a:off x="1027701" y="3396"/>
        <a:ext cx="2470700" cy="1321218"/>
      </dsp:txXfrm>
    </dsp:sp>
    <dsp:sp modelId="{5EEBE516-D61B-488D-BC4F-ECC8AA437CD7}">
      <dsp:nvSpPr>
        <dsp:cNvPr id="0" name=""/>
        <dsp:cNvSpPr/>
      </dsp:nvSpPr>
      <dsp:spPr>
        <a:xfrm>
          <a:off x="6205099" y="618285"/>
          <a:ext cx="47586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75867" y="45720"/>
              </a:lnTo>
            </a:path>
          </a:pathLst>
        </a:custGeom>
        <a:noFill/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800" kern="1200"/>
        </a:p>
      </dsp:txBody>
      <dsp:txXfrm>
        <a:off x="6430371" y="661470"/>
        <a:ext cx="25323" cy="5069"/>
      </dsp:txXfrm>
    </dsp:sp>
    <dsp:sp modelId="{1390E878-0376-4E65-BE3F-AED1D640E0C4}">
      <dsp:nvSpPr>
        <dsp:cNvPr id="0" name=""/>
        <dsp:cNvSpPr/>
      </dsp:nvSpPr>
      <dsp:spPr>
        <a:xfrm>
          <a:off x="4004869" y="3396"/>
          <a:ext cx="2202030" cy="132121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1800" kern="1200" dirty="0" smtClean="0"/>
            <a:t>Събиране на информация</a:t>
          </a:r>
          <a:endParaRPr lang="en-GB" sz="1800" kern="1200" dirty="0"/>
        </a:p>
      </dsp:txBody>
      <dsp:txXfrm>
        <a:off x="4004869" y="3396"/>
        <a:ext cx="2202030" cy="1321218"/>
      </dsp:txXfrm>
    </dsp:sp>
    <dsp:sp modelId="{1776266C-B243-4918-AC26-C19A55B18499}">
      <dsp:nvSpPr>
        <dsp:cNvPr id="0" name=""/>
        <dsp:cNvSpPr/>
      </dsp:nvSpPr>
      <dsp:spPr>
        <a:xfrm>
          <a:off x="2261169" y="1322814"/>
          <a:ext cx="5553212" cy="475867"/>
        </a:xfrm>
        <a:custGeom>
          <a:avLst/>
          <a:gdLst/>
          <a:ahLst/>
          <a:cxnLst/>
          <a:rect l="0" t="0" r="0" b="0"/>
          <a:pathLst>
            <a:path>
              <a:moveTo>
                <a:pt x="5553212" y="0"/>
              </a:moveTo>
              <a:lnTo>
                <a:pt x="5553212" y="255033"/>
              </a:lnTo>
              <a:lnTo>
                <a:pt x="0" y="255033"/>
              </a:lnTo>
              <a:lnTo>
                <a:pt x="0" y="475867"/>
              </a:lnTo>
            </a:path>
          </a:pathLst>
        </a:custGeom>
        <a:noFill/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800" kern="1200"/>
        </a:p>
      </dsp:txBody>
      <dsp:txXfrm>
        <a:off x="4898369" y="1558213"/>
        <a:ext cx="278813" cy="5069"/>
      </dsp:txXfrm>
    </dsp:sp>
    <dsp:sp modelId="{181907CA-206B-48FD-8EAB-D49F65817971}">
      <dsp:nvSpPr>
        <dsp:cNvPr id="0" name=""/>
        <dsp:cNvSpPr/>
      </dsp:nvSpPr>
      <dsp:spPr>
        <a:xfrm>
          <a:off x="6713366" y="3396"/>
          <a:ext cx="2202030" cy="132121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1800" kern="1200" dirty="0" smtClean="0"/>
            <a:t>Дефиниране на алтернативи</a:t>
          </a:r>
          <a:endParaRPr lang="en-GB" sz="1800" kern="1200" dirty="0"/>
        </a:p>
      </dsp:txBody>
      <dsp:txXfrm>
        <a:off x="6713366" y="3396"/>
        <a:ext cx="2202030" cy="1321218"/>
      </dsp:txXfrm>
    </dsp:sp>
    <dsp:sp modelId="{16512B6A-BEA1-43D2-B7B9-A2130A96D713}">
      <dsp:nvSpPr>
        <dsp:cNvPr id="0" name=""/>
        <dsp:cNvSpPr/>
      </dsp:nvSpPr>
      <dsp:spPr>
        <a:xfrm>
          <a:off x="3492836" y="2445971"/>
          <a:ext cx="47586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75867" y="45720"/>
              </a:lnTo>
            </a:path>
          </a:pathLst>
        </a:custGeom>
        <a:noFill/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800" kern="1200"/>
        </a:p>
      </dsp:txBody>
      <dsp:txXfrm>
        <a:off x="3718108" y="2489156"/>
        <a:ext cx="25323" cy="5069"/>
      </dsp:txXfrm>
    </dsp:sp>
    <dsp:sp modelId="{F766C6C7-DA7A-4B6D-A506-0799F6E0BA9D}">
      <dsp:nvSpPr>
        <dsp:cNvPr id="0" name=""/>
        <dsp:cNvSpPr/>
      </dsp:nvSpPr>
      <dsp:spPr>
        <a:xfrm>
          <a:off x="1027701" y="1831081"/>
          <a:ext cx="2466934" cy="132121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1800" kern="1200" dirty="0" smtClean="0"/>
            <a:t>Оценка на алтернативите</a:t>
          </a:r>
          <a:endParaRPr lang="en-GB" sz="1800" kern="1200" dirty="0"/>
        </a:p>
      </dsp:txBody>
      <dsp:txXfrm>
        <a:off x="1027701" y="1831081"/>
        <a:ext cx="2466934" cy="1321218"/>
      </dsp:txXfrm>
    </dsp:sp>
    <dsp:sp modelId="{D48F69E2-EE1E-4B5E-B01D-13751CA6B946}">
      <dsp:nvSpPr>
        <dsp:cNvPr id="0" name=""/>
        <dsp:cNvSpPr/>
      </dsp:nvSpPr>
      <dsp:spPr>
        <a:xfrm>
          <a:off x="6201334" y="2445971"/>
          <a:ext cx="47586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75867" y="45720"/>
              </a:lnTo>
            </a:path>
          </a:pathLst>
        </a:custGeom>
        <a:noFill/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800" kern="1200"/>
        </a:p>
      </dsp:txBody>
      <dsp:txXfrm>
        <a:off x="6426606" y="2489156"/>
        <a:ext cx="25323" cy="5069"/>
      </dsp:txXfrm>
    </dsp:sp>
    <dsp:sp modelId="{1DE6050A-6ED4-4825-885A-E65022DFFCDD}">
      <dsp:nvSpPr>
        <dsp:cNvPr id="0" name=""/>
        <dsp:cNvSpPr/>
      </dsp:nvSpPr>
      <dsp:spPr>
        <a:xfrm>
          <a:off x="4001103" y="1831081"/>
          <a:ext cx="2202030" cy="132121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1800" kern="1200" dirty="0" smtClean="0"/>
            <a:t>Приемане на решение</a:t>
          </a:r>
        </a:p>
      </dsp:txBody>
      <dsp:txXfrm>
        <a:off x="4001103" y="1831081"/>
        <a:ext cx="2202030" cy="1321218"/>
      </dsp:txXfrm>
    </dsp:sp>
    <dsp:sp modelId="{936C006E-4B1E-4C46-ADB8-A1D0820F112D}">
      <dsp:nvSpPr>
        <dsp:cNvPr id="0" name=""/>
        <dsp:cNvSpPr/>
      </dsp:nvSpPr>
      <dsp:spPr>
        <a:xfrm>
          <a:off x="2241251" y="3150500"/>
          <a:ext cx="5569364" cy="475867"/>
        </a:xfrm>
        <a:custGeom>
          <a:avLst/>
          <a:gdLst/>
          <a:ahLst/>
          <a:cxnLst/>
          <a:rect l="0" t="0" r="0" b="0"/>
          <a:pathLst>
            <a:path>
              <a:moveTo>
                <a:pt x="5569364" y="0"/>
              </a:moveTo>
              <a:lnTo>
                <a:pt x="5569364" y="255033"/>
              </a:lnTo>
              <a:lnTo>
                <a:pt x="0" y="255033"/>
              </a:lnTo>
              <a:lnTo>
                <a:pt x="0" y="475867"/>
              </a:lnTo>
            </a:path>
          </a:pathLst>
        </a:custGeom>
        <a:noFill/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800" kern="1200"/>
        </a:p>
      </dsp:txBody>
      <dsp:txXfrm>
        <a:off x="4886125" y="3385898"/>
        <a:ext cx="279617" cy="5069"/>
      </dsp:txXfrm>
    </dsp:sp>
    <dsp:sp modelId="{36AA60C5-EE0B-49EF-A5EE-4A652D10F95D}">
      <dsp:nvSpPr>
        <dsp:cNvPr id="0" name=""/>
        <dsp:cNvSpPr/>
      </dsp:nvSpPr>
      <dsp:spPr>
        <a:xfrm>
          <a:off x="6709601" y="1831081"/>
          <a:ext cx="2202030" cy="132121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1800" kern="1200" dirty="0" smtClean="0"/>
            <a:t>Изпълнение на решението</a:t>
          </a:r>
        </a:p>
      </dsp:txBody>
      <dsp:txXfrm>
        <a:off x="6709601" y="1831081"/>
        <a:ext cx="2202030" cy="1321218"/>
      </dsp:txXfrm>
    </dsp:sp>
    <dsp:sp modelId="{098B9EC0-237E-41F7-ACFD-DC0E96521290}">
      <dsp:nvSpPr>
        <dsp:cNvPr id="0" name=""/>
        <dsp:cNvSpPr/>
      </dsp:nvSpPr>
      <dsp:spPr>
        <a:xfrm>
          <a:off x="1027701" y="3658767"/>
          <a:ext cx="2427100" cy="132121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1800" kern="1200" dirty="0" smtClean="0"/>
            <a:t>Контрол и анализ на резултата</a:t>
          </a:r>
        </a:p>
      </dsp:txBody>
      <dsp:txXfrm>
        <a:off x="1027701" y="3658767"/>
        <a:ext cx="2427100" cy="13212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bg-BG" dirty="0" smtClean="0"/>
              <a:t>Маркетингови информационни системи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 smtClean="0"/>
              <a:t>Същност, компоненти, архитектура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11289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С</a:t>
            </a:r>
            <a:r>
              <a:rPr lang="bg-BG" dirty="0" smtClean="0"/>
              <a:t>истема за маркетингови изследвания (</a:t>
            </a:r>
            <a:r>
              <a:rPr lang="de-DE" dirty="0" smtClean="0"/>
              <a:t>Marketing Research S</a:t>
            </a:r>
            <a:r>
              <a:rPr lang="en-US" dirty="0" smtClean="0"/>
              <a:t>ystem)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800665"/>
            <a:ext cx="8915400" cy="4110557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Ad hoc </a:t>
            </a:r>
            <a:r>
              <a:rPr lang="bg-BG" sz="2800" dirty="0" smtClean="0"/>
              <a:t>събиране, обобщаване и анализ на информация за конкретна задача;</a:t>
            </a:r>
          </a:p>
          <a:p>
            <a:r>
              <a:rPr lang="bg-BG" sz="2800" dirty="0" smtClean="0"/>
              <a:t>Систематично регулярно събиране и анализ на информация за обкръжаващата среда (гео-политическа, икономическа, социодемографска и др.);</a:t>
            </a:r>
          </a:p>
          <a:p>
            <a:r>
              <a:rPr lang="bg-BG" sz="2800" dirty="0" smtClean="0"/>
              <a:t>Проактивно търсене на информация.</a:t>
            </a:r>
          </a:p>
        </p:txBody>
      </p:sp>
    </p:spTree>
    <p:extLst>
      <p:ext uri="{BB962C8B-B14F-4D97-AF65-F5344CB8AC3E}">
        <p14:creationId xmlns:p14="http://schemas.microsoft.com/office/powerpoint/2010/main" val="2977586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300553"/>
            <a:ext cx="8911687" cy="1280890"/>
          </a:xfrm>
        </p:spPr>
        <p:txBody>
          <a:bodyPr/>
          <a:lstStyle/>
          <a:p>
            <a:r>
              <a:rPr lang="bg-BG" dirty="0" smtClean="0"/>
              <a:t>Маркетингово разузнаване (</a:t>
            </a:r>
            <a:r>
              <a:rPr lang="de-DE" dirty="0" smtClean="0"/>
              <a:t>Marketing Intelligence S</a:t>
            </a:r>
            <a:r>
              <a:rPr lang="en-US" dirty="0" smtClean="0"/>
              <a:t>ystem)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581443"/>
            <a:ext cx="8915400" cy="4329779"/>
          </a:xfrm>
        </p:spPr>
        <p:txBody>
          <a:bodyPr>
            <a:normAutofit/>
          </a:bodyPr>
          <a:lstStyle/>
          <a:p>
            <a:r>
              <a:rPr lang="bg-BG" sz="2800" dirty="0" smtClean="0"/>
              <a:t>Ежедневно </a:t>
            </a:r>
            <a:r>
              <a:rPr lang="en-GB" sz="2800" dirty="0" smtClean="0"/>
              <a:t>“</a:t>
            </a:r>
            <a:r>
              <a:rPr lang="bg-BG" sz="2800" dirty="0" smtClean="0"/>
              <a:t>сканиране“ на маркетинговата среда;</a:t>
            </a:r>
          </a:p>
          <a:p>
            <a:r>
              <a:rPr lang="bg-BG" sz="2800" dirty="0" smtClean="0"/>
              <a:t>Нефокусирано наблюдение;</a:t>
            </a:r>
            <a:endParaRPr lang="en-GB" sz="2800" dirty="0"/>
          </a:p>
          <a:p>
            <a:r>
              <a:rPr lang="bg-BG" sz="2800" dirty="0" smtClean="0"/>
              <a:t>Източници: списания, вестници; книги; специализирани публикации; неформални срещи и разговори с клиенти доставчици, дистрибутори, мениджъри, експерти и др.; социални мрежи, форуми, блогове и др. интернет източници. 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412679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1910" y="314621"/>
            <a:ext cx="8911687" cy="1280890"/>
          </a:xfrm>
        </p:spPr>
        <p:txBody>
          <a:bodyPr>
            <a:normAutofit fontScale="90000"/>
          </a:bodyPr>
          <a:lstStyle/>
          <a:p>
            <a:r>
              <a:rPr lang="bg-BG" dirty="0" smtClean="0"/>
              <a:t>Система за поддържане вземането на маркетингови решения (</a:t>
            </a:r>
            <a:r>
              <a:rPr lang="de-DE" dirty="0" smtClean="0"/>
              <a:t>Marketing Decision Support S</a:t>
            </a:r>
            <a:r>
              <a:rPr lang="en-US" dirty="0" smtClean="0"/>
              <a:t>ystem - MDSS)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2400" dirty="0" smtClean="0"/>
              <a:t>Интерпретиране на резултатите от маркетинговите изследвания, разузнаване и вътрешната отчетна система с оглед вземане на управленски решения;</a:t>
            </a:r>
          </a:p>
          <a:p>
            <a:r>
              <a:rPr lang="bg-BG" sz="2400" dirty="0" smtClean="0"/>
              <a:t>Поддържа вземане на управленски решения:</a:t>
            </a:r>
          </a:p>
          <a:p>
            <a:pPr lvl="1"/>
            <a:r>
              <a:rPr lang="bg-BG" sz="2400" dirty="0" smtClean="0"/>
              <a:t>По управленски функции – планиране, организиране, координиране, ръководство, контрол;</a:t>
            </a:r>
          </a:p>
          <a:p>
            <a:pPr lvl="1"/>
            <a:r>
              <a:rPr lang="bg-BG" sz="2400" dirty="0" smtClean="0"/>
              <a:t>По нива на управление – стратегически, тактически и оперативни.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4258772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Изисквания към </a:t>
            </a:r>
            <a:r>
              <a:rPr lang="de-DE" dirty="0" smtClean="0"/>
              <a:t>MDSS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77108"/>
            <a:ext cx="8915400" cy="4434114"/>
          </a:xfrm>
        </p:spPr>
        <p:txBody>
          <a:bodyPr>
            <a:normAutofit/>
          </a:bodyPr>
          <a:lstStyle/>
          <a:p>
            <a:r>
              <a:rPr lang="bg-BG" sz="2800" dirty="0" smtClean="0"/>
              <a:t>Интерактивност – запитване -&gt; отговор;</a:t>
            </a:r>
          </a:p>
          <a:p>
            <a:r>
              <a:rPr lang="bg-BG" sz="2800" dirty="0" smtClean="0"/>
              <a:t>Гъвкавост – многовариантен анализ и обобщаване на данните;</a:t>
            </a:r>
          </a:p>
          <a:p>
            <a:r>
              <a:rPr lang="bg-BG" sz="2800" dirty="0" smtClean="0"/>
              <a:t>Ориентация към разкриване на закономерности, тенденции, проблеми, сценарии, симулации и др.</a:t>
            </a:r>
          </a:p>
          <a:p>
            <a:r>
              <a:rPr lang="bg-BG" sz="2800" dirty="0" smtClean="0"/>
              <a:t>Достъпност – ориентация към бизнес потребителите.</a:t>
            </a:r>
          </a:p>
        </p:txBody>
      </p:sp>
    </p:spTree>
    <p:extLst>
      <p:ext uri="{BB962C8B-B14F-4D97-AF65-F5344CB8AC3E}">
        <p14:creationId xmlns:p14="http://schemas.microsoft.com/office/powerpoint/2010/main" val="114548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70073"/>
            <a:ext cx="8911687" cy="1280890"/>
          </a:xfrm>
        </p:spPr>
        <p:txBody>
          <a:bodyPr/>
          <a:lstStyle/>
          <a:p>
            <a:r>
              <a:rPr lang="bg-BG" dirty="0" smtClean="0"/>
              <a:t>Етапи на вземане на решения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1274592"/>
              </p:ext>
            </p:extLst>
          </p:nvPr>
        </p:nvGraphicFramePr>
        <p:xfrm>
          <a:off x="1561514" y="928469"/>
          <a:ext cx="9943099" cy="49833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58884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Етапи на зрялост на аналитичните модели</a:t>
            </a:r>
            <a:endParaRPr lang="en-GB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50831" y="1905000"/>
            <a:ext cx="8047038" cy="4881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73818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Някои маркетингови аналитични модели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4006222"/>
          </a:xfrm>
        </p:spPr>
        <p:txBody>
          <a:bodyPr>
            <a:noAutofit/>
          </a:bodyPr>
          <a:lstStyle/>
          <a:p>
            <a:r>
              <a:rPr lang="en-US" sz="2800" dirty="0" smtClean="0"/>
              <a:t>Market Basket analysis</a:t>
            </a:r>
            <a:r>
              <a:rPr lang="bg-BG" sz="2800" dirty="0" smtClean="0"/>
              <a:t>;</a:t>
            </a:r>
          </a:p>
          <a:p>
            <a:r>
              <a:rPr lang="de-DE" sz="2800" dirty="0" smtClean="0"/>
              <a:t>Recenc</a:t>
            </a:r>
            <a:r>
              <a:rPr lang="en-US" sz="2800" dirty="0" smtClean="0"/>
              <a:t>y Frequency Monetary analysis;</a:t>
            </a:r>
          </a:p>
          <a:p>
            <a:r>
              <a:rPr lang="en-US" sz="2800" dirty="0" smtClean="0"/>
              <a:t>Next purchase analysis;</a:t>
            </a:r>
          </a:p>
          <a:p>
            <a:r>
              <a:rPr lang="en-US" sz="2800" dirty="0" smtClean="0"/>
              <a:t>Churn analysis;</a:t>
            </a:r>
          </a:p>
          <a:p>
            <a:r>
              <a:rPr lang="en-US" sz="2800" dirty="0" smtClean="0"/>
              <a:t>Market penetration analysis;</a:t>
            </a:r>
          </a:p>
          <a:p>
            <a:r>
              <a:rPr lang="en-US" sz="2800" dirty="0" smtClean="0"/>
              <a:t>Customer Life Time Value analysis;</a:t>
            </a:r>
          </a:p>
          <a:p>
            <a:r>
              <a:rPr lang="en-US" sz="2800" dirty="0" smtClean="0"/>
              <a:t>Response (reaction) analysis;</a:t>
            </a:r>
          </a:p>
          <a:p>
            <a:r>
              <a:rPr lang="bg-BG" sz="2800" dirty="0"/>
              <a:t>и</a:t>
            </a:r>
            <a:r>
              <a:rPr lang="bg-BG" sz="2800" dirty="0" smtClean="0"/>
              <a:t> др.</a:t>
            </a:r>
            <a:endParaRPr lang="en-US" sz="2800" dirty="0" smtClean="0"/>
          </a:p>
          <a:p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572105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16147"/>
            <a:ext cx="8911687" cy="1280890"/>
          </a:xfrm>
        </p:spPr>
        <p:txBody>
          <a:bodyPr/>
          <a:lstStyle/>
          <a:p>
            <a:r>
              <a:rPr lang="bg-BG" dirty="0" smtClean="0"/>
              <a:t>Методи за прилагане на аналитичните модели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97037"/>
            <a:ext cx="8915400" cy="4945966"/>
          </a:xfrm>
        </p:spPr>
        <p:txBody>
          <a:bodyPr>
            <a:noAutofit/>
          </a:bodyPr>
          <a:lstStyle/>
          <a:p>
            <a:r>
              <a:rPr lang="bg-BG" sz="2000" dirty="0" smtClean="0"/>
              <a:t>Традиционни статистически методи:</a:t>
            </a:r>
          </a:p>
          <a:p>
            <a:pPr lvl="1"/>
            <a:r>
              <a:rPr lang="bg-BG" sz="2000" dirty="0" smtClean="0"/>
              <a:t>Регресионен анализ (еднофакторен, многофакторен, логаритмична регресия);</a:t>
            </a:r>
          </a:p>
          <a:p>
            <a:pPr lvl="1"/>
            <a:r>
              <a:rPr lang="bg-BG" sz="2000" dirty="0" err="1" smtClean="0"/>
              <a:t>Корелационен</a:t>
            </a:r>
            <a:r>
              <a:rPr lang="bg-BG" sz="2000" dirty="0" smtClean="0"/>
              <a:t> анализ;</a:t>
            </a:r>
          </a:p>
          <a:p>
            <a:pPr lvl="1"/>
            <a:r>
              <a:rPr lang="bg-BG" sz="2000" dirty="0" smtClean="0"/>
              <a:t>Дисперсионен анализ (</a:t>
            </a:r>
            <a:r>
              <a:rPr lang="de-DE" sz="2000" dirty="0" smtClean="0"/>
              <a:t>ANOVA; MANOVA</a:t>
            </a:r>
            <a:r>
              <a:rPr lang="en-US" sz="2000" dirty="0" smtClean="0"/>
              <a:t>)</a:t>
            </a:r>
            <a:r>
              <a:rPr lang="bg-BG" sz="2000" dirty="0" smtClean="0"/>
              <a:t>;</a:t>
            </a:r>
          </a:p>
          <a:p>
            <a:pPr lvl="1"/>
            <a:r>
              <a:rPr lang="bg-BG" sz="2000" dirty="0" err="1" smtClean="0"/>
              <a:t>Хи</a:t>
            </a:r>
            <a:r>
              <a:rPr lang="bg-BG" sz="2000" dirty="0" smtClean="0"/>
              <a:t>-квадрат разпределение и др.;</a:t>
            </a:r>
          </a:p>
          <a:p>
            <a:r>
              <a:rPr lang="de-DE" sz="2000" dirty="0" smtClean="0"/>
              <a:t>Data mining</a:t>
            </a:r>
          </a:p>
          <a:p>
            <a:pPr lvl="1"/>
            <a:r>
              <a:rPr lang="bg-BG" sz="2000" dirty="0" smtClean="0"/>
              <a:t>Клъстериране</a:t>
            </a:r>
          </a:p>
          <a:p>
            <a:pPr lvl="1"/>
            <a:r>
              <a:rPr lang="bg-BG" sz="2000" dirty="0" smtClean="0"/>
              <a:t>Дървета на решения</a:t>
            </a:r>
          </a:p>
          <a:p>
            <a:pPr lvl="1"/>
            <a:r>
              <a:rPr lang="bg-BG" sz="2000" dirty="0" smtClean="0"/>
              <a:t>Невронни мрежи</a:t>
            </a:r>
          </a:p>
          <a:p>
            <a:pPr lvl="1"/>
            <a:r>
              <a:rPr lang="bg-BG" sz="2000" dirty="0" smtClean="0"/>
              <a:t>Асоциативен анализ</a:t>
            </a:r>
          </a:p>
          <a:p>
            <a:pPr lvl="1"/>
            <a:r>
              <a:rPr lang="bg-BG" sz="2000" dirty="0" smtClean="0"/>
              <a:t>Генетични алгоритми и др.</a:t>
            </a:r>
          </a:p>
        </p:txBody>
      </p:sp>
    </p:spTree>
    <p:extLst>
      <p:ext uri="{BB962C8B-B14F-4D97-AF65-F5344CB8AC3E}">
        <p14:creationId xmlns:p14="http://schemas.microsoft.com/office/powerpoint/2010/main" val="1037870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5300" y="314621"/>
            <a:ext cx="8911687" cy="712321"/>
          </a:xfrm>
        </p:spPr>
        <p:txBody>
          <a:bodyPr/>
          <a:lstStyle/>
          <a:p>
            <a:r>
              <a:rPr lang="bg-BG" dirty="0" smtClean="0"/>
              <a:t>Модел-Метод-Инструмент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2357" y="1209822"/>
            <a:ext cx="9352255" cy="4701400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endParaRPr lang="en-GB" dirty="0"/>
          </a:p>
        </p:txBody>
      </p:sp>
      <p:sp>
        <p:nvSpPr>
          <p:cNvPr id="4" name="Rounded Rectangle 3"/>
          <p:cNvSpPr/>
          <p:nvPr/>
        </p:nvSpPr>
        <p:spPr>
          <a:xfrm>
            <a:off x="2813538" y="3727937"/>
            <a:ext cx="1927274" cy="1252025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bg-BG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Модел</a:t>
            </a:r>
            <a:endParaRPr lang="en-GB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726404" y="1501726"/>
            <a:ext cx="1969477" cy="128016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bg-BG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Метод</a:t>
            </a:r>
            <a:endParaRPr lang="en-GB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8806375" y="3727937"/>
            <a:ext cx="1899140" cy="1252025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bg-BG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Инструмент</a:t>
            </a:r>
            <a:endParaRPr lang="en-GB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8" name="Straight Arrow Connector 7"/>
          <p:cNvCxnSpPr>
            <a:stCxn id="4" idx="0"/>
            <a:endCxn id="5" idx="1"/>
          </p:cNvCxnSpPr>
          <p:nvPr/>
        </p:nvCxnSpPr>
        <p:spPr>
          <a:xfrm flipV="1">
            <a:off x="3777175" y="2141806"/>
            <a:ext cx="1949229" cy="158613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3"/>
            <a:endCxn id="6" idx="0"/>
          </p:cNvCxnSpPr>
          <p:nvPr/>
        </p:nvCxnSpPr>
        <p:spPr>
          <a:xfrm>
            <a:off x="7695881" y="2141806"/>
            <a:ext cx="2060064" cy="158613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1"/>
            <a:endCxn id="4" idx="3"/>
          </p:cNvCxnSpPr>
          <p:nvPr/>
        </p:nvCxnSpPr>
        <p:spPr>
          <a:xfrm flipH="1">
            <a:off x="4740812" y="4353950"/>
            <a:ext cx="406556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7309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383" y="224353"/>
            <a:ext cx="8911687" cy="1280890"/>
          </a:xfrm>
        </p:spPr>
        <p:txBody>
          <a:bodyPr/>
          <a:lstStyle/>
          <a:p>
            <a:r>
              <a:rPr lang="bg-BG" dirty="0" smtClean="0"/>
              <a:t>Софтуерни инструменти за маркетингов анализ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505243"/>
            <a:ext cx="8915400" cy="4405979"/>
          </a:xfrm>
        </p:spPr>
        <p:txBody>
          <a:bodyPr>
            <a:normAutofit lnSpcReduction="10000"/>
          </a:bodyPr>
          <a:lstStyle/>
          <a:p>
            <a:r>
              <a:rPr lang="bg-BG" sz="2800" dirty="0" smtClean="0"/>
              <a:t>Специализиран статистически и </a:t>
            </a:r>
            <a:r>
              <a:rPr lang="de-DE" sz="2800" dirty="0" smtClean="0"/>
              <a:t>data mining</a:t>
            </a:r>
            <a:r>
              <a:rPr lang="bg-BG" sz="2800" dirty="0" smtClean="0"/>
              <a:t> софтуер;</a:t>
            </a:r>
          </a:p>
          <a:p>
            <a:r>
              <a:rPr lang="bg-BG" sz="2800" dirty="0" smtClean="0"/>
              <a:t>Бизнес интелигентни системи;</a:t>
            </a:r>
          </a:p>
          <a:p>
            <a:r>
              <a:rPr lang="bg-BG" sz="2800" dirty="0" smtClean="0"/>
              <a:t>Усъвършенствани аналитични платформи;</a:t>
            </a:r>
          </a:p>
          <a:p>
            <a:r>
              <a:rPr lang="bg-BG" sz="2800" dirty="0" smtClean="0"/>
              <a:t>Вградени в маркетингова оперативна система.</a:t>
            </a:r>
          </a:p>
          <a:p>
            <a:endParaRPr lang="bg-BG" sz="2800" dirty="0"/>
          </a:p>
          <a:p>
            <a:endParaRPr lang="bg-BG" sz="2800" dirty="0" smtClean="0"/>
          </a:p>
          <a:p>
            <a:pPr marL="0" indent="0" algn="ctr">
              <a:buNone/>
            </a:pPr>
            <a:r>
              <a:rPr lang="bg-BG" sz="2800" dirty="0" smtClean="0"/>
              <a:t>Липсва ясна граница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265052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7015" y="71392"/>
            <a:ext cx="8911687" cy="1280890"/>
          </a:xfrm>
        </p:spPr>
        <p:txBody>
          <a:bodyPr/>
          <a:lstStyle/>
          <a:p>
            <a:r>
              <a:rPr lang="bg-BG" dirty="0" smtClean="0"/>
              <a:t>Маркетинг</a:t>
            </a:r>
            <a:r>
              <a:rPr lang="en-US" dirty="0" smtClean="0"/>
              <a:t> – </a:t>
            </a:r>
            <a:r>
              <a:rPr lang="bg-BG" dirty="0" smtClean="0"/>
              <a:t>основни понятия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3797" y="631065"/>
            <a:ext cx="10100815" cy="5280157"/>
          </a:xfrm>
        </p:spPr>
        <p:txBody>
          <a:bodyPr>
            <a:noAutofit/>
          </a:bodyPr>
          <a:lstStyle/>
          <a:p>
            <a:r>
              <a:rPr lang="bg-BG" sz="2400" dirty="0" smtClean="0"/>
              <a:t>Социален и управленски процес, при който индивидите и групите получават това, от което имат нужда и потребност, чрез обмен на продукти и стойности помежду си (</a:t>
            </a:r>
            <a:r>
              <a:rPr lang="bg-BG" sz="2400" dirty="0" err="1" smtClean="0"/>
              <a:t>Ф.Котлър</a:t>
            </a:r>
            <a:r>
              <a:rPr lang="bg-BG" sz="2400" dirty="0" smtClean="0"/>
              <a:t>, 1985);</a:t>
            </a:r>
          </a:p>
          <a:p>
            <a:r>
              <a:rPr lang="bg-BG" sz="2400" dirty="0" smtClean="0"/>
              <a:t>Пазар – съвкупност от съществуващи и потенциални платежоспособни купувачи на продукта;</a:t>
            </a:r>
          </a:p>
          <a:p>
            <a:r>
              <a:rPr lang="bg-BG" sz="2400" dirty="0" smtClean="0"/>
              <a:t>Присъства във всички етапи на управлението – планиране, организация, контрол, ръководство, развитие;</a:t>
            </a:r>
          </a:p>
          <a:p>
            <a:r>
              <a:rPr lang="bg-BG" sz="2400" dirty="0" smtClean="0"/>
              <a:t>Интегрираща  функция по отношение на дейността на всички отдели;</a:t>
            </a:r>
          </a:p>
          <a:p>
            <a:r>
              <a:rPr lang="bg-BG" sz="2400" dirty="0" smtClean="0"/>
              <a:t>Фокус – нуждата на потребителя, средства – маркетингов микс, цел – печалба за сметка на удовлетвореност на потребителите;</a:t>
            </a:r>
          </a:p>
          <a:p>
            <a:pPr marL="0" indent="0">
              <a:buNone/>
            </a:pPr>
            <a:endParaRPr lang="bg-BG" sz="2400" dirty="0" smtClean="0"/>
          </a:p>
        </p:txBody>
      </p:sp>
    </p:spTree>
    <p:extLst>
      <p:ext uri="{BB962C8B-B14F-4D97-AF65-F5344CB8AC3E}">
        <p14:creationId xmlns:p14="http://schemas.microsoft.com/office/powerpoint/2010/main" val="1244875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98253"/>
          </a:xfrm>
        </p:spPr>
        <p:txBody>
          <a:bodyPr/>
          <a:lstStyle/>
          <a:p>
            <a:r>
              <a:rPr lang="bg-BG" dirty="0" smtClean="0"/>
              <a:t>Специализиран софтуер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91175"/>
            <a:ext cx="8915400" cy="4420047"/>
          </a:xfrm>
        </p:spPr>
        <p:txBody>
          <a:bodyPr/>
          <a:lstStyle/>
          <a:p>
            <a:r>
              <a:rPr lang="en-US" dirty="0" smtClean="0"/>
              <a:t>Excel (+Data Mining Add in, Table Analysis, Analysis Tool Pack, Solver, </a:t>
            </a:r>
            <a:r>
              <a:rPr lang="bg-BG" dirty="0" smtClean="0"/>
              <a:t>и т.н.)</a:t>
            </a:r>
            <a:r>
              <a:rPr lang="en-US" dirty="0" smtClean="0"/>
              <a:t>;</a:t>
            </a:r>
          </a:p>
          <a:p>
            <a:r>
              <a:rPr lang="de-DE" dirty="0" smtClean="0"/>
              <a:t>IBM SPSS</a:t>
            </a:r>
            <a:r>
              <a:rPr lang="bg-BG" dirty="0" smtClean="0"/>
              <a:t> </a:t>
            </a:r>
            <a:r>
              <a:rPr lang="de-DE" dirty="0" smtClean="0"/>
              <a:t>Statistics</a:t>
            </a:r>
            <a:r>
              <a:rPr lang="en-US" dirty="0" smtClean="0"/>
              <a:t>;</a:t>
            </a:r>
          </a:p>
          <a:p>
            <a:r>
              <a:rPr lang="en-US" dirty="0" err="1" smtClean="0"/>
              <a:t>MatLab</a:t>
            </a:r>
            <a:r>
              <a:rPr lang="en-US" dirty="0" smtClean="0"/>
              <a:t>;</a:t>
            </a:r>
          </a:p>
          <a:p>
            <a:r>
              <a:rPr lang="en-US" dirty="0" err="1" smtClean="0"/>
              <a:t>MaxStat</a:t>
            </a:r>
            <a:r>
              <a:rPr lang="en-US" dirty="0" smtClean="0"/>
              <a:t>;</a:t>
            </a:r>
          </a:p>
          <a:p>
            <a:r>
              <a:rPr lang="en-US" dirty="0" err="1" smtClean="0"/>
              <a:t>EasyNN</a:t>
            </a:r>
            <a:r>
              <a:rPr lang="en-US" dirty="0" smtClean="0"/>
              <a:t>;</a:t>
            </a:r>
          </a:p>
          <a:p>
            <a:r>
              <a:rPr lang="en-US" dirty="0" err="1" smtClean="0"/>
              <a:t>Alyuda</a:t>
            </a:r>
            <a:r>
              <a:rPr lang="en-US" dirty="0" smtClean="0"/>
              <a:t> </a:t>
            </a:r>
            <a:r>
              <a:rPr lang="en-US" dirty="0" err="1" smtClean="0"/>
              <a:t>NeuroIntelligence</a:t>
            </a:r>
            <a:r>
              <a:rPr lang="en-US" dirty="0" smtClean="0"/>
              <a:t>;</a:t>
            </a:r>
          </a:p>
          <a:p>
            <a:r>
              <a:rPr lang="bg-BG" dirty="0"/>
              <a:t>и</a:t>
            </a:r>
            <a:r>
              <a:rPr lang="bg-BG" dirty="0" smtClean="0"/>
              <a:t> др.</a:t>
            </a:r>
            <a:endParaRPr lang="en-US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82865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0"/>
            <a:ext cx="8911687" cy="562708"/>
          </a:xfrm>
        </p:spPr>
        <p:txBody>
          <a:bodyPr>
            <a:normAutofit fontScale="90000"/>
          </a:bodyPr>
          <a:lstStyle/>
          <a:p>
            <a:r>
              <a:rPr lang="bg-BG" dirty="0" smtClean="0"/>
              <a:t>Бизнес интелигентни платформи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1851" y="562707"/>
            <a:ext cx="10199077" cy="6063175"/>
          </a:xfrm>
        </p:spPr>
        <p:txBody>
          <a:bodyPr>
            <a:normAutofit/>
          </a:bodyPr>
          <a:lstStyle/>
          <a:p>
            <a:r>
              <a:rPr lang="de-DE" sz="2000" dirty="0" smtClean="0"/>
              <a:t>Gartner</a:t>
            </a:r>
            <a:r>
              <a:rPr lang="en-US" sz="2000" dirty="0" smtClean="0"/>
              <a:t>: </a:t>
            </a:r>
            <a:r>
              <a:rPr lang="en-US" sz="2000" i="1" dirty="0" smtClean="0"/>
              <a:t>“</a:t>
            </a:r>
            <a:r>
              <a:rPr lang="bg-BG" sz="2000" i="1" dirty="0" smtClean="0"/>
              <a:t>Бизнес интелигентни и аналитични платформи (</a:t>
            </a:r>
            <a:r>
              <a:rPr lang="de-DE" sz="2000" i="1" dirty="0" smtClean="0"/>
              <a:t>Business Intelligence and Anal</a:t>
            </a:r>
            <a:r>
              <a:rPr lang="en-US" sz="2000" i="1" dirty="0" err="1" smtClean="0"/>
              <a:t>ytics</a:t>
            </a:r>
            <a:r>
              <a:rPr lang="en-US" sz="2000" i="1" dirty="0" smtClean="0"/>
              <a:t> Platforms)”</a:t>
            </a:r>
          </a:p>
          <a:p>
            <a:r>
              <a:rPr lang="bg-BG" sz="2000" dirty="0" smtClean="0"/>
              <a:t>Ориентация към бизнес потребителите (</a:t>
            </a:r>
            <a:r>
              <a:rPr lang="en-US" sz="2000" dirty="0" smtClean="0"/>
              <a:t>Self Service BI</a:t>
            </a:r>
            <a:r>
              <a:rPr lang="bg-BG" sz="2000" dirty="0" smtClean="0"/>
              <a:t>)</a:t>
            </a:r>
            <a:r>
              <a:rPr lang="en-US" sz="2000" dirty="0" smtClean="0"/>
              <a:t>;</a:t>
            </a:r>
          </a:p>
          <a:p>
            <a:pPr marL="0" indent="0" algn="ctr">
              <a:buNone/>
            </a:pPr>
            <a:r>
              <a:rPr lang="bg-BG" sz="2000" dirty="0" smtClean="0"/>
              <a:t>Възможности</a:t>
            </a:r>
          </a:p>
          <a:p>
            <a:r>
              <a:rPr lang="bg-BG" sz="2000" dirty="0" smtClean="0"/>
              <a:t>Инфраструктура:</a:t>
            </a:r>
          </a:p>
          <a:p>
            <a:pPr lvl="1"/>
            <a:r>
              <a:rPr lang="bg-BG" sz="2000" dirty="0" smtClean="0"/>
              <a:t>Мащабиране, оптимизиране, надеждност;</a:t>
            </a:r>
          </a:p>
          <a:p>
            <a:pPr lvl="1"/>
            <a:r>
              <a:rPr lang="bg-BG" sz="2000" dirty="0" smtClean="0"/>
              <a:t>Облачни услуги (</a:t>
            </a:r>
            <a:r>
              <a:rPr lang="de-DE" sz="2000" dirty="0" smtClean="0"/>
              <a:t>PaaS, </a:t>
            </a:r>
            <a:r>
              <a:rPr lang="en-US" sz="2000" dirty="0" smtClean="0"/>
              <a:t>Analytics as a Service);</a:t>
            </a:r>
          </a:p>
          <a:p>
            <a:pPr lvl="1"/>
            <a:r>
              <a:rPr lang="bg-BG" sz="2000" dirty="0" smtClean="0"/>
              <a:t>Сигурност и управление на достъпа;</a:t>
            </a:r>
          </a:p>
          <a:p>
            <a:pPr lvl="1"/>
            <a:r>
              <a:rPr lang="bg-BG" sz="2000" dirty="0" smtClean="0"/>
              <a:t>Достъп до структурирана и неструктурирана информация;</a:t>
            </a:r>
          </a:p>
          <a:p>
            <a:r>
              <a:rPr lang="bg-BG" sz="2000" dirty="0" smtClean="0"/>
              <a:t>Управление на данни:</a:t>
            </a:r>
          </a:p>
          <a:p>
            <a:pPr lvl="1"/>
            <a:r>
              <a:rPr lang="bg-BG" sz="2000" dirty="0" smtClean="0"/>
              <a:t>Мета данни - общ семантичен модел между аналитични и оперативни системи (йерархии, измерения, </a:t>
            </a:r>
            <a:r>
              <a:rPr lang="de-DE" sz="2000" dirty="0" smtClean="0"/>
              <a:t>KPI </a:t>
            </a:r>
            <a:r>
              <a:rPr lang="bg-BG" sz="2000" dirty="0"/>
              <a:t> </a:t>
            </a:r>
            <a:r>
              <a:rPr lang="bg-BG" sz="2000" dirty="0" smtClean="0"/>
              <a:t>и др.);</a:t>
            </a:r>
          </a:p>
          <a:p>
            <a:pPr lvl="1"/>
            <a:r>
              <a:rPr lang="de-DE" sz="2000" dirty="0" smtClean="0"/>
              <a:t>ETL </a:t>
            </a:r>
            <a:r>
              <a:rPr lang="bg-BG" sz="2000" dirty="0" smtClean="0"/>
              <a:t>и съхранение на данни;</a:t>
            </a:r>
          </a:p>
          <a:p>
            <a:pPr lvl="1"/>
            <a:r>
              <a:rPr lang="bg-BG" sz="2000" dirty="0" smtClean="0"/>
              <a:t>Подготовка на данните;</a:t>
            </a:r>
          </a:p>
          <a:p>
            <a:endParaRPr lang="bg-BG" sz="2000" dirty="0" smtClean="0"/>
          </a:p>
          <a:p>
            <a:endParaRPr lang="en-US" sz="2000" dirty="0" smtClean="0"/>
          </a:p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502619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2079"/>
            <a:ext cx="8911687" cy="1280890"/>
          </a:xfrm>
        </p:spPr>
        <p:txBody>
          <a:bodyPr/>
          <a:lstStyle/>
          <a:p>
            <a:r>
              <a:rPr lang="bg-BG" dirty="0" smtClean="0"/>
              <a:t>БИ платформи (продължение)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984738"/>
            <a:ext cx="8915400" cy="492648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bg-BG" sz="2000" b="1" dirty="0" smtClean="0"/>
              <a:t>Аналитичност:</a:t>
            </a:r>
          </a:p>
          <a:p>
            <a:pPr lvl="1">
              <a:spcBef>
                <a:spcPts val="0"/>
              </a:spcBef>
            </a:pPr>
            <a:r>
              <a:rPr lang="bg-BG" sz="2000" b="1" dirty="0" smtClean="0"/>
              <a:t>Вградена усъвършенствана аналитичност – </a:t>
            </a:r>
            <a:r>
              <a:rPr lang="bg-BG" sz="2000" dirty="0" smtClean="0"/>
              <a:t>вградени модели с възможност за импортиране; </a:t>
            </a:r>
          </a:p>
          <a:p>
            <a:pPr lvl="1">
              <a:spcBef>
                <a:spcPts val="0"/>
              </a:spcBef>
            </a:pPr>
            <a:r>
              <a:rPr lang="bg-BG" sz="2000" b="1" dirty="0" smtClean="0"/>
              <a:t>Аналитични табла (</a:t>
            </a:r>
            <a:r>
              <a:rPr lang="de-DE" sz="2000" b="1" dirty="0" smtClean="0"/>
              <a:t>dashboards</a:t>
            </a:r>
            <a:r>
              <a:rPr lang="en-US" sz="2000" b="1" dirty="0" smtClean="0"/>
              <a:t>) – </a:t>
            </a:r>
            <a:r>
              <a:rPr lang="bg-BG" sz="2000" dirty="0" smtClean="0"/>
              <a:t>интерактивни табла с вградена аналитичност;</a:t>
            </a:r>
          </a:p>
          <a:p>
            <a:pPr lvl="1">
              <a:spcBef>
                <a:spcPts val="0"/>
              </a:spcBef>
            </a:pPr>
            <a:r>
              <a:rPr lang="bg-BG" sz="2000" b="1" dirty="0" smtClean="0"/>
              <a:t>Интерактивно визуално изследване на данните – </a:t>
            </a:r>
            <a:r>
              <a:rPr lang="bg-BG" sz="2000" dirty="0" smtClean="0"/>
              <a:t>анализ на данните чрез директно манипулиране на визуалното им представяне;</a:t>
            </a:r>
          </a:p>
          <a:p>
            <a:pPr lvl="1">
              <a:spcBef>
                <a:spcPts val="0"/>
              </a:spcBef>
            </a:pPr>
            <a:r>
              <a:rPr lang="bg-BG" sz="2000" b="1" dirty="0" smtClean="0"/>
              <a:t>Мобилен достъп – </a:t>
            </a:r>
            <a:r>
              <a:rPr lang="bg-BG" sz="2000" dirty="0" smtClean="0"/>
              <a:t>предоставяне на достъп до БИС на мобилни устройства</a:t>
            </a:r>
            <a:endParaRPr lang="bg-BG" sz="2000" b="1" dirty="0" smtClean="0"/>
          </a:p>
          <a:p>
            <a:pPr>
              <a:spcBef>
                <a:spcPts val="0"/>
              </a:spcBef>
            </a:pPr>
            <a:r>
              <a:rPr lang="bg-BG" sz="2000" b="1" dirty="0" smtClean="0"/>
              <a:t>Споделяне на аналитичността:</a:t>
            </a:r>
          </a:p>
          <a:p>
            <a:pPr lvl="1">
              <a:spcBef>
                <a:spcPts val="0"/>
              </a:spcBef>
            </a:pPr>
            <a:r>
              <a:rPr lang="bg-BG" sz="2000" b="1" dirty="0"/>
              <a:t>Вграждане на аналитичността в бизнес процеси, приложения, информационни портали (</a:t>
            </a:r>
            <a:r>
              <a:rPr lang="en-US" sz="2000" b="1" dirty="0"/>
              <a:t>API); </a:t>
            </a:r>
            <a:endParaRPr lang="en-US" sz="2000" b="1" dirty="0" smtClean="0"/>
          </a:p>
          <a:p>
            <a:pPr lvl="1">
              <a:spcBef>
                <a:spcPts val="0"/>
              </a:spcBef>
            </a:pPr>
            <a:r>
              <a:rPr lang="bg-BG" sz="2000" b="1" dirty="0" smtClean="0"/>
              <a:t>Различни форми на публикуване на аналитично съдържание</a:t>
            </a:r>
            <a:r>
              <a:rPr lang="bg-BG" sz="2000" dirty="0" smtClean="0"/>
              <a:t>;</a:t>
            </a:r>
          </a:p>
          <a:p>
            <a:pPr lvl="1">
              <a:spcBef>
                <a:spcPts val="0"/>
              </a:spcBef>
            </a:pPr>
            <a:r>
              <a:rPr lang="bg-BG" sz="2000" b="1" dirty="0" smtClean="0"/>
              <a:t>Споделяне и обсъждане на аналитична информация</a:t>
            </a:r>
            <a:r>
              <a:rPr lang="bg-BG" sz="2000" dirty="0" smtClean="0"/>
              <a:t> чрез дискусии, социални мрежи, анотации и др.</a:t>
            </a:r>
          </a:p>
          <a:p>
            <a:pPr>
              <a:spcBef>
                <a:spcPts val="0"/>
              </a:spcBef>
            </a:pP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4195994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131741"/>
            <a:ext cx="8911687" cy="656050"/>
          </a:xfrm>
        </p:spPr>
        <p:txBody>
          <a:bodyPr/>
          <a:lstStyle/>
          <a:p>
            <a:r>
              <a:rPr lang="bg-BG" dirty="0" smtClean="0"/>
              <a:t>Водещи БИ платформи (</a:t>
            </a:r>
            <a:r>
              <a:rPr lang="de-DE" i="1" dirty="0" smtClean="0"/>
              <a:t>Gartner</a:t>
            </a:r>
            <a:r>
              <a:rPr lang="en-US" dirty="0" smtClean="0"/>
              <a:t>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3378" y="787791"/>
            <a:ext cx="10505806" cy="5964701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 smtClean="0"/>
              <a:t>Microsoft – Power BI (online + desktop), Excel (Power Query, Power Pivot, Power View, Power Map)</a:t>
            </a:r>
          </a:p>
          <a:p>
            <a:pPr lvl="1">
              <a:spcBef>
                <a:spcPts val="0"/>
              </a:spcBef>
            </a:pPr>
            <a:r>
              <a:rPr lang="en-US" sz="1800" dirty="0" smtClean="0"/>
              <a:t>+ </a:t>
            </a:r>
            <a:r>
              <a:rPr lang="bg-BG" sz="1800" dirty="0" smtClean="0"/>
              <a:t>облачни услуги;</a:t>
            </a:r>
          </a:p>
          <a:p>
            <a:pPr lvl="1">
              <a:spcBef>
                <a:spcPts val="0"/>
              </a:spcBef>
            </a:pPr>
            <a:r>
              <a:rPr lang="bg-BG" sz="1800" dirty="0" smtClean="0"/>
              <a:t>+ ниска цена (</a:t>
            </a:r>
            <a:r>
              <a:rPr lang="de-DE" sz="1800" dirty="0" smtClean="0"/>
              <a:t>Power BI – 9,95 $</a:t>
            </a:r>
            <a:r>
              <a:rPr lang="bg-BG" sz="1800" dirty="0" smtClean="0"/>
              <a:t>/месец), </a:t>
            </a:r>
            <a:r>
              <a:rPr lang="de-DE" sz="1800" dirty="0" smtClean="0"/>
              <a:t>Excel Add Ins – </a:t>
            </a:r>
            <a:r>
              <a:rPr lang="bg-BG" sz="1800" dirty="0" smtClean="0"/>
              <a:t>безплатни;</a:t>
            </a:r>
          </a:p>
          <a:p>
            <a:pPr lvl="1">
              <a:spcBef>
                <a:spcPts val="0"/>
              </a:spcBef>
            </a:pPr>
            <a:r>
              <a:rPr lang="bg-BG" sz="1800" dirty="0" smtClean="0"/>
              <a:t>+ широко приложение</a:t>
            </a:r>
            <a:r>
              <a:rPr lang="de-DE" sz="1800" dirty="0" smtClean="0"/>
              <a:t>ö</a:t>
            </a:r>
            <a:endParaRPr lang="en-US" sz="1800" dirty="0" smtClean="0"/>
          </a:p>
          <a:p>
            <a:pPr lvl="1">
              <a:spcBef>
                <a:spcPts val="0"/>
              </a:spcBef>
            </a:pPr>
            <a:r>
              <a:rPr lang="en-US" sz="1800" dirty="0" smtClean="0"/>
              <a:t>+</a:t>
            </a:r>
            <a:r>
              <a:rPr lang="bg-BG" sz="1800" dirty="0" smtClean="0"/>
              <a:t> връзка към </a:t>
            </a:r>
            <a:r>
              <a:rPr lang="en-GB" sz="1800" dirty="0"/>
              <a:t>Facebook, Salesforce, Dynamics CRM, Google </a:t>
            </a:r>
            <a:r>
              <a:rPr lang="en-GB" sz="1800" dirty="0" smtClean="0"/>
              <a:t>Analytics</a:t>
            </a:r>
            <a:r>
              <a:rPr lang="bg-BG" sz="1800" dirty="0"/>
              <a:t> </a:t>
            </a:r>
            <a:r>
              <a:rPr lang="bg-BG" sz="1800" dirty="0" smtClean="0"/>
              <a:t>и др.</a:t>
            </a:r>
            <a:endParaRPr lang="de-DE" sz="1800" dirty="0" smtClean="0"/>
          </a:p>
          <a:p>
            <a:pPr lvl="1">
              <a:spcBef>
                <a:spcPts val="0"/>
              </a:spcBef>
            </a:pPr>
            <a:r>
              <a:rPr lang="de-DE" sz="1800" dirty="0" smtClean="0"/>
              <a:t>- </a:t>
            </a:r>
            <a:r>
              <a:rPr lang="bg-BG" sz="1800" dirty="0" smtClean="0"/>
              <a:t>слаба аналитичност на </a:t>
            </a:r>
            <a:r>
              <a:rPr lang="de-DE" sz="1800" dirty="0" smtClean="0"/>
              <a:t>Power BI </a:t>
            </a:r>
            <a:r>
              <a:rPr lang="en-US" sz="1800" dirty="0" smtClean="0"/>
              <a:t>(</a:t>
            </a:r>
            <a:r>
              <a:rPr lang="bg-BG" sz="1800" dirty="0" smtClean="0"/>
              <a:t>изисква </a:t>
            </a:r>
            <a:r>
              <a:rPr lang="de-DE" sz="1800" dirty="0" smtClean="0"/>
              <a:t>Excel</a:t>
            </a:r>
            <a:r>
              <a:rPr lang="en-US" sz="1800" dirty="0" smtClean="0"/>
              <a:t>)</a:t>
            </a:r>
            <a:endParaRPr lang="bg-BG" sz="1800" dirty="0" smtClean="0"/>
          </a:p>
          <a:p>
            <a:pPr>
              <a:spcBef>
                <a:spcPts val="0"/>
              </a:spcBef>
            </a:pPr>
            <a:endParaRPr lang="de-DE" dirty="0" smtClean="0"/>
          </a:p>
          <a:p>
            <a:pPr>
              <a:spcBef>
                <a:spcPts val="0"/>
              </a:spcBef>
            </a:pPr>
            <a:r>
              <a:rPr lang="de-DE" dirty="0" smtClean="0"/>
              <a:t>Tableau </a:t>
            </a:r>
            <a:r>
              <a:rPr lang="en-US" dirty="0" smtClean="0"/>
              <a:t>(Tableau Desktop, Tableau Server, Tableau Online)</a:t>
            </a:r>
            <a:endParaRPr lang="de-DE" dirty="0" smtClean="0"/>
          </a:p>
          <a:p>
            <a:pPr lvl="1">
              <a:spcBef>
                <a:spcPts val="0"/>
              </a:spcBef>
            </a:pPr>
            <a:r>
              <a:rPr lang="de-DE" sz="1800" dirty="0" smtClean="0"/>
              <a:t>+ </a:t>
            </a:r>
            <a:r>
              <a:rPr lang="bg-BG" sz="1800" dirty="0" smtClean="0"/>
              <a:t>отлични аналитични възможности;</a:t>
            </a:r>
          </a:p>
          <a:p>
            <a:pPr lvl="1">
              <a:spcBef>
                <a:spcPts val="0"/>
              </a:spcBef>
            </a:pPr>
            <a:r>
              <a:rPr lang="bg-BG" sz="1800" dirty="0" smtClean="0"/>
              <a:t>+ достъп до разнообразни източници;</a:t>
            </a:r>
          </a:p>
          <a:p>
            <a:pPr lvl="1">
              <a:spcBef>
                <a:spcPts val="0"/>
              </a:spcBef>
            </a:pPr>
            <a:r>
              <a:rPr lang="bg-BG" sz="1800" dirty="0" smtClean="0"/>
              <a:t>+ отлично интерактивно визуално изследване на данните;</a:t>
            </a:r>
          </a:p>
          <a:p>
            <a:pPr lvl="1">
              <a:spcBef>
                <a:spcPts val="0"/>
              </a:spcBef>
            </a:pPr>
            <a:r>
              <a:rPr lang="bg-BG" sz="1800" dirty="0" smtClean="0"/>
              <a:t>- проблем при интегриране на различни източници</a:t>
            </a:r>
          </a:p>
          <a:p>
            <a:pPr lvl="1">
              <a:spcBef>
                <a:spcPts val="0"/>
              </a:spcBef>
            </a:pPr>
            <a:r>
              <a:rPr lang="bg-BG" sz="1800" dirty="0" smtClean="0"/>
              <a:t>- цена</a:t>
            </a:r>
            <a:endParaRPr lang="de-DE" sz="1800" dirty="0" smtClean="0"/>
          </a:p>
          <a:p>
            <a:pPr lvl="1">
              <a:spcBef>
                <a:spcPts val="0"/>
              </a:spcBef>
            </a:pPr>
            <a:endParaRPr lang="de-DE" sz="1800" dirty="0" smtClean="0"/>
          </a:p>
          <a:p>
            <a:pPr>
              <a:spcBef>
                <a:spcPts val="0"/>
              </a:spcBef>
            </a:pPr>
            <a:r>
              <a:rPr lang="de-DE" dirty="0" smtClean="0"/>
              <a:t>Qlik – </a:t>
            </a:r>
            <a:r>
              <a:rPr lang="en-GB" dirty="0" err="1" smtClean="0"/>
              <a:t>QlikView</a:t>
            </a:r>
            <a:r>
              <a:rPr lang="bg-BG" dirty="0" smtClean="0"/>
              <a:t>, </a:t>
            </a:r>
            <a:r>
              <a:rPr lang="en-GB" dirty="0" err="1" smtClean="0"/>
              <a:t>Qlik</a:t>
            </a:r>
            <a:r>
              <a:rPr lang="en-GB" dirty="0" smtClean="0"/>
              <a:t> Sense</a:t>
            </a:r>
            <a:r>
              <a:rPr lang="bg-BG" dirty="0" smtClean="0"/>
              <a:t>, </a:t>
            </a:r>
            <a:r>
              <a:rPr lang="de-DE" dirty="0" smtClean="0"/>
              <a:t>Qlik Sense Cloud, Qlik Data market, Qlik Anal</a:t>
            </a:r>
            <a:r>
              <a:rPr lang="en-US" dirty="0" err="1" smtClean="0"/>
              <a:t>ytics</a:t>
            </a:r>
            <a:r>
              <a:rPr lang="en-US" dirty="0" smtClean="0"/>
              <a:t> Platform </a:t>
            </a:r>
            <a:r>
              <a:rPr lang="bg-BG" dirty="0" smtClean="0"/>
              <a:t>и др.</a:t>
            </a:r>
          </a:p>
          <a:p>
            <a:pPr lvl="1">
              <a:spcBef>
                <a:spcPts val="0"/>
              </a:spcBef>
            </a:pPr>
            <a:r>
              <a:rPr lang="bg-BG" sz="1800" dirty="0" smtClean="0"/>
              <a:t>+ лекота на използване;</a:t>
            </a:r>
          </a:p>
          <a:p>
            <a:pPr lvl="1">
              <a:spcBef>
                <a:spcPts val="0"/>
              </a:spcBef>
            </a:pPr>
            <a:r>
              <a:rPr lang="bg-BG" sz="1800" dirty="0" smtClean="0"/>
              <a:t>+ добра аналитичност;</a:t>
            </a:r>
          </a:p>
          <a:p>
            <a:pPr lvl="1">
              <a:spcBef>
                <a:spcPts val="0"/>
              </a:spcBef>
            </a:pPr>
            <a:r>
              <a:rPr lang="bg-BG" sz="1800" dirty="0" smtClean="0"/>
              <a:t>+ развита партньорска мрежа;</a:t>
            </a:r>
          </a:p>
          <a:p>
            <a:pPr lvl="1">
              <a:spcBef>
                <a:spcPts val="0"/>
              </a:spcBef>
            </a:pPr>
            <a:r>
              <a:rPr lang="bg-BG" sz="1800" dirty="0" smtClean="0"/>
              <a:t>- цена.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1166894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0"/>
            <a:ext cx="9354258" cy="1280890"/>
          </a:xfrm>
        </p:spPr>
        <p:txBody>
          <a:bodyPr>
            <a:normAutofit fontScale="90000"/>
          </a:bodyPr>
          <a:lstStyle/>
          <a:p>
            <a:r>
              <a:rPr lang="bg-BG" dirty="0" smtClean="0"/>
              <a:t>Усъвършенствани аналитични платформи (</a:t>
            </a:r>
            <a:r>
              <a:rPr lang="de-DE" dirty="0" smtClean="0"/>
              <a:t>Advanced Anal</a:t>
            </a:r>
            <a:r>
              <a:rPr lang="en-US" dirty="0" err="1" smtClean="0"/>
              <a:t>ytics</a:t>
            </a:r>
            <a:r>
              <a:rPr lang="en-US" dirty="0" smtClean="0"/>
              <a:t> Platforms)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1" y="1111349"/>
            <a:ext cx="9354259" cy="5598940"/>
          </a:xfrm>
        </p:spPr>
        <p:txBody>
          <a:bodyPr>
            <a:normAutofit/>
          </a:bodyPr>
          <a:lstStyle/>
          <a:p>
            <a:r>
              <a:rPr lang="bg-BG" sz="2000" b="1" dirty="0" smtClean="0"/>
              <a:t>Анализ на разнородна информация посредством сложни количествени методи (статистически, описателни, прогнозни, оптимизационни, </a:t>
            </a:r>
            <a:r>
              <a:rPr lang="bg-BG" sz="2000" b="1" dirty="0" err="1" smtClean="0"/>
              <a:t>симулационни</a:t>
            </a:r>
            <a:r>
              <a:rPr lang="bg-BG" sz="2000" b="1" dirty="0" smtClean="0"/>
              <a:t>, машинно обучение и др.) с цел формиране на знание, което е извън възможностите на традиционните БИ системи. </a:t>
            </a:r>
          </a:p>
          <a:p>
            <a:r>
              <a:rPr lang="bg-BG" sz="2000" b="1" dirty="0" smtClean="0"/>
              <a:t>Достъп до разнообразни източници на данни </a:t>
            </a:r>
            <a:r>
              <a:rPr lang="bg-BG" sz="2000" dirty="0" smtClean="0"/>
              <a:t>– освен транзакционни, текст, </a:t>
            </a:r>
            <a:r>
              <a:rPr lang="bg-BG" sz="2000" dirty="0" err="1" smtClean="0"/>
              <a:t>лог</a:t>
            </a:r>
            <a:r>
              <a:rPr lang="bg-BG" sz="2000" dirty="0" smtClean="0"/>
              <a:t> файлове, сензорни, пространствени и др. данни; </a:t>
            </a:r>
          </a:p>
          <a:p>
            <a:r>
              <a:rPr lang="bg-BG" sz="2000" b="1" dirty="0" smtClean="0"/>
              <a:t>Подготовка, изследване и анализ на данните</a:t>
            </a:r>
            <a:endParaRPr lang="en-GB" sz="2000" dirty="0"/>
          </a:p>
          <a:p>
            <a:r>
              <a:rPr lang="bg-BG" sz="2000" b="1" dirty="0" smtClean="0"/>
              <a:t>Моделиране и изграждане на аналитични модели; </a:t>
            </a:r>
            <a:endParaRPr lang="en-GB" sz="2000" b="1" dirty="0"/>
          </a:p>
          <a:p>
            <a:r>
              <a:rPr lang="bg-BG" sz="2000" b="1" dirty="0" smtClean="0"/>
              <a:t>Интегриране на моделите в бизнес процеси и приложения; </a:t>
            </a:r>
            <a:endParaRPr lang="en-GB" sz="2000" dirty="0"/>
          </a:p>
          <a:p>
            <a:r>
              <a:rPr lang="bg-BG" sz="2000" b="1" dirty="0" smtClean="0"/>
              <a:t>Валидация, оценка, модифициране. многократно използване на моделите; </a:t>
            </a:r>
            <a:endParaRPr lang="en-GB" sz="2000" dirty="0"/>
          </a:p>
          <a:p>
            <a:r>
              <a:rPr lang="bg-BG" sz="2000" b="1" dirty="0" smtClean="0"/>
              <a:t>Мащабируемост, производителност, скорост. </a:t>
            </a:r>
            <a:endParaRPr lang="en-GB" sz="2000" dirty="0"/>
          </a:p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817291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131741"/>
            <a:ext cx="8911687" cy="1280890"/>
          </a:xfrm>
        </p:spPr>
        <p:txBody>
          <a:bodyPr/>
          <a:lstStyle/>
          <a:p>
            <a:r>
              <a:rPr lang="bg-BG" dirty="0" smtClean="0"/>
              <a:t>Водещи усъвършенствани аналитични платформи (</a:t>
            </a:r>
            <a:r>
              <a:rPr lang="de-DE" i="1" dirty="0" smtClean="0"/>
              <a:t>Gartner</a:t>
            </a:r>
            <a:r>
              <a:rPr lang="en-US" dirty="0" smtClean="0"/>
              <a:t>)</a:t>
            </a:r>
            <a:r>
              <a:rPr lang="bg-BG" dirty="0" smtClean="0"/>
              <a:t>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3284" y="1412631"/>
            <a:ext cx="9945103" cy="5010890"/>
          </a:xfrm>
        </p:spPr>
        <p:txBody>
          <a:bodyPr/>
          <a:lstStyle/>
          <a:p>
            <a:r>
              <a:rPr lang="en-US" dirty="0" smtClean="0"/>
              <a:t>KNIME</a:t>
            </a:r>
            <a:r>
              <a:rPr lang="bg-BG" dirty="0" smtClean="0"/>
              <a:t> – (вкл. </a:t>
            </a:r>
            <a:r>
              <a:rPr lang="de-DE" dirty="0"/>
              <a:t>o</a:t>
            </a:r>
            <a:r>
              <a:rPr lang="de-DE" dirty="0" smtClean="0"/>
              <a:t>pen</a:t>
            </a:r>
            <a:r>
              <a:rPr lang="en-US" dirty="0" smtClean="0"/>
              <a:t>-source</a:t>
            </a:r>
            <a:r>
              <a:rPr lang="bg-BG" dirty="0" smtClean="0"/>
              <a:t>, безплатна</a:t>
            </a:r>
            <a:r>
              <a:rPr lang="en-US" dirty="0" smtClean="0"/>
              <a:t> </a:t>
            </a:r>
            <a:r>
              <a:rPr lang="bg-BG" dirty="0" smtClean="0"/>
              <a:t>версия)</a:t>
            </a:r>
            <a:r>
              <a:rPr lang="de-DE" dirty="0"/>
              <a:t>;</a:t>
            </a:r>
            <a:endParaRPr lang="en-US" dirty="0" smtClean="0"/>
          </a:p>
          <a:p>
            <a:r>
              <a:rPr lang="en-US" dirty="0" smtClean="0"/>
              <a:t>Rapid Miner</a:t>
            </a:r>
            <a:r>
              <a:rPr lang="bg-BG" dirty="0" smtClean="0"/>
              <a:t> – </a:t>
            </a:r>
            <a:r>
              <a:rPr lang="en-US" dirty="0" smtClean="0"/>
              <a:t>(open-source, </a:t>
            </a:r>
            <a:r>
              <a:rPr lang="bg-BG" dirty="0" smtClean="0"/>
              <a:t>безплатна версия)</a:t>
            </a:r>
            <a:r>
              <a:rPr lang="en-US" dirty="0" smtClean="0"/>
              <a:t>;</a:t>
            </a:r>
          </a:p>
          <a:p>
            <a:r>
              <a:rPr lang="en-US" dirty="0" smtClean="0"/>
              <a:t>IBM – SPSS Statistics, SPSS Modeler, + </a:t>
            </a:r>
            <a:r>
              <a:rPr lang="bg-BG" dirty="0" smtClean="0"/>
              <a:t>продукти на тази основа;</a:t>
            </a:r>
            <a:endParaRPr lang="en-US" dirty="0" smtClean="0"/>
          </a:p>
          <a:p>
            <a:r>
              <a:rPr lang="en-US" dirty="0" smtClean="0"/>
              <a:t>SAS - </a:t>
            </a:r>
            <a:r>
              <a:rPr lang="en-GB" dirty="0"/>
              <a:t>Visual </a:t>
            </a:r>
            <a:r>
              <a:rPr lang="en-GB" dirty="0" smtClean="0"/>
              <a:t>Analytics, Visual Statistics, </a:t>
            </a:r>
            <a:r>
              <a:rPr lang="en-GB" dirty="0"/>
              <a:t>SAS Factory Miner</a:t>
            </a:r>
            <a:endParaRPr lang="en-US" dirty="0" smtClean="0"/>
          </a:p>
          <a:p>
            <a:r>
              <a:rPr lang="en-US" dirty="0" smtClean="0"/>
              <a:t>Dell – </a:t>
            </a:r>
            <a:r>
              <a:rPr lang="en-US" dirty="0" err="1" smtClean="0"/>
              <a:t>Statistica</a:t>
            </a:r>
            <a:r>
              <a:rPr lang="en-US" smtClean="0"/>
              <a:t>;</a:t>
            </a:r>
            <a:endParaRPr lang="en-US" dirty="0" smtClean="0"/>
          </a:p>
          <a:p>
            <a:r>
              <a:rPr lang="en-US" dirty="0" smtClean="0"/>
              <a:t>Microsoft</a:t>
            </a:r>
            <a:r>
              <a:rPr lang="bg-BG" dirty="0" smtClean="0"/>
              <a:t> – </a:t>
            </a:r>
            <a:r>
              <a:rPr lang="de-DE" dirty="0" smtClean="0"/>
              <a:t>SQL Server Anal</a:t>
            </a:r>
            <a:r>
              <a:rPr lang="en-US" dirty="0" err="1" smtClean="0"/>
              <a:t>ysis</a:t>
            </a:r>
            <a:r>
              <a:rPr lang="en-US" dirty="0" smtClean="0"/>
              <a:t> Services, Azure Machine Learning, Cortana Analytics Suite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5909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7015" y="71392"/>
            <a:ext cx="8911687" cy="1280890"/>
          </a:xfrm>
        </p:spPr>
        <p:txBody>
          <a:bodyPr/>
          <a:lstStyle/>
          <a:p>
            <a:r>
              <a:rPr lang="bg-BG" dirty="0" smtClean="0"/>
              <a:t>Маркетинг</a:t>
            </a:r>
            <a:r>
              <a:rPr lang="en-US" dirty="0" smtClean="0"/>
              <a:t> – </a:t>
            </a:r>
            <a:r>
              <a:rPr lang="bg-BG" dirty="0" smtClean="0"/>
              <a:t>основни понятия (2)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3797" y="631065"/>
            <a:ext cx="10100815" cy="5280157"/>
          </a:xfrm>
        </p:spPr>
        <p:txBody>
          <a:bodyPr>
            <a:noAutofit/>
          </a:bodyPr>
          <a:lstStyle/>
          <a:p>
            <a:r>
              <a:rPr lang="bg-BG" sz="2800" dirty="0" smtClean="0"/>
              <a:t>Маркетингов микс (</a:t>
            </a:r>
            <a:r>
              <a:rPr lang="en-GB" sz="2800" dirty="0" smtClean="0"/>
              <a:t>4P</a:t>
            </a:r>
            <a:r>
              <a:rPr lang="en-US" sz="2800" dirty="0" smtClean="0"/>
              <a:t>) – Product (</a:t>
            </a:r>
            <a:r>
              <a:rPr lang="bg-BG" sz="2800" dirty="0" smtClean="0"/>
              <a:t>продукт), </a:t>
            </a:r>
            <a:r>
              <a:rPr lang="de-DE" sz="2800" dirty="0" smtClean="0"/>
              <a:t>Price (</a:t>
            </a:r>
            <a:r>
              <a:rPr lang="bg-BG" sz="2800" dirty="0" smtClean="0"/>
              <a:t>цена), </a:t>
            </a:r>
            <a:r>
              <a:rPr lang="de-DE" sz="2800" dirty="0" smtClean="0"/>
              <a:t>Place (</a:t>
            </a:r>
            <a:r>
              <a:rPr lang="bg-BG" sz="2800" dirty="0" smtClean="0"/>
              <a:t>място), </a:t>
            </a:r>
            <a:r>
              <a:rPr lang="de-DE" sz="2800" dirty="0" smtClean="0"/>
              <a:t>Promotion (</a:t>
            </a:r>
            <a:r>
              <a:rPr lang="bg-BG" sz="2800" dirty="0" smtClean="0"/>
              <a:t>промоция).</a:t>
            </a:r>
          </a:p>
          <a:p>
            <a:r>
              <a:rPr lang="bg-BG" sz="2800" dirty="0" smtClean="0"/>
              <a:t>Маркетинг, подкрепен от база данни (</a:t>
            </a:r>
            <a:r>
              <a:rPr lang="de-DE" sz="2800" dirty="0" smtClean="0"/>
              <a:t>Database Marketing</a:t>
            </a:r>
            <a:r>
              <a:rPr lang="en-US" sz="2800" dirty="0" smtClean="0"/>
              <a:t>) – </a:t>
            </a:r>
            <a:r>
              <a:rPr lang="bg-BG" sz="2800" dirty="0" smtClean="0"/>
              <a:t>интегриране и обработка на данни за настоящи и потенциални клиенти. Позволява прилагане на </a:t>
            </a:r>
            <a:r>
              <a:rPr lang="de-DE" sz="2800" dirty="0" smtClean="0"/>
              <a:t>one</a:t>
            </a:r>
            <a:r>
              <a:rPr lang="en-US" sz="2800" dirty="0" smtClean="0"/>
              <a:t>-to-one </a:t>
            </a:r>
            <a:r>
              <a:rPr lang="bg-BG" sz="2800" dirty="0" smtClean="0"/>
              <a:t>маркетинг;</a:t>
            </a:r>
          </a:p>
          <a:p>
            <a:r>
              <a:rPr lang="bg-BG" sz="2800" dirty="0" smtClean="0"/>
              <a:t>Маркетинг на взаимоотношенията </a:t>
            </a:r>
            <a:r>
              <a:rPr lang="en-US" sz="2800" dirty="0" smtClean="0"/>
              <a:t>(Relationship Marketing) – </a:t>
            </a:r>
            <a:r>
              <a:rPr lang="bg-BG" sz="2800" dirty="0" smtClean="0"/>
              <a:t>фокус върху изграждане на дългосрочно взаимноизгодни отношения с клиенти и партньори.</a:t>
            </a:r>
            <a:r>
              <a:rPr lang="en-US" sz="2800" dirty="0" smtClean="0"/>
              <a:t> </a:t>
            </a:r>
            <a:endParaRPr lang="bg-BG" sz="2800" dirty="0" smtClean="0"/>
          </a:p>
        </p:txBody>
      </p:sp>
    </p:spTree>
    <p:extLst>
      <p:ext uri="{BB962C8B-B14F-4D97-AF65-F5344CB8AC3E}">
        <p14:creationId xmlns:p14="http://schemas.microsoft.com/office/powerpoint/2010/main" val="2754621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МИС - определение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4051" y="1442434"/>
            <a:ext cx="10624511" cy="4481667"/>
          </a:xfrm>
        </p:spPr>
        <p:txBody>
          <a:bodyPr>
            <a:noAutofit/>
          </a:bodyPr>
          <a:lstStyle/>
          <a:p>
            <a:r>
              <a:rPr lang="bg-BG" sz="2800" dirty="0"/>
              <a:t>Съвкупност от хора, оборудване и процедури </a:t>
            </a:r>
            <a:r>
              <a:rPr lang="bg-BG" sz="2800" dirty="0" smtClean="0"/>
              <a:t>за</a:t>
            </a:r>
            <a:r>
              <a:rPr lang="bg-BG" sz="2800" dirty="0"/>
              <a:t> събиране, анализиране, оценка и разпространение на необходима, навременна и точна информация за вземане на решения, свързани с маркетинговата дейност. (</a:t>
            </a:r>
            <a:r>
              <a:rPr lang="bg-BG" sz="2800" dirty="0" err="1"/>
              <a:t>Котлър</a:t>
            </a:r>
            <a:r>
              <a:rPr lang="bg-BG" sz="2800" dirty="0"/>
              <a:t>)</a:t>
            </a:r>
            <a:endParaRPr lang="en-GB" sz="2800" dirty="0"/>
          </a:p>
          <a:p>
            <a:r>
              <a:rPr lang="bg-BG" sz="2800" dirty="0" smtClean="0"/>
              <a:t>Софтуер, който предоставя необходимата информация за маркетингови изследвания и поддържа вземането на решения относно маркетинговия микс, поведението на клиентите, управление на маркетингови кампании и др.</a:t>
            </a:r>
          </a:p>
          <a:p>
            <a:endParaRPr lang="bg-BG" sz="2800" dirty="0" smtClean="0"/>
          </a:p>
          <a:p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546314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2621" y="6997"/>
            <a:ext cx="8911687" cy="1280890"/>
          </a:xfrm>
        </p:spPr>
        <p:txBody>
          <a:bodyPr/>
          <a:lstStyle/>
          <a:p>
            <a:r>
              <a:rPr lang="bg-BG" dirty="0" smtClean="0"/>
              <a:t>Функции на МИС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605307"/>
            <a:ext cx="8915400" cy="6156101"/>
          </a:xfrm>
        </p:spPr>
        <p:txBody>
          <a:bodyPr>
            <a:normAutofit/>
          </a:bodyPr>
          <a:lstStyle/>
          <a:p>
            <a:r>
              <a:rPr lang="bg-BG" sz="2400" dirty="0" smtClean="0"/>
              <a:t>Събиране на информация:</a:t>
            </a:r>
          </a:p>
          <a:p>
            <a:pPr lvl="1"/>
            <a:r>
              <a:rPr lang="bg-BG" sz="2400" dirty="0" smtClean="0"/>
              <a:t>Търсене </a:t>
            </a:r>
            <a:r>
              <a:rPr lang="en-US" sz="2400" dirty="0" smtClean="0"/>
              <a:t>(ad hoc) – </a:t>
            </a:r>
            <a:r>
              <a:rPr lang="bg-BG" sz="2400" dirty="0" smtClean="0"/>
              <a:t>проучвания, изследвания и др. за конкретна заявка (проблем, задача);</a:t>
            </a:r>
          </a:p>
          <a:p>
            <a:pPr lvl="1"/>
            <a:r>
              <a:rPr lang="bg-BG" sz="2400" dirty="0" smtClean="0"/>
              <a:t>Сканиране – регулярно събиране на обща маркетингова информация от външни източници като медии, форуми, социални мрежи, нормативни документи, интернет ресурси, експерти и др.</a:t>
            </a:r>
          </a:p>
          <a:p>
            <a:pPr lvl="1"/>
            <a:r>
              <a:rPr lang="bg-BG" sz="2400" dirty="0" smtClean="0"/>
              <a:t>Извличане – систематизирано извличане, преобразуване и зареждане (</a:t>
            </a:r>
            <a:r>
              <a:rPr lang="de-DE" sz="2400" dirty="0" smtClean="0"/>
              <a:t>ETL</a:t>
            </a:r>
            <a:r>
              <a:rPr lang="en-US" sz="2400" dirty="0" smtClean="0"/>
              <a:t>) </a:t>
            </a:r>
            <a:r>
              <a:rPr lang="bg-BG" sz="2400" dirty="0" smtClean="0"/>
              <a:t>на данни от оперативни системи като </a:t>
            </a:r>
            <a:r>
              <a:rPr lang="de-DE" sz="2400" dirty="0" smtClean="0"/>
              <a:t>ERP, </a:t>
            </a:r>
            <a:r>
              <a:rPr lang="en-US" sz="2400" dirty="0" smtClean="0"/>
              <a:t>CRM, SCM, </a:t>
            </a:r>
            <a:r>
              <a:rPr lang="bg-BG" sz="2400" dirty="0" smtClean="0"/>
              <a:t>счетоводни, управленски и др.</a:t>
            </a:r>
          </a:p>
        </p:txBody>
      </p:sp>
    </p:spTree>
    <p:extLst>
      <p:ext uri="{BB962C8B-B14F-4D97-AF65-F5344CB8AC3E}">
        <p14:creationId xmlns:p14="http://schemas.microsoft.com/office/powerpoint/2010/main" val="2432895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Функции на МИС (продължение)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0918" y="1184856"/>
            <a:ext cx="10113694" cy="4726366"/>
          </a:xfrm>
        </p:spPr>
        <p:txBody>
          <a:bodyPr>
            <a:noAutofit/>
          </a:bodyPr>
          <a:lstStyle/>
          <a:p>
            <a:r>
              <a:rPr lang="bg-BG" sz="2000" dirty="0"/>
              <a:t>Обработка на информация:</a:t>
            </a:r>
          </a:p>
          <a:p>
            <a:pPr lvl="1"/>
            <a:r>
              <a:rPr lang="bg-BG" sz="2000" dirty="0"/>
              <a:t>Обобщаване и систематизиране на данни; </a:t>
            </a:r>
          </a:p>
          <a:p>
            <a:pPr lvl="1"/>
            <a:r>
              <a:rPr lang="bg-BG" sz="2000" dirty="0"/>
              <a:t>Изчисляване на метрики и ключови индикатори на представянето (</a:t>
            </a:r>
            <a:r>
              <a:rPr lang="de-DE" sz="2000" dirty="0"/>
              <a:t>KPI</a:t>
            </a:r>
            <a:r>
              <a:rPr lang="en-US" sz="2000" dirty="0"/>
              <a:t>’s)</a:t>
            </a:r>
            <a:r>
              <a:rPr lang="bg-BG" sz="2000" dirty="0"/>
              <a:t>;</a:t>
            </a:r>
          </a:p>
          <a:p>
            <a:pPr lvl="1"/>
            <a:r>
              <a:rPr lang="bg-BG" sz="2000" dirty="0"/>
              <a:t>Анализ на информацията – прилагане на статистически и </a:t>
            </a:r>
            <a:r>
              <a:rPr lang="de-DE" sz="2000" dirty="0"/>
              <a:t>data mining </a:t>
            </a:r>
            <a:r>
              <a:rPr lang="bg-BG" sz="2000" dirty="0"/>
              <a:t>методи; ретроспективни (</a:t>
            </a:r>
            <a:r>
              <a:rPr lang="de-DE" sz="2000" dirty="0"/>
              <a:t>retrospective</a:t>
            </a:r>
            <a:r>
              <a:rPr lang="en-US" sz="2000" dirty="0"/>
              <a:t>)</a:t>
            </a:r>
            <a:r>
              <a:rPr lang="bg-BG" sz="2000" dirty="0"/>
              <a:t>, диагностични</a:t>
            </a:r>
            <a:r>
              <a:rPr lang="en-US" sz="2000" dirty="0"/>
              <a:t> (diagnostic)</a:t>
            </a:r>
            <a:r>
              <a:rPr lang="bg-BG" sz="2000" dirty="0"/>
              <a:t>, прогностични</a:t>
            </a:r>
            <a:r>
              <a:rPr lang="en-US" sz="2000" dirty="0"/>
              <a:t> (forecast)</a:t>
            </a:r>
            <a:r>
              <a:rPr lang="bg-BG" sz="2000" dirty="0"/>
              <a:t> и предписващи</a:t>
            </a:r>
            <a:r>
              <a:rPr lang="en-US" sz="2000" dirty="0"/>
              <a:t> (prescriptive)</a:t>
            </a:r>
            <a:r>
              <a:rPr lang="bg-BG" sz="2000" dirty="0"/>
              <a:t> анализи</a:t>
            </a:r>
            <a:r>
              <a:rPr lang="en-US" sz="2000" dirty="0"/>
              <a:t>.</a:t>
            </a:r>
            <a:r>
              <a:rPr lang="bg-BG" sz="2000" dirty="0"/>
              <a:t> </a:t>
            </a:r>
            <a:endParaRPr lang="en-US" sz="2000" dirty="0"/>
          </a:p>
          <a:p>
            <a:r>
              <a:rPr lang="bg-BG" sz="2000" dirty="0"/>
              <a:t>Разпространяване на информация</a:t>
            </a:r>
          </a:p>
          <a:p>
            <a:pPr lvl="1"/>
            <a:r>
              <a:rPr lang="bg-BG" sz="2000" dirty="0"/>
              <a:t>Осигуряване  на лесен достъп до навременна, точна и надеждна информация;</a:t>
            </a:r>
          </a:p>
          <a:p>
            <a:pPr lvl="1"/>
            <a:r>
              <a:rPr lang="bg-BG" sz="2000" dirty="0"/>
              <a:t>Обслужване на широк кръг от потребители;</a:t>
            </a:r>
          </a:p>
          <a:p>
            <a:pPr lvl="1"/>
            <a:r>
              <a:rPr lang="bg-BG" sz="2000" dirty="0"/>
              <a:t>Използване на многообразни средства за визуализация, информационни портали, отчети, </a:t>
            </a:r>
            <a:r>
              <a:rPr lang="de-DE" sz="2000" dirty="0"/>
              <a:t>OLAP </a:t>
            </a:r>
            <a:r>
              <a:rPr lang="bg-BG" sz="2000" dirty="0" err="1"/>
              <a:t>кубов</a:t>
            </a:r>
            <a:r>
              <a:rPr lang="de-DE" sz="2000" dirty="0"/>
              <a:t>e, </a:t>
            </a:r>
            <a:r>
              <a:rPr lang="en-US" sz="2000" dirty="0"/>
              <a:t>dashboard</a:t>
            </a:r>
            <a:r>
              <a:rPr lang="de-DE" sz="2000" dirty="0"/>
              <a:t>s</a:t>
            </a:r>
            <a:r>
              <a:rPr lang="en-US" sz="2000" dirty="0"/>
              <a:t>, </a:t>
            </a:r>
            <a:r>
              <a:rPr lang="bg-BG" sz="2000" dirty="0"/>
              <a:t>графики и др.</a:t>
            </a:r>
            <a:endParaRPr lang="en-US" sz="2000" dirty="0"/>
          </a:p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472634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408548" y="1052699"/>
            <a:ext cx="6800045" cy="502276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1888" y="99038"/>
            <a:ext cx="8634803" cy="573625"/>
          </a:xfrm>
        </p:spPr>
        <p:txBody>
          <a:bodyPr>
            <a:normAutofit fontScale="90000"/>
          </a:bodyPr>
          <a:lstStyle/>
          <a:p>
            <a:r>
              <a:rPr lang="bg-BG" dirty="0" smtClean="0"/>
              <a:t>Компоненти на МИС (по </a:t>
            </a:r>
            <a:r>
              <a:rPr lang="bg-BG" dirty="0" err="1" smtClean="0"/>
              <a:t>Ф.Котлър</a:t>
            </a:r>
            <a:r>
              <a:rPr lang="bg-BG" dirty="0" smtClean="0"/>
              <a:t>)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489595" y="808000"/>
            <a:ext cx="1390919" cy="55121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bg-BG" dirty="0" smtClean="0"/>
              <a:t>Маркетингова среда</a:t>
            </a:r>
            <a:endParaRPr lang="en-GB" dirty="0"/>
          </a:p>
        </p:txBody>
      </p:sp>
      <p:sp>
        <p:nvSpPr>
          <p:cNvPr id="5" name="Rounded Rectangle 4"/>
          <p:cNvSpPr/>
          <p:nvPr/>
        </p:nvSpPr>
        <p:spPr>
          <a:xfrm>
            <a:off x="2788673" y="1330053"/>
            <a:ext cx="2202288" cy="1844256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bg-BG" dirty="0" smtClean="0"/>
              <a:t>Вътрешна отчетна</a:t>
            </a:r>
            <a:r>
              <a:rPr lang="en-US" dirty="0" smtClean="0"/>
              <a:t> </a:t>
            </a:r>
            <a:r>
              <a:rPr lang="bg-BG" dirty="0" smtClean="0"/>
              <a:t>система</a:t>
            </a:r>
            <a:endParaRPr lang="en-GB" dirty="0"/>
          </a:p>
        </p:txBody>
      </p:sp>
      <p:sp>
        <p:nvSpPr>
          <p:cNvPr id="6" name="Rounded Rectangle 5"/>
          <p:cNvSpPr/>
          <p:nvPr/>
        </p:nvSpPr>
        <p:spPr>
          <a:xfrm>
            <a:off x="6562183" y="1330053"/>
            <a:ext cx="2202288" cy="1844256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chemeClr val="dk1"/>
                </a:solidFill>
              </a:rPr>
              <a:t>Маркетингови изследвания</a:t>
            </a:r>
            <a:endParaRPr lang="en-GB" dirty="0">
              <a:solidFill>
                <a:schemeClr val="dk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552523" y="4032439"/>
            <a:ext cx="2202288" cy="167428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chemeClr val="dk1"/>
                </a:solidFill>
              </a:rPr>
              <a:t>Система за поддържане вземането на решения</a:t>
            </a:r>
            <a:endParaRPr lang="en-GB" dirty="0">
              <a:solidFill>
                <a:schemeClr val="dk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788673" y="4032439"/>
            <a:ext cx="2202288" cy="167428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chemeClr val="dk1"/>
                </a:solidFill>
              </a:rPr>
              <a:t>Маркетингово разузнаване</a:t>
            </a:r>
            <a:endParaRPr lang="en-GB" dirty="0">
              <a:solidFill>
                <a:schemeClr val="dk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736627" y="969271"/>
            <a:ext cx="2263115" cy="549927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bg-BG" dirty="0" smtClean="0"/>
              <a:t>Мениджмънт</a:t>
            </a:r>
            <a:endParaRPr lang="en-GB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981301" y="2509749"/>
            <a:ext cx="1571222" cy="200695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3"/>
            <a:endCxn id="6" idx="1"/>
          </p:cNvCxnSpPr>
          <p:nvPr/>
        </p:nvCxnSpPr>
        <p:spPr>
          <a:xfrm>
            <a:off x="4990961" y="2252181"/>
            <a:ext cx="157122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2"/>
            <a:endCxn id="7" idx="0"/>
          </p:cNvCxnSpPr>
          <p:nvPr/>
        </p:nvCxnSpPr>
        <p:spPr>
          <a:xfrm flipH="1">
            <a:off x="7653667" y="3174309"/>
            <a:ext cx="9660" cy="85813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7" idx="1"/>
            <a:endCxn id="8" idx="3"/>
          </p:cNvCxnSpPr>
          <p:nvPr/>
        </p:nvCxnSpPr>
        <p:spPr>
          <a:xfrm flipH="1">
            <a:off x="4990961" y="4869583"/>
            <a:ext cx="156156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5" idx="2"/>
            <a:endCxn id="8" idx="0"/>
          </p:cNvCxnSpPr>
          <p:nvPr/>
        </p:nvCxnSpPr>
        <p:spPr>
          <a:xfrm>
            <a:off x="3889817" y="3174309"/>
            <a:ext cx="0" cy="85813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4981301" y="2509749"/>
            <a:ext cx="1571222" cy="200695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4" idx="3"/>
            <a:endCxn id="10" idx="1"/>
          </p:cNvCxnSpPr>
          <p:nvPr/>
        </p:nvCxnSpPr>
        <p:spPr>
          <a:xfrm>
            <a:off x="1880514" y="3564079"/>
            <a:ext cx="5280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0" idx="3"/>
          </p:cNvCxnSpPr>
          <p:nvPr/>
        </p:nvCxnSpPr>
        <p:spPr>
          <a:xfrm>
            <a:off x="9208593" y="3564079"/>
            <a:ext cx="5537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9" idx="2"/>
            <a:endCxn id="4" idx="2"/>
          </p:cNvCxnSpPr>
          <p:nvPr/>
        </p:nvCxnSpPr>
        <p:spPr>
          <a:xfrm rot="5400000" flipH="1">
            <a:off x="5952424" y="1552788"/>
            <a:ext cx="148392" cy="9683130"/>
          </a:xfrm>
          <a:prstGeom prst="bentConnector3">
            <a:avLst>
              <a:gd name="adj1" fmla="val -15405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4553160" y="6243669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Решения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4747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9281396" cy="1280890"/>
          </a:xfrm>
        </p:spPr>
        <p:txBody>
          <a:bodyPr/>
          <a:lstStyle/>
          <a:p>
            <a:r>
              <a:rPr lang="bg-BG" dirty="0" smtClean="0"/>
              <a:t>Външна среда (</a:t>
            </a:r>
            <a:r>
              <a:rPr lang="de-DE" dirty="0" smtClean="0"/>
              <a:t>Marketing Environment</a:t>
            </a:r>
            <a:r>
              <a:rPr lang="en-US" dirty="0" smtClean="0"/>
              <a:t>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48972"/>
            <a:ext cx="8915400" cy="4462250"/>
          </a:xfrm>
        </p:spPr>
        <p:txBody>
          <a:bodyPr>
            <a:normAutofit fontScale="77500" lnSpcReduction="20000"/>
          </a:bodyPr>
          <a:lstStyle/>
          <a:p>
            <a:r>
              <a:rPr lang="bg-BG" sz="2800" dirty="0" smtClean="0"/>
              <a:t>Клиенти (целеви пазари);</a:t>
            </a:r>
          </a:p>
          <a:p>
            <a:r>
              <a:rPr lang="bg-BG" sz="2800" dirty="0" smtClean="0"/>
              <a:t>Доставчици и партньори;</a:t>
            </a:r>
          </a:p>
          <a:p>
            <a:r>
              <a:rPr lang="bg-BG" sz="2800" dirty="0" smtClean="0"/>
              <a:t>Конкуренти;</a:t>
            </a:r>
          </a:p>
          <a:p>
            <a:r>
              <a:rPr lang="bg-BG" sz="2800" dirty="0" smtClean="0"/>
              <a:t>Маркетингови канали;</a:t>
            </a:r>
          </a:p>
          <a:p>
            <a:r>
              <a:rPr lang="bg-BG" sz="2800" dirty="0" smtClean="0"/>
              <a:t>Икономическа среда;</a:t>
            </a:r>
          </a:p>
          <a:p>
            <a:r>
              <a:rPr lang="bg-BG" sz="2800" dirty="0" smtClean="0"/>
              <a:t>Политическа среда;</a:t>
            </a:r>
          </a:p>
          <a:p>
            <a:r>
              <a:rPr lang="bg-BG" sz="2800" dirty="0" smtClean="0"/>
              <a:t>Закони и нормативи;</a:t>
            </a:r>
          </a:p>
          <a:p>
            <a:r>
              <a:rPr lang="bg-BG" sz="2800" dirty="0" smtClean="0"/>
              <a:t>Технологии;</a:t>
            </a:r>
          </a:p>
          <a:p>
            <a:r>
              <a:rPr lang="bg-BG" sz="2800" dirty="0" smtClean="0"/>
              <a:t>Екология;</a:t>
            </a:r>
          </a:p>
          <a:p>
            <a:r>
              <a:rPr lang="bg-BG" sz="2800" dirty="0" err="1" smtClean="0"/>
              <a:t>Социо</a:t>
            </a:r>
            <a:r>
              <a:rPr lang="bg-BG" sz="2800" dirty="0" smtClean="0"/>
              <a:t>-културна среда;</a:t>
            </a:r>
          </a:p>
          <a:p>
            <a:r>
              <a:rPr lang="bg-BG" sz="2800" dirty="0"/>
              <a:t>и</a:t>
            </a:r>
            <a:r>
              <a:rPr lang="bg-BG" sz="2800" dirty="0" smtClean="0"/>
              <a:t> др.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943343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44282"/>
            <a:ext cx="8911687" cy="1280890"/>
          </a:xfrm>
        </p:spPr>
        <p:txBody>
          <a:bodyPr/>
          <a:lstStyle/>
          <a:p>
            <a:r>
              <a:rPr lang="bg-BG" dirty="0" smtClean="0"/>
              <a:t>Вътрешна отчетност (</a:t>
            </a:r>
            <a:r>
              <a:rPr lang="de-DE" dirty="0" smtClean="0"/>
              <a:t>Internal Reporting</a:t>
            </a:r>
            <a:r>
              <a:rPr lang="bg-BG" dirty="0" smtClean="0"/>
              <a:t> </a:t>
            </a:r>
            <a:r>
              <a:rPr lang="de-DE" dirty="0" smtClean="0"/>
              <a:t>S</a:t>
            </a:r>
            <a:r>
              <a:rPr lang="en-US" dirty="0" err="1" smtClean="0"/>
              <a:t>ystem</a:t>
            </a:r>
            <a:r>
              <a:rPr lang="en-US" dirty="0" smtClean="0"/>
              <a:t>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525171"/>
            <a:ext cx="8915400" cy="4903763"/>
          </a:xfrm>
        </p:spPr>
        <p:txBody>
          <a:bodyPr>
            <a:noAutofit/>
          </a:bodyPr>
          <a:lstStyle/>
          <a:p>
            <a:r>
              <a:rPr lang="bg-BG" sz="2400" dirty="0" smtClean="0"/>
              <a:t>Резултатна информация от вътрешни източници като:</a:t>
            </a:r>
          </a:p>
          <a:p>
            <a:pPr lvl="1"/>
            <a:r>
              <a:rPr lang="bg-BG" sz="2400" dirty="0" smtClean="0"/>
              <a:t>Счетоводни системи;</a:t>
            </a:r>
          </a:p>
          <a:p>
            <a:pPr lvl="1"/>
            <a:r>
              <a:rPr lang="de-DE" sz="2400" dirty="0" smtClean="0"/>
              <a:t>ERP </a:t>
            </a:r>
            <a:r>
              <a:rPr lang="bg-BG" sz="2400" dirty="0" smtClean="0"/>
              <a:t>системи, вкл</a:t>
            </a:r>
            <a:r>
              <a:rPr lang="de-DE" sz="2400" dirty="0" smtClean="0"/>
              <a:t>.</a:t>
            </a:r>
            <a:r>
              <a:rPr lang="bg-BG" sz="2400" dirty="0" smtClean="0"/>
              <a:t>: продажби, поръчки, доставки, финанси, персонал, производство, разчети и др.;</a:t>
            </a:r>
          </a:p>
          <a:p>
            <a:pPr lvl="1"/>
            <a:r>
              <a:rPr lang="de-DE" sz="2400" dirty="0" smtClean="0"/>
              <a:t>CRM </a:t>
            </a:r>
            <a:r>
              <a:rPr lang="bg-BG" sz="2400" dirty="0" smtClean="0"/>
              <a:t>системи;</a:t>
            </a:r>
          </a:p>
          <a:p>
            <a:pPr lvl="1"/>
            <a:r>
              <a:rPr lang="bg-BG" sz="2400" dirty="0"/>
              <a:t>и</a:t>
            </a:r>
            <a:r>
              <a:rPr lang="bg-BG" sz="2400" dirty="0" smtClean="0"/>
              <a:t> др.</a:t>
            </a:r>
          </a:p>
          <a:p>
            <a:r>
              <a:rPr lang="bg-BG" sz="2400" dirty="0" smtClean="0"/>
              <a:t>Проблем – интегриране и непротиворечиво представяне на данните;</a:t>
            </a:r>
          </a:p>
          <a:p>
            <a:r>
              <a:rPr lang="bg-BG" sz="2400" dirty="0" smtClean="0"/>
              <a:t>Складове от данни и сектори (витрини) на данни.</a:t>
            </a:r>
          </a:p>
        </p:txBody>
      </p:sp>
    </p:spTree>
    <p:extLst>
      <p:ext uri="{BB962C8B-B14F-4D97-AF65-F5344CB8AC3E}">
        <p14:creationId xmlns:p14="http://schemas.microsoft.com/office/powerpoint/2010/main" val="2085779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3944</TotalTime>
  <Words>1519</Words>
  <Application>Microsoft Office PowerPoint</Application>
  <PresentationFormat>Widescreen</PresentationFormat>
  <Paragraphs>184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Century Gothic</vt:lpstr>
      <vt:lpstr>Wingdings 3</vt:lpstr>
      <vt:lpstr>Wisp</vt:lpstr>
      <vt:lpstr>Маркетингови информационни системи</vt:lpstr>
      <vt:lpstr>Маркетинг – основни понятия</vt:lpstr>
      <vt:lpstr>Маркетинг – основни понятия (2)</vt:lpstr>
      <vt:lpstr>МИС - определение</vt:lpstr>
      <vt:lpstr>Функции на МИС</vt:lpstr>
      <vt:lpstr>Функции на МИС (продължение)</vt:lpstr>
      <vt:lpstr>Компоненти на МИС (по Ф.Котлър)</vt:lpstr>
      <vt:lpstr>Външна среда (Marketing Environment)</vt:lpstr>
      <vt:lpstr>Вътрешна отчетност (Internal Reporting System)</vt:lpstr>
      <vt:lpstr>Система за маркетингови изследвания (Marketing Research System)</vt:lpstr>
      <vt:lpstr>Маркетингово разузнаване (Marketing Intelligence System)</vt:lpstr>
      <vt:lpstr>Система за поддържане вземането на маркетингови решения (Marketing Decision Support System - MDSS)</vt:lpstr>
      <vt:lpstr>Изисквания към MDSS</vt:lpstr>
      <vt:lpstr>Етапи на вземане на решения</vt:lpstr>
      <vt:lpstr>Етапи на зрялост на аналитичните модели</vt:lpstr>
      <vt:lpstr>Някои маркетингови аналитични модели</vt:lpstr>
      <vt:lpstr>Методи за прилагане на аналитичните модели</vt:lpstr>
      <vt:lpstr>Модел-Метод-Инструмент</vt:lpstr>
      <vt:lpstr>Софтуерни инструменти за маркетингов анализ</vt:lpstr>
      <vt:lpstr>Специализиран софтуер</vt:lpstr>
      <vt:lpstr>Бизнес интелигентни платформи</vt:lpstr>
      <vt:lpstr>БИ платформи (продължение)</vt:lpstr>
      <vt:lpstr>Водещи БИ платформи (Gartner)</vt:lpstr>
      <vt:lpstr>Усъвършенствани аналитични платформи (Advanced Analytics Platforms)</vt:lpstr>
      <vt:lpstr>Водещи усъвършенствани аналитични платформи (Gartner)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Маркетингови информационни системи</dc:title>
  <dc:creator>Yana Alexandrova</dc:creator>
  <cp:lastModifiedBy>Yana Alexandrova</cp:lastModifiedBy>
  <cp:revision>68</cp:revision>
  <dcterms:created xsi:type="dcterms:W3CDTF">2017-02-12T17:15:24Z</dcterms:created>
  <dcterms:modified xsi:type="dcterms:W3CDTF">2018-02-27T19:47:13Z</dcterms:modified>
</cp:coreProperties>
</file>