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1" r:id="rId4"/>
    <p:sldId id="259" r:id="rId5"/>
    <p:sldId id="262" r:id="rId6"/>
    <p:sldId id="278" r:id="rId7"/>
    <p:sldId id="279" r:id="rId8"/>
    <p:sldId id="280" r:id="rId9"/>
    <p:sldId id="281" r:id="rId10"/>
    <p:sldId id="260" r:id="rId11"/>
    <p:sldId id="263" r:id="rId12"/>
    <p:sldId id="258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1" r:id="rId23"/>
    <p:sldId id="282" r:id="rId24"/>
    <p:sldId id="283" r:id="rId25"/>
    <p:sldId id="285" r:id="rId26"/>
    <p:sldId id="287" r:id="rId27"/>
    <p:sldId id="284" r:id="rId28"/>
    <p:sldId id="288" r:id="rId29"/>
    <p:sldId id="290" r:id="rId30"/>
    <p:sldId id="289" r:id="rId31"/>
    <p:sldId id="274" r:id="rId32"/>
    <p:sldId id="275" r:id="rId33"/>
    <p:sldId id="276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3" autoAdjust="0"/>
    <p:restoredTop sz="77091" autoAdjust="0"/>
  </p:normalViewPr>
  <p:slideViewPr>
    <p:cSldViewPr snapToGrid="0">
      <p:cViewPr varScale="1">
        <p:scale>
          <a:sx n="56" d="100"/>
          <a:sy n="56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BF7B4-CABE-450B-9433-D556E09D9118}" type="doc">
      <dgm:prSet loTypeId="urn:microsoft.com/office/officeart/2005/8/layout/venn1" loCatId="relationship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3220B3E-CC08-4901-BE0F-FE2B69097800}">
      <dgm:prSet phldrT="[Text]"/>
      <dgm:spPr/>
      <dgm:t>
        <a:bodyPr/>
        <a:lstStyle/>
        <a:p>
          <a:r>
            <a:rPr lang="en-US" dirty="0" smtClean="0"/>
            <a:t>Lead Management (LM)</a:t>
          </a:r>
          <a:endParaRPr lang="en-GB" dirty="0"/>
        </a:p>
      </dgm:t>
    </dgm:pt>
    <dgm:pt modelId="{DD6A88A6-20C8-48A5-8208-45DD4C2A9F0C}" type="parTrans" cxnId="{284CA461-FE06-45FA-8181-6EC30403D8CA}">
      <dgm:prSet/>
      <dgm:spPr/>
      <dgm:t>
        <a:bodyPr/>
        <a:lstStyle/>
        <a:p>
          <a:endParaRPr lang="en-GB"/>
        </a:p>
      </dgm:t>
    </dgm:pt>
    <dgm:pt modelId="{D9A0D212-CA1E-4880-B21D-BA702B30149D}" type="sibTrans" cxnId="{284CA461-FE06-45FA-8181-6EC30403D8CA}">
      <dgm:prSet/>
      <dgm:spPr/>
      <dgm:t>
        <a:bodyPr/>
        <a:lstStyle/>
        <a:p>
          <a:endParaRPr lang="en-GB"/>
        </a:p>
      </dgm:t>
    </dgm:pt>
    <dgm:pt modelId="{C807D367-CDCD-41C1-BA1D-CF150AD6734C}">
      <dgm:prSet phldrT="[Text]"/>
      <dgm:spPr/>
      <dgm:t>
        <a:bodyPr/>
        <a:lstStyle/>
        <a:p>
          <a:r>
            <a:rPr lang="en-US" dirty="0" smtClean="0"/>
            <a:t>Multichannel Campaign Management (MCM)</a:t>
          </a:r>
          <a:endParaRPr lang="en-GB" dirty="0"/>
        </a:p>
      </dgm:t>
    </dgm:pt>
    <dgm:pt modelId="{6199F9A6-20CE-4D61-9B75-C1697B9F5043}" type="parTrans" cxnId="{47B3C5B4-2FFA-4330-8E6A-86A7BC4A5913}">
      <dgm:prSet/>
      <dgm:spPr/>
      <dgm:t>
        <a:bodyPr/>
        <a:lstStyle/>
        <a:p>
          <a:endParaRPr lang="en-GB"/>
        </a:p>
      </dgm:t>
    </dgm:pt>
    <dgm:pt modelId="{3B3AA14B-61F1-4FC0-B5C1-A7ACCB77073B}" type="sibTrans" cxnId="{47B3C5B4-2FFA-4330-8E6A-86A7BC4A5913}">
      <dgm:prSet/>
      <dgm:spPr/>
      <dgm:t>
        <a:bodyPr/>
        <a:lstStyle/>
        <a:p>
          <a:endParaRPr lang="en-GB"/>
        </a:p>
      </dgm:t>
    </dgm:pt>
    <dgm:pt modelId="{D0EAA3CF-208B-46D3-8460-EED7E8CD30AD}">
      <dgm:prSet phldrT="[Text]"/>
      <dgm:spPr/>
      <dgm:t>
        <a:bodyPr/>
        <a:lstStyle/>
        <a:p>
          <a:r>
            <a:rPr lang="en-US" dirty="0" smtClean="0"/>
            <a:t>Digital Marketing Hubs (DMH)</a:t>
          </a:r>
          <a:endParaRPr lang="en-GB" dirty="0"/>
        </a:p>
      </dgm:t>
    </dgm:pt>
    <dgm:pt modelId="{E38A47EA-E576-4172-BD0D-4A76A431FBFD}" type="parTrans" cxnId="{7F0084E9-2A27-40B6-8615-962D41B9075B}">
      <dgm:prSet/>
      <dgm:spPr/>
      <dgm:t>
        <a:bodyPr/>
        <a:lstStyle/>
        <a:p>
          <a:endParaRPr lang="en-GB"/>
        </a:p>
      </dgm:t>
    </dgm:pt>
    <dgm:pt modelId="{B4BB47C9-CB13-480A-AD59-B862BC4C762A}" type="sibTrans" cxnId="{7F0084E9-2A27-40B6-8615-962D41B9075B}">
      <dgm:prSet/>
      <dgm:spPr/>
      <dgm:t>
        <a:bodyPr/>
        <a:lstStyle/>
        <a:p>
          <a:endParaRPr lang="en-GB"/>
        </a:p>
      </dgm:t>
    </dgm:pt>
    <dgm:pt modelId="{E10C8DB3-8CDC-4E4F-BC76-FBC8EE7F677C}">
      <dgm:prSet phldrT="[Text]"/>
      <dgm:spPr/>
      <dgm:t>
        <a:bodyPr/>
        <a:lstStyle/>
        <a:p>
          <a:r>
            <a:rPr lang="en-US" dirty="0" smtClean="0"/>
            <a:t>Marketing Resource Management (MRM)</a:t>
          </a:r>
          <a:endParaRPr lang="en-GB" dirty="0"/>
        </a:p>
      </dgm:t>
    </dgm:pt>
    <dgm:pt modelId="{217F704D-02A6-413B-AF93-A5D766C918D3}" type="parTrans" cxnId="{9B4EEB17-4C16-42C5-A3DE-FCD2CB9B447E}">
      <dgm:prSet/>
      <dgm:spPr/>
      <dgm:t>
        <a:bodyPr/>
        <a:lstStyle/>
        <a:p>
          <a:endParaRPr lang="en-GB"/>
        </a:p>
      </dgm:t>
    </dgm:pt>
    <dgm:pt modelId="{BEDED604-B777-4F5F-B4D6-696D7ECF6B32}" type="sibTrans" cxnId="{9B4EEB17-4C16-42C5-A3DE-FCD2CB9B447E}">
      <dgm:prSet/>
      <dgm:spPr/>
      <dgm:t>
        <a:bodyPr/>
        <a:lstStyle/>
        <a:p>
          <a:endParaRPr lang="en-GB"/>
        </a:p>
      </dgm:t>
    </dgm:pt>
    <dgm:pt modelId="{831FD2F9-C8D5-4B4D-98D3-24EB58141837}">
      <dgm:prSet phldrT="[Text]"/>
      <dgm:spPr/>
      <dgm:t>
        <a:bodyPr/>
        <a:lstStyle/>
        <a:p>
          <a:r>
            <a:rPr lang="de-DE" dirty="0" smtClean="0"/>
            <a:t>Digital Marketing Analytics (DMA)</a:t>
          </a:r>
          <a:endParaRPr lang="en-GB" dirty="0"/>
        </a:p>
      </dgm:t>
    </dgm:pt>
    <dgm:pt modelId="{BC0830B3-46EB-417A-8E99-FBF10DC8CC6A}" type="parTrans" cxnId="{A481C9EA-91F1-432F-9FEB-ABA666B94E7D}">
      <dgm:prSet/>
      <dgm:spPr/>
      <dgm:t>
        <a:bodyPr/>
        <a:lstStyle/>
        <a:p>
          <a:endParaRPr lang="en-GB"/>
        </a:p>
      </dgm:t>
    </dgm:pt>
    <dgm:pt modelId="{DB0B19D5-4309-49D3-994C-47EDAB3DA7D8}" type="sibTrans" cxnId="{A481C9EA-91F1-432F-9FEB-ABA666B94E7D}">
      <dgm:prSet/>
      <dgm:spPr/>
      <dgm:t>
        <a:bodyPr/>
        <a:lstStyle/>
        <a:p>
          <a:endParaRPr lang="en-GB"/>
        </a:p>
      </dgm:t>
    </dgm:pt>
    <dgm:pt modelId="{7A2C36E8-5510-4962-9049-594FE25D679B}" type="pres">
      <dgm:prSet presAssocID="{C76BF7B4-CABE-450B-9433-D556E09D911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51EC1DE-382F-4306-94F4-6CB2FA14A636}" type="pres">
      <dgm:prSet presAssocID="{B3220B3E-CC08-4901-BE0F-FE2B69097800}" presName="circ1" presStyleLbl="vennNode1" presStyleIdx="0" presStyleCnt="5"/>
      <dgm:spPr/>
      <dgm:t>
        <a:bodyPr/>
        <a:lstStyle/>
        <a:p>
          <a:endParaRPr lang="en-GB"/>
        </a:p>
      </dgm:t>
    </dgm:pt>
    <dgm:pt modelId="{A308968A-E025-4C13-B2EE-1771861A8430}" type="pres">
      <dgm:prSet presAssocID="{B3220B3E-CC08-4901-BE0F-FE2B69097800}" presName="circ1Tx" presStyleLbl="revTx" presStyleIdx="0" presStyleCnt="0" custScaleX="130924" custLinFactNeighborX="0" custLinFactNeighborY="376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765281-A6A8-47AA-92F0-9294310B563E}" type="pres">
      <dgm:prSet presAssocID="{C807D367-CDCD-41C1-BA1D-CF150AD6734C}" presName="circ2" presStyleLbl="vennNode1" presStyleIdx="1" presStyleCnt="5"/>
      <dgm:spPr/>
      <dgm:t>
        <a:bodyPr/>
        <a:lstStyle/>
        <a:p>
          <a:endParaRPr lang="en-GB"/>
        </a:p>
      </dgm:t>
    </dgm:pt>
    <dgm:pt modelId="{23709ACD-749C-466F-B418-78A7B3776F5B}" type="pres">
      <dgm:prSet presAssocID="{C807D367-CDCD-41C1-BA1D-CF150AD673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25F673-FEAE-42EF-9FCF-6A00EB1C36D7}" type="pres">
      <dgm:prSet presAssocID="{D0EAA3CF-208B-46D3-8460-EED7E8CD30AD}" presName="circ3" presStyleLbl="vennNode1" presStyleIdx="2" presStyleCnt="5"/>
      <dgm:spPr/>
      <dgm:t>
        <a:bodyPr/>
        <a:lstStyle/>
        <a:p>
          <a:endParaRPr lang="en-GB"/>
        </a:p>
      </dgm:t>
    </dgm:pt>
    <dgm:pt modelId="{4B2C8CD5-D128-429D-9BA7-5FD1DA25C4E3}" type="pres">
      <dgm:prSet presAssocID="{D0EAA3CF-208B-46D3-8460-EED7E8CD30A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90BAF9-2FA1-4B53-9318-9FEFBF19AF0E}" type="pres">
      <dgm:prSet presAssocID="{E10C8DB3-8CDC-4E4F-BC76-FBC8EE7F677C}" presName="circ4" presStyleLbl="vennNode1" presStyleIdx="3" presStyleCnt="5"/>
      <dgm:spPr/>
      <dgm:t>
        <a:bodyPr/>
        <a:lstStyle/>
        <a:p>
          <a:endParaRPr lang="en-GB"/>
        </a:p>
      </dgm:t>
    </dgm:pt>
    <dgm:pt modelId="{261E0435-FD24-4B31-9DE6-D703CE2F2542}" type="pres">
      <dgm:prSet presAssocID="{E10C8DB3-8CDC-4E4F-BC76-FBC8EE7F677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B31C86F-A459-460F-BB2A-427316F0413A}" type="pres">
      <dgm:prSet presAssocID="{831FD2F9-C8D5-4B4D-98D3-24EB58141837}" presName="circ5" presStyleLbl="vennNode1" presStyleIdx="4" presStyleCnt="5"/>
      <dgm:spPr/>
      <dgm:t>
        <a:bodyPr/>
        <a:lstStyle/>
        <a:p>
          <a:endParaRPr lang="en-GB"/>
        </a:p>
      </dgm:t>
    </dgm:pt>
    <dgm:pt modelId="{BB892506-38C4-4E0C-B242-9CF76C65BD97}" type="pres">
      <dgm:prSet presAssocID="{831FD2F9-C8D5-4B4D-98D3-24EB58141837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21B4E82-10CB-4975-A6A0-F5A6D9104756}" type="presOf" srcId="{D0EAA3CF-208B-46D3-8460-EED7E8CD30AD}" destId="{4B2C8CD5-D128-429D-9BA7-5FD1DA25C4E3}" srcOrd="0" destOrd="0" presId="urn:microsoft.com/office/officeart/2005/8/layout/venn1"/>
    <dgm:cxn modelId="{284CA461-FE06-45FA-8181-6EC30403D8CA}" srcId="{C76BF7B4-CABE-450B-9433-D556E09D9118}" destId="{B3220B3E-CC08-4901-BE0F-FE2B69097800}" srcOrd="0" destOrd="0" parTransId="{DD6A88A6-20C8-48A5-8208-45DD4C2A9F0C}" sibTransId="{D9A0D212-CA1E-4880-B21D-BA702B30149D}"/>
    <dgm:cxn modelId="{1F592BF8-22BC-4CB0-9EF7-50F4688486C4}" type="presOf" srcId="{C76BF7B4-CABE-450B-9433-D556E09D9118}" destId="{7A2C36E8-5510-4962-9049-594FE25D679B}" srcOrd="0" destOrd="0" presId="urn:microsoft.com/office/officeart/2005/8/layout/venn1"/>
    <dgm:cxn modelId="{8B9C44A5-A8E4-4F9E-941F-87774FE4EAE7}" type="presOf" srcId="{E10C8DB3-8CDC-4E4F-BC76-FBC8EE7F677C}" destId="{261E0435-FD24-4B31-9DE6-D703CE2F2542}" srcOrd="0" destOrd="0" presId="urn:microsoft.com/office/officeart/2005/8/layout/venn1"/>
    <dgm:cxn modelId="{66057D08-6CD6-4509-B47B-28EBB17FC368}" type="presOf" srcId="{C807D367-CDCD-41C1-BA1D-CF150AD6734C}" destId="{23709ACD-749C-466F-B418-78A7B3776F5B}" srcOrd="0" destOrd="0" presId="urn:microsoft.com/office/officeart/2005/8/layout/venn1"/>
    <dgm:cxn modelId="{9B4EEB17-4C16-42C5-A3DE-FCD2CB9B447E}" srcId="{C76BF7B4-CABE-450B-9433-D556E09D9118}" destId="{E10C8DB3-8CDC-4E4F-BC76-FBC8EE7F677C}" srcOrd="3" destOrd="0" parTransId="{217F704D-02A6-413B-AF93-A5D766C918D3}" sibTransId="{BEDED604-B777-4F5F-B4D6-696D7ECF6B32}"/>
    <dgm:cxn modelId="{47B3C5B4-2FFA-4330-8E6A-86A7BC4A5913}" srcId="{C76BF7B4-CABE-450B-9433-D556E09D9118}" destId="{C807D367-CDCD-41C1-BA1D-CF150AD6734C}" srcOrd="1" destOrd="0" parTransId="{6199F9A6-20CE-4D61-9B75-C1697B9F5043}" sibTransId="{3B3AA14B-61F1-4FC0-B5C1-A7ACCB77073B}"/>
    <dgm:cxn modelId="{87467ECA-13CB-488E-B142-34C8FB3FF2D5}" type="presOf" srcId="{B3220B3E-CC08-4901-BE0F-FE2B69097800}" destId="{A308968A-E025-4C13-B2EE-1771861A8430}" srcOrd="0" destOrd="0" presId="urn:microsoft.com/office/officeart/2005/8/layout/venn1"/>
    <dgm:cxn modelId="{A481C9EA-91F1-432F-9FEB-ABA666B94E7D}" srcId="{C76BF7B4-CABE-450B-9433-D556E09D9118}" destId="{831FD2F9-C8D5-4B4D-98D3-24EB58141837}" srcOrd="4" destOrd="0" parTransId="{BC0830B3-46EB-417A-8E99-FBF10DC8CC6A}" sibTransId="{DB0B19D5-4309-49D3-994C-47EDAB3DA7D8}"/>
    <dgm:cxn modelId="{7F0084E9-2A27-40B6-8615-962D41B9075B}" srcId="{C76BF7B4-CABE-450B-9433-D556E09D9118}" destId="{D0EAA3CF-208B-46D3-8460-EED7E8CD30AD}" srcOrd="2" destOrd="0" parTransId="{E38A47EA-E576-4172-BD0D-4A76A431FBFD}" sibTransId="{B4BB47C9-CB13-480A-AD59-B862BC4C762A}"/>
    <dgm:cxn modelId="{EFE9747A-D9B0-4EBA-A3A4-1844725D4C99}" type="presOf" srcId="{831FD2F9-C8D5-4B4D-98D3-24EB58141837}" destId="{BB892506-38C4-4E0C-B242-9CF76C65BD97}" srcOrd="0" destOrd="0" presId="urn:microsoft.com/office/officeart/2005/8/layout/venn1"/>
    <dgm:cxn modelId="{9601B190-A100-4CCB-8FD2-AFBC39DAC238}" type="presParOf" srcId="{7A2C36E8-5510-4962-9049-594FE25D679B}" destId="{251EC1DE-382F-4306-94F4-6CB2FA14A636}" srcOrd="0" destOrd="0" presId="urn:microsoft.com/office/officeart/2005/8/layout/venn1"/>
    <dgm:cxn modelId="{D10EA50A-8C28-409B-9A4D-1C1BD7669AFE}" type="presParOf" srcId="{7A2C36E8-5510-4962-9049-594FE25D679B}" destId="{A308968A-E025-4C13-B2EE-1771861A8430}" srcOrd="1" destOrd="0" presId="urn:microsoft.com/office/officeart/2005/8/layout/venn1"/>
    <dgm:cxn modelId="{6A15B7DE-739E-4889-9F53-1BA046250AFA}" type="presParOf" srcId="{7A2C36E8-5510-4962-9049-594FE25D679B}" destId="{DE765281-A6A8-47AA-92F0-9294310B563E}" srcOrd="2" destOrd="0" presId="urn:microsoft.com/office/officeart/2005/8/layout/venn1"/>
    <dgm:cxn modelId="{875A288B-9342-410B-8605-13E5C6C47EB9}" type="presParOf" srcId="{7A2C36E8-5510-4962-9049-594FE25D679B}" destId="{23709ACD-749C-466F-B418-78A7B3776F5B}" srcOrd="3" destOrd="0" presId="urn:microsoft.com/office/officeart/2005/8/layout/venn1"/>
    <dgm:cxn modelId="{7C8253D7-49FC-41F0-B724-A7C60077EBF4}" type="presParOf" srcId="{7A2C36E8-5510-4962-9049-594FE25D679B}" destId="{7C25F673-FEAE-42EF-9FCF-6A00EB1C36D7}" srcOrd="4" destOrd="0" presId="urn:microsoft.com/office/officeart/2005/8/layout/venn1"/>
    <dgm:cxn modelId="{8F8C0C47-CEA8-4D80-A5F6-74B7FF965571}" type="presParOf" srcId="{7A2C36E8-5510-4962-9049-594FE25D679B}" destId="{4B2C8CD5-D128-429D-9BA7-5FD1DA25C4E3}" srcOrd="5" destOrd="0" presId="urn:microsoft.com/office/officeart/2005/8/layout/venn1"/>
    <dgm:cxn modelId="{CA0B7986-4F70-4A12-8EBF-7BFB1DE07074}" type="presParOf" srcId="{7A2C36E8-5510-4962-9049-594FE25D679B}" destId="{F290BAF9-2FA1-4B53-9318-9FEFBF19AF0E}" srcOrd="6" destOrd="0" presId="urn:microsoft.com/office/officeart/2005/8/layout/venn1"/>
    <dgm:cxn modelId="{4E6D17F6-DC37-4094-B4B7-5481EE1677A1}" type="presParOf" srcId="{7A2C36E8-5510-4962-9049-594FE25D679B}" destId="{261E0435-FD24-4B31-9DE6-D703CE2F2542}" srcOrd="7" destOrd="0" presId="urn:microsoft.com/office/officeart/2005/8/layout/venn1"/>
    <dgm:cxn modelId="{FBCCC277-B1C1-4223-B65E-98278EBD41D0}" type="presParOf" srcId="{7A2C36E8-5510-4962-9049-594FE25D679B}" destId="{DB31C86F-A459-460F-BB2A-427316F0413A}" srcOrd="8" destOrd="0" presId="urn:microsoft.com/office/officeart/2005/8/layout/venn1"/>
    <dgm:cxn modelId="{C05AA001-26C6-46AD-9608-918CF5EDEFFE}" type="presParOf" srcId="{7A2C36E8-5510-4962-9049-594FE25D679B}" destId="{BB892506-38C4-4E0C-B242-9CF76C65BD97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2F4D9-C3E1-4922-8527-E1605F7C8732}" type="doc">
      <dgm:prSet loTypeId="urn:microsoft.com/office/officeart/2005/8/layout/hChevron3" loCatId="process" qsTypeId="urn:microsoft.com/office/officeart/2005/8/quickstyle/3d1" qsCatId="3D" csTypeId="urn:microsoft.com/office/officeart/2005/8/colors/colorful3" csCatId="colorful" phldr="1"/>
      <dgm:spPr/>
    </dgm:pt>
    <dgm:pt modelId="{7883A54F-C1CE-4283-AD61-924A950C617E}">
      <dgm:prSet phldrT="[Text]"/>
      <dgm:spPr/>
      <dgm:t>
        <a:bodyPr/>
        <a:lstStyle/>
        <a:p>
          <a:r>
            <a:rPr lang="bg-BG" dirty="0" smtClean="0"/>
            <a:t>Генериране</a:t>
          </a:r>
          <a:endParaRPr lang="en-GB" dirty="0"/>
        </a:p>
      </dgm:t>
    </dgm:pt>
    <dgm:pt modelId="{A805ECEB-B4BE-4319-9300-E8B9D3E5A0C0}" type="parTrans" cxnId="{2425F56E-3C7F-4B9A-AF1F-137268D5CC4D}">
      <dgm:prSet/>
      <dgm:spPr/>
      <dgm:t>
        <a:bodyPr/>
        <a:lstStyle/>
        <a:p>
          <a:endParaRPr lang="en-GB"/>
        </a:p>
      </dgm:t>
    </dgm:pt>
    <dgm:pt modelId="{C160F8F0-42F1-4762-B283-91504F69DED5}" type="sibTrans" cxnId="{2425F56E-3C7F-4B9A-AF1F-137268D5CC4D}">
      <dgm:prSet/>
      <dgm:spPr/>
      <dgm:t>
        <a:bodyPr/>
        <a:lstStyle/>
        <a:p>
          <a:endParaRPr lang="en-GB"/>
        </a:p>
      </dgm:t>
    </dgm:pt>
    <dgm:pt modelId="{E02C189C-A9B5-4344-95ED-F7A453C76631}">
      <dgm:prSet phldrT="[Text]"/>
      <dgm:spPr/>
      <dgm:t>
        <a:bodyPr/>
        <a:lstStyle/>
        <a:p>
          <a:r>
            <a:rPr lang="bg-BG" dirty="0" smtClean="0"/>
            <a:t>Развитие</a:t>
          </a:r>
          <a:endParaRPr lang="en-GB" dirty="0"/>
        </a:p>
      </dgm:t>
    </dgm:pt>
    <dgm:pt modelId="{426DEE92-44D9-489B-A992-8DF67BF3543E}" type="parTrans" cxnId="{76347559-7A5C-4222-8A3A-AC314A2DA285}">
      <dgm:prSet/>
      <dgm:spPr/>
      <dgm:t>
        <a:bodyPr/>
        <a:lstStyle/>
        <a:p>
          <a:endParaRPr lang="en-GB"/>
        </a:p>
      </dgm:t>
    </dgm:pt>
    <dgm:pt modelId="{B74B4E2A-477B-49C7-A19A-D6FCEE89E3C3}" type="sibTrans" cxnId="{76347559-7A5C-4222-8A3A-AC314A2DA285}">
      <dgm:prSet/>
      <dgm:spPr/>
      <dgm:t>
        <a:bodyPr/>
        <a:lstStyle/>
        <a:p>
          <a:endParaRPr lang="en-GB"/>
        </a:p>
      </dgm:t>
    </dgm:pt>
    <dgm:pt modelId="{C046754C-BD5F-4447-A2E4-389FC089A1A2}">
      <dgm:prSet phldrT="[Text]"/>
      <dgm:spPr/>
      <dgm:t>
        <a:bodyPr/>
        <a:lstStyle/>
        <a:p>
          <a:r>
            <a:rPr lang="bg-BG" dirty="0" smtClean="0"/>
            <a:t>Квалифициране</a:t>
          </a:r>
          <a:endParaRPr lang="en-GB" dirty="0"/>
        </a:p>
      </dgm:t>
    </dgm:pt>
    <dgm:pt modelId="{19C43F31-AFEE-46A0-8FDB-07B477E087AB}" type="parTrans" cxnId="{2A6339D5-D2C9-454E-BB47-0772FFD5BCEE}">
      <dgm:prSet/>
      <dgm:spPr/>
      <dgm:t>
        <a:bodyPr/>
        <a:lstStyle/>
        <a:p>
          <a:endParaRPr lang="en-GB"/>
        </a:p>
      </dgm:t>
    </dgm:pt>
    <dgm:pt modelId="{974B8AE4-4C57-4B80-BE71-32D878F074C0}" type="sibTrans" cxnId="{2A6339D5-D2C9-454E-BB47-0772FFD5BCEE}">
      <dgm:prSet/>
      <dgm:spPr/>
      <dgm:t>
        <a:bodyPr/>
        <a:lstStyle/>
        <a:p>
          <a:endParaRPr lang="en-GB"/>
        </a:p>
      </dgm:t>
    </dgm:pt>
    <dgm:pt modelId="{2E992070-14A8-4DA1-B428-705B4190557F}" type="pres">
      <dgm:prSet presAssocID="{5132F4D9-C3E1-4922-8527-E1605F7C8732}" presName="Name0" presStyleCnt="0">
        <dgm:presLayoutVars>
          <dgm:dir/>
          <dgm:resizeHandles val="exact"/>
        </dgm:presLayoutVars>
      </dgm:prSet>
      <dgm:spPr/>
    </dgm:pt>
    <dgm:pt modelId="{7567346D-0134-47F0-A78E-C8A91ECE736D}" type="pres">
      <dgm:prSet presAssocID="{7883A54F-C1CE-4283-AD61-924A950C617E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2E0640-05FB-43F9-8273-176E1F8525AC}" type="pres">
      <dgm:prSet presAssocID="{C160F8F0-42F1-4762-B283-91504F69DED5}" presName="parSpace" presStyleCnt="0"/>
      <dgm:spPr/>
    </dgm:pt>
    <dgm:pt modelId="{DA832411-2133-4D83-8704-220BAF023FD4}" type="pres">
      <dgm:prSet presAssocID="{E02C189C-A9B5-4344-95ED-F7A453C76631}" presName="parTxOnly" presStyleLbl="node1" presStyleIdx="1" presStyleCnt="3" custLinFactNeighborX="5669" custLinFactNeighborY="-15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3FAA3EE-1DFD-4A24-8DBD-3C46EA908A72}" type="pres">
      <dgm:prSet presAssocID="{B74B4E2A-477B-49C7-A19A-D6FCEE89E3C3}" presName="parSpace" presStyleCnt="0"/>
      <dgm:spPr/>
    </dgm:pt>
    <dgm:pt modelId="{99B2CF8C-508E-4B6C-B4A4-BE659E22CDEB}" type="pres">
      <dgm:prSet presAssocID="{C046754C-BD5F-4447-A2E4-389FC089A1A2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0E83883-2930-42A3-AE03-554F2CAA4476}" type="presOf" srcId="{7883A54F-C1CE-4283-AD61-924A950C617E}" destId="{7567346D-0134-47F0-A78E-C8A91ECE736D}" srcOrd="0" destOrd="0" presId="urn:microsoft.com/office/officeart/2005/8/layout/hChevron3"/>
    <dgm:cxn modelId="{76347559-7A5C-4222-8A3A-AC314A2DA285}" srcId="{5132F4D9-C3E1-4922-8527-E1605F7C8732}" destId="{E02C189C-A9B5-4344-95ED-F7A453C76631}" srcOrd="1" destOrd="0" parTransId="{426DEE92-44D9-489B-A992-8DF67BF3543E}" sibTransId="{B74B4E2A-477B-49C7-A19A-D6FCEE89E3C3}"/>
    <dgm:cxn modelId="{331D77BF-199E-474A-9B60-7892E3708256}" type="presOf" srcId="{E02C189C-A9B5-4344-95ED-F7A453C76631}" destId="{DA832411-2133-4D83-8704-220BAF023FD4}" srcOrd="0" destOrd="0" presId="urn:microsoft.com/office/officeart/2005/8/layout/hChevron3"/>
    <dgm:cxn modelId="{2425F56E-3C7F-4B9A-AF1F-137268D5CC4D}" srcId="{5132F4D9-C3E1-4922-8527-E1605F7C8732}" destId="{7883A54F-C1CE-4283-AD61-924A950C617E}" srcOrd="0" destOrd="0" parTransId="{A805ECEB-B4BE-4319-9300-E8B9D3E5A0C0}" sibTransId="{C160F8F0-42F1-4762-B283-91504F69DED5}"/>
    <dgm:cxn modelId="{19338767-7DC6-4627-9D7C-2397B470597B}" type="presOf" srcId="{C046754C-BD5F-4447-A2E4-389FC089A1A2}" destId="{99B2CF8C-508E-4B6C-B4A4-BE659E22CDEB}" srcOrd="0" destOrd="0" presId="urn:microsoft.com/office/officeart/2005/8/layout/hChevron3"/>
    <dgm:cxn modelId="{A896E20C-4B6A-4680-B3C6-27C66A5C3399}" type="presOf" srcId="{5132F4D9-C3E1-4922-8527-E1605F7C8732}" destId="{2E992070-14A8-4DA1-B428-705B4190557F}" srcOrd="0" destOrd="0" presId="urn:microsoft.com/office/officeart/2005/8/layout/hChevron3"/>
    <dgm:cxn modelId="{2A6339D5-D2C9-454E-BB47-0772FFD5BCEE}" srcId="{5132F4D9-C3E1-4922-8527-E1605F7C8732}" destId="{C046754C-BD5F-4447-A2E4-389FC089A1A2}" srcOrd="2" destOrd="0" parTransId="{19C43F31-AFEE-46A0-8FDB-07B477E087AB}" sibTransId="{974B8AE4-4C57-4B80-BE71-32D878F074C0}"/>
    <dgm:cxn modelId="{5B7DB657-7008-4799-A7DE-5FE41E175DEB}" type="presParOf" srcId="{2E992070-14A8-4DA1-B428-705B4190557F}" destId="{7567346D-0134-47F0-A78E-C8A91ECE736D}" srcOrd="0" destOrd="0" presId="urn:microsoft.com/office/officeart/2005/8/layout/hChevron3"/>
    <dgm:cxn modelId="{1A449C96-150A-4E89-B6C9-540D7C60A1AB}" type="presParOf" srcId="{2E992070-14A8-4DA1-B428-705B4190557F}" destId="{D72E0640-05FB-43F9-8273-176E1F8525AC}" srcOrd="1" destOrd="0" presId="urn:microsoft.com/office/officeart/2005/8/layout/hChevron3"/>
    <dgm:cxn modelId="{F5FA697D-669D-4276-ADE4-6779D85478AD}" type="presParOf" srcId="{2E992070-14A8-4DA1-B428-705B4190557F}" destId="{DA832411-2133-4D83-8704-220BAF023FD4}" srcOrd="2" destOrd="0" presId="urn:microsoft.com/office/officeart/2005/8/layout/hChevron3"/>
    <dgm:cxn modelId="{C29EEDC2-B859-42C7-8DB5-9D02F6BD1B21}" type="presParOf" srcId="{2E992070-14A8-4DA1-B428-705B4190557F}" destId="{A3FAA3EE-1DFD-4A24-8DBD-3C46EA908A72}" srcOrd="3" destOrd="0" presId="urn:microsoft.com/office/officeart/2005/8/layout/hChevron3"/>
    <dgm:cxn modelId="{DD6B162C-9593-428E-A9C0-2EAD7E9F7EED}" type="presParOf" srcId="{2E992070-14A8-4DA1-B428-705B4190557F}" destId="{99B2CF8C-508E-4B6C-B4A4-BE659E22CDE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EC1DE-382F-4306-94F4-6CB2FA14A636}">
      <dsp:nvSpPr>
        <dsp:cNvPr id="0" name=""/>
        <dsp:cNvSpPr/>
      </dsp:nvSpPr>
      <dsp:spPr>
        <a:xfrm>
          <a:off x="4132771" y="1832190"/>
          <a:ext cx="2250057" cy="2250057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A308968A-E025-4C13-B2EE-1771861A8430}">
      <dsp:nvSpPr>
        <dsp:cNvPr id="0" name=""/>
        <dsp:cNvSpPr/>
      </dsp:nvSpPr>
      <dsp:spPr>
        <a:xfrm>
          <a:off x="3549197" y="569433"/>
          <a:ext cx="3417204" cy="15107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Lead Management (LM)</a:t>
          </a:r>
          <a:endParaRPr lang="en-GB" sz="2900" kern="1200" dirty="0"/>
        </a:p>
      </dsp:txBody>
      <dsp:txXfrm>
        <a:off x="3549197" y="569433"/>
        <a:ext cx="3417204" cy="1510753"/>
      </dsp:txXfrm>
    </dsp:sp>
    <dsp:sp modelId="{DE765281-A6A8-47AA-92F0-9294310B563E}">
      <dsp:nvSpPr>
        <dsp:cNvPr id="0" name=""/>
        <dsp:cNvSpPr/>
      </dsp:nvSpPr>
      <dsp:spPr>
        <a:xfrm>
          <a:off x="4988693" y="2453848"/>
          <a:ext cx="2250057" cy="2250057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23709ACD-749C-466F-B418-78A7B3776F5B}">
      <dsp:nvSpPr>
        <dsp:cNvPr id="0" name=""/>
        <dsp:cNvSpPr/>
      </dsp:nvSpPr>
      <dsp:spPr>
        <a:xfrm>
          <a:off x="7417855" y="1992908"/>
          <a:ext cx="2340060" cy="16393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Multichannel Campaign Management (MCM)</a:t>
          </a:r>
          <a:endParaRPr lang="en-GB" sz="2900" kern="1200" dirty="0"/>
        </a:p>
      </dsp:txBody>
      <dsp:txXfrm>
        <a:off x="7417855" y="1992908"/>
        <a:ext cx="2340060" cy="1639327"/>
      </dsp:txXfrm>
    </dsp:sp>
    <dsp:sp modelId="{7C25F673-FEAE-42EF-9FCF-6A00EB1C36D7}">
      <dsp:nvSpPr>
        <dsp:cNvPr id="0" name=""/>
        <dsp:cNvSpPr/>
      </dsp:nvSpPr>
      <dsp:spPr>
        <a:xfrm>
          <a:off x="4661984" y="3460589"/>
          <a:ext cx="2250057" cy="2250057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4B2C8CD5-D128-429D-9BA7-5FD1DA25C4E3}">
      <dsp:nvSpPr>
        <dsp:cNvPr id="0" name=""/>
        <dsp:cNvSpPr/>
      </dsp:nvSpPr>
      <dsp:spPr>
        <a:xfrm>
          <a:off x="7057846" y="4789409"/>
          <a:ext cx="2340060" cy="16393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Digital Marketing Hubs (DMH)</a:t>
          </a:r>
          <a:endParaRPr lang="en-GB" sz="2900" kern="1200" dirty="0"/>
        </a:p>
      </dsp:txBody>
      <dsp:txXfrm>
        <a:off x="7057846" y="4789409"/>
        <a:ext cx="2340060" cy="1639327"/>
      </dsp:txXfrm>
    </dsp:sp>
    <dsp:sp modelId="{F290BAF9-2FA1-4B53-9318-9FEFBF19AF0E}">
      <dsp:nvSpPr>
        <dsp:cNvPr id="0" name=""/>
        <dsp:cNvSpPr/>
      </dsp:nvSpPr>
      <dsp:spPr>
        <a:xfrm>
          <a:off x="3603557" y="3460589"/>
          <a:ext cx="2250057" cy="225005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261E0435-FD24-4B31-9DE6-D703CE2F2542}">
      <dsp:nvSpPr>
        <dsp:cNvPr id="0" name=""/>
        <dsp:cNvSpPr/>
      </dsp:nvSpPr>
      <dsp:spPr>
        <a:xfrm>
          <a:off x="1117693" y="4789409"/>
          <a:ext cx="2340060" cy="16393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Marketing Resource Management (MRM)</a:t>
          </a:r>
          <a:endParaRPr lang="en-GB" sz="2900" kern="1200" dirty="0"/>
        </a:p>
      </dsp:txBody>
      <dsp:txXfrm>
        <a:off x="1117693" y="4789409"/>
        <a:ext cx="2340060" cy="1639327"/>
      </dsp:txXfrm>
    </dsp:sp>
    <dsp:sp modelId="{DB31C86F-A459-460F-BB2A-427316F0413A}">
      <dsp:nvSpPr>
        <dsp:cNvPr id="0" name=""/>
        <dsp:cNvSpPr/>
      </dsp:nvSpPr>
      <dsp:spPr>
        <a:xfrm>
          <a:off x="3276848" y="2453848"/>
          <a:ext cx="2250057" cy="2250057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BB892506-38C4-4E0C-B242-9CF76C65BD97}">
      <dsp:nvSpPr>
        <dsp:cNvPr id="0" name=""/>
        <dsp:cNvSpPr/>
      </dsp:nvSpPr>
      <dsp:spPr>
        <a:xfrm>
          <a:off x="757684" y="1992908"/>
          <a:ext cx="2340060" cy="163932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Digital Marketing Analytics (DMA)</a:t>
          </a:r>
          <a:endParaRPr lang="en-GB" sz="2900" kern="1200" dirty="0"/>
        </a:p>
      </dsp:txBody>
      <dsp:txXfrm>
        <a:off x="757684" y="1992908"/>
        <a:ext cx="2340060" cy="1639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7346D-0134-47F0-A78E-C8A91ECE736D}">
      <dsp:nvSpPr>
        <dsp:cNvPr id="0" name=""/>
        <dsp:cNvSpPr/>
      </dsp:nvSpPr>
      <dsp:spPr>
        <a:xfrm>
          <a:off x="4256" y="0"/>
          <a:ext cx="3722259" cy="1326524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 smtClean="0"/>
            <a:t>Генериране</a:t>
          </a:r>
          <a:endParaRPr lang="en-GB" sz="2600" kern="1200" dirty="0"/>
        </a:p>
      </dsp:txBody>
      <dsp:txXfrm>
        <a:off x="4256" y="0"/>
        <a:ext cx="3390628" cy="1326524"/>
      </dsp:txXfrm>
    </dsp:sp>
    <dsp:sp modelId="{DA832411-2133-4D83-8704-220BAF023FD4}">
      <dsp:nvSpPr>
        <dsp:cNvPr id="0" name=""/>
        <dsp:cNvSpPr/>
      </dsp:nvSpPr>
      <dsp:spPr>
        <a:xfrm>
          <a:off x="3024267" y="0"/>
          <a:ext cx="3722259" cy="1326524"/>
        </a:xfrm>
        <a:prstGeom prst="chevron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 smtClean="0"/>
            <a:t>Развитие</a:t>
          </a:r>
          <a:endParaRPr lang="en-GB" sz="2600" kern="1200" dirty="0"/>
        </a:p>
      </dsp:txBody>
      <dsp:txXfrm>
        <a:off x="3687529" y="0"/>
        <a:ext cx="2395735" cy="1326524"/>
      </dsp:txXfrm>
    </dsp:sp>
    <dsp:sp modelId="{99B2CF8C-508E-4B6C-B4A4-BE659E22CDEB}">
      <dsp:nvSpPr>
        <dsp:cNvPr id="0" name=""/>
        <dsp:cNvSpPr/>
      </dsp:nvSpPr>
      <dsp:spPr>
        <a:xfrm>
          <a:off x="5959872" y="0"/>
          <a:ext cx="3722259" cy="1326524"/>
        </a:xfrm>
        <a:prstGeom prst="chevron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600" kern="1200" dirty="0" smtClean="0"/>
            <a:t>Квалифициране</a:t>
          </a:r>
          <a:endParaRPr lang="en-GB" sz="2600" kern="1200" dirty="0"/>
        </a:p>
      </dsp:txBody>
      <dsp:txXfrm>
        <a:off x="6623134" y="0"/>
        <a:ext cx="2395735" cy="1326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28B7D-361E-4185-BBB8-C9C1FD6ED21C}" type="datetimeFigureOut">
              <a:rPr lang="bg-BG" smtClean="0"/>
              <a:t>27.2.2018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56A65-F2F1-49BB-A099-F705FC1992F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815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800" b="1" dirty="0" smtClean="0"/>
              <a:t>Управление</a:t>
            </a:r>
            <a:r>
              <a:rPr lang="bg-BG" sz="1800" b="1" baseline="0" dirty="0" smtClean="0"/>
              <a:t> на аудиторията: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800" dirty="0" smtClean="0"/>
              <a:t>формиране на профил на аудиторията и идентифициране на отделни индивиди. Целта е да се предоставят на </a:t>
            </a:r>
            <a:r>
              <a:rPr lang="de-DE" sz="1800" dirty="0" smtClean="0"/>
              <a:t>MCMS </a:t>
            </a:r>
            <a:r>
              <a:rPr lang="bg-BG" sz="1800" dirty="0" smtClean="0"/>
              <a:t>средства за таргетиране на клиенти и провеждане на маркетингови кампании. Сегментите може да са статични и динамични. Възможности за интегриране и непрекъсната актуализация на външни данни за клиенти. Списъците се използват при цифрови реклами, </a:t>
            </a:r>
            <a:r>
              <a:rPr lang="de-DE" sz="1800" dirty="0" smtClean="0"/>
              <a:t>email </a:t>
            </a:r>
            <a:r>
              <a:rPr lang="bg-BG" sz="1800" dirty="0" smtClean="0"/>
              <a:t>маркетинг, персонализация на дигитално съдържание и др.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 smtClean="0"/>
          </a:p>
          <a:p>
            <a:r>
              <a:rPr lang="bg-BG" sz="1200" b="1" dirty="0" smtClean="0"/>
              <a:t>Оптимизация и вземане на решения в реално време </a:t>
            </a:r>
            <a:r>
              <a:rPr lang="bg-BG" sz="1200" dirty="0" smtClean="0"/>
              <a:t>– технологии за дефиниране на правила за вземане на решения</a:t>
            </a:r>
            <a:r>
              <a:rPr lang="en-US" sz="1200" dirty="0" smtClean="0"/>
              <a:t> </a:t>
            </a:r>
            <a:r>
              <a:rPr lang="bg-BG" sz="1200" dirty="0" smtClean="0"/>
              <a:t>по време на комуникацията, например по отношение на честота и период на показване на реклами, правила за включване и изключване от кампании. Използва и  методи, базирани на машинно обучение, за оптимизиране на решенията.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b="1" dirty="0" smtClean="0"/>
              <a:t>Персонализирано преживяване</a:t>
            </a:r>
            <a:r>
              <a:rPr lang="en-GB" sz="1200" b="1" dirty="0" smtClean="0"/>
              <a:t>. </a:t>
            </a:r>
            <a:r>
              <a:rPr lang="bg-BG" sz="1200" b="1" dirty="0" smtClean="0"/>
              <a:t>- предоставяне на данни в реално време за персонализация на уеб сайт, динамична оптимизация на съдържанието (</a:t>
            </a:r>
            <a:r>
              <a:rPr lang="en-GB" sz="1200" dirty="0" smtClean="0"/>
              <a:t>dynamic creative optimization (DCO)</a:t>
            </a:r>
            <a:r>
              <a:rPr lang="bg-BG" sz="1200" dirty="0" smtClean="0"/>
              <a:t>), персонализирани писма и съобщения. Възможност за идентифициране на сегмент и индивид;</a:t>
            </a:r>
            <a:endParaRPr lang="en-GB" sz="120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6A65-F2F1-49BB-A099-F705FC1992FB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51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dirty="0" smtClean="0"/>
              <a:t>Обобщаване и анализ на клиентски данни</a:t>
            </a:r>
            <a:r>
              <a:rPr lang="en-GB" sz="1200" b="1" dirty="0" smtClean="0"/>
              <a:t>. </a:t>
            </a:r>
            <a:r>
              <a:rPr lang="bg-BG" sz="1200" dirty="0" smtClean="0"/>
              <a:t>събиране на данни за клиентите посредством управление на етикети (</a:t>
            </a:r>
            <a:r>
              <a:rPr lang="de-DE" sz="1200" dirty="0" smtClean="0"/>
              <a:t>tag management</a:t>
            </a:r>
            <a:r>
              <a:rPr lang="en-US" sz="1200" dirty="0" smtClean="0"/>
              <a:t>), SDK </a:t>
            </a:r>
            <a:r>
              <a:rPr lang="bg-BG" sz="1200" dirty="0" smtClean="0"/>
              <a:t>и др., интегриране на модел на данните за клиентите с аналитичните платформи (</a:t>
            </a:r>
            <a:r>
              <a:rPr lang="de-DE" sz="1200" dirty="0" smtClean="0"/>
              <a:t>journ</a:t>
            </a:r>
            <a:r>
              <a:rPr lang="en-US" sz="1200" dirty="0" err="1" smtClean="0"/>
              <a:t>ey</a:t>
            </a:r>
            <a:r>
              <a:rPr lang="en-US" sz="1200" dirty="0" smtClean="0"/>
              <a:t> analysis, </a:t>
            </a:r>
            <a:r>
              <a:rPr lang="bg-BG" sz="1200" dirty="0" smtClean="0"/>
              <a:t>анализ на сегмента, прогнозиране и др.).</a:t>
            </a:r>
            <a:endParaRPr lang="en-GB" sz="1200" dirty="0" smtClean="0"/>
          </a:p>
          <a:p>
            <a:r>
              <a:rPr lang="bg-BG" sz="1200" b="1" dirty="0" smtClean="0"/>
              <a:t>Интегриране с външни приложения</a:t>
            </a:r>
            <a:r>
              <a:rPr lang="en-GB" sz="1200" b="1" dirty="0" smtClean="0"/>
              <a:t>. </a:t>
            </a:r>
            <a:r>
              <a:rPr lang="bg-BG" sz="1200" b="1" dirty="0" smtClean="0"/>
              <a:t>- интегриране чрез </a:t>
            </a:r>
            <a:r>
              <a:rPr lang="de-DE" sz="1200" b="1" dirty="0" smtClean="0"/>
              <a:t>API</a:t>
            </a:r>
            <a:r>
              <a:rPr lang="en-US" sz="1200" b="1" dirty="0" smtClean="0"/>
              <a:t>, </a:t>
            </a:r>
            <a:r>
              <a:rPr lang="bg-BG" sz="1200" b="1" dirty="0" smtClean="0"/>
              <a:t>автоматични </a:t>
            </a:r>
            <a:r>
              <a:rPr lang="en-US" sz="1200" b="1" dirty="0" smtClean="0"/>
              <a:t>ETL</a:t>
            </a:r>
            <a:r>
              <a:rPr lang="bg-BG" sz="1200" b="1" dirty="0" smtClean="0"/>
              <a:t> процеси, услуги за уведомяване в реално време </a:t>
            </a:r>
            <a:r>
              <a:rPr lang="en-US" sz="1200" b="1" dirty="0" smtClean="0"/>
              <a:t>(p</a:t>
            </a:r>
            <a:r>
              <a:rPr lang="de-DE" sz="1200" b="1" dirty="0" smtClean="0"/>
              <a:t>ublish and subscribe</a:t>
            </a:r>
            <a:r>
              <a:rPr lang="en-US" sz="1200" b="1" dirty="0" smtClean="0"/>
              <a:t>) . </a:t>
            </a:r>
            <a:r>
              <a:rPr lang="bg-BG" sz="1200" dirty="0" smtClean="0"/>
              <a:t>Външни приложения</a:t>
            </a:r>
            <a:r>
              <a:rPr lang="de-DE" sz="1200" dirty="0" smtClean="0"/>
              <a:t> – </a:t>
            </a:r>
            <a:r>
              <a:rPr lang="en-US" sz="1200" dirty="0" smtClean="0"/>
              <a:t>MCMS, Demand Side Platform </a:t>
            </a:r>
            <a:r>
              <a:rPr lang="bg-BG" sz="1200" dirty="0" smtClean="0"/>
              <a:t>за динамично програмно управление на дигитални реклами, системи за управление на дигитално съдържание и активи (</a:t>
            </a:r>
            <a:r>
              <a:rPr lang="de-DE" sz="1200" dirty="0" smtClean="0"/>
              <a:t>Digital Asset Management</a:t>
            </a:r>
            <a:r>
              <a:rPr lang="en-US" sz="1200" dirty="0" smtClean="0"/>
              <a:t>), </a:t>
            </a:r>
            <a:r>
              <a:rPr lang="bg-BG" sz="1200" dirty="0" smtClean="0"/>
              <a:t>аналитични платформи и др. </a:t>
            </a:r>
          </a:p>
          <a:p>
            <a:r>
              <a:rPr lang="bg-BG" sz="1200" b="1" dirty="0" smtClean="0"/>
              <a:t>Визуализация и контрол</a:t>
            </a:r>
            <a:r>
              <a:rPr lang="en-GB" sz="1200" b="1" dirty="0" smtClean="0"/>
              <a:t>. </a:t>
            </a:r>
            <a:r>
              <a:rPr lang="bg-BG" sz="1200" dirty="0" smtClean="0"/>
              <a:t> - предоставяне на интерактивни контролни табла с разнообразни форми на визуализация на данните относно кампании и сегменти, възможности за генериране и експортиране на справки и др.;</a:t>
            </a:r>
            <a:endParaRPr lang="en-GB" sz="1200" dirty="0" smtClean="0"/>
          </a:p>
          <a:p>
            <a:r>
              <a:rPr lang="bg-BG" sz="1200" b="1" dirty="0" smtClean="0"/>
              <a:t>Интегриране на данни от външни източници</a:t>
            </a:r>
            <a:r>
              <a:rPr lang="en-GB" sz="1200" b="1" dirty="0" smtClean="0"/>
              <a:t>.</a:t>
            </a:r>
            <a:r>
              <a:rPr lang="en-GB" sz="1200" dirty="0" smtClean="0"/>
              <a:t> </a:t>
            </a:r>
            <a:r>
              <a:rPr lang="bg-BG" sz="1200" dirty="0" smtClean="0"/>
              <a:t>Възможност за интегриране в облачна среда на данни от собствени източници с такива от външни източници при съответните нива на сигурност и защита на личните данни;</a:t>
            </a:r>
            <a:endParaRPr lang="en-GB" sz="1200" dirty="0" smtClean="0"/>
          </a:p>
          <a:p>
            <a:r>
              <a:rPr lang="bg-BG" sz="1200" b="1" dirty="0" smtClean="0"/>
              <a:t>Управление на потребителите и работните потоци – </a:t>
            </a:r>
            <a:r>
              <a:rPr lang="bg-BG" sz="1200" dirty="0" smtClean="0"/>
              <a:t>достъп до платформата в зависимост от ролята на потребителя, управление на работни потоци в различни приложения и др. </a:t>
            </a:r>
            <a:endParaRPr lang="en-GB" sz="1200" dirty="0" smtClean="0"/>
          </a:p>
          <a:p>
            <a:r>
              <a:rPr lang="bg-BG" sz="1200" b="1" dirty="0" smtClean="0"/>
              <a:t>Интегриране с </a:t>
            </a:r>
            <a:r>
              <a:rPr lang="de-DE" sz="1200" b="1" dirty="0" smtClean="0"/>
              <a:t>offline </a:t>
            </a:r>
            <a:r>
              <a:rPr lang="bg-BG" sz="1200" b="1" dirty="0" smtClean="0"/>
              <a:t>данни</a:t>
            </a:r>
            <a:r>
              <a:rPr lang="en-GB" sz="1200" b="1" dirty="0" smtClean="0"/>
              <a:t>.</a:t>
            </a:r>
            <a:r>
              <a:rPr lang="bg-BG" sz="1200" b="1" dirty="0" smtClean="0"/>
              <a:t> – </a:t>
            </a:r>
            <a:r>
              <a:rPr lang="bg-BG" sz="1200" dirty="0" smtClean="0"/>
              <a:t>данни от системи, които нямат директна връзка с облачната инфраструктура (наследени системи, маркетингови проучвания, изследвания и др.). </a:t>
            </a:r>
            <a:endParaRPr lang="en-GB" sz="120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56A65-F2F1-49BB-A099-F705FC1992FB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570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30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19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2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8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6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52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7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1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68DD-A642-4C23-A315-621AA2F4D7C8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97D48-A56A-428E-8424-44E555533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1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Системи за автоматизация на маркетинга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Marketing Automation S</a:t>
            </a:r>
            <a:r>
              <a:rPr lang="en-US" dirty="0" err="1" smtClean="0"/>
              <a:t>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1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LM </a:t>
            </a:r>
            <a:r>
              <a:rPr lang="en-US" dirty="0" smtClean="0"/>
              <a:t>- </a:t>
            </a:r>
            <a:r>
              <a:rPr lang="bg-BG" dirty="0" smtClean="0"/>
              <a:t>Лидери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endParaRPr lang="bg-BG" dirty="0" smtClean="0"/>
          </a:p>
          <a:p>
            <a:r>
              <a:rPr lang="de-DE" dirty="0" smtClean="0"/>
              <a:t>I</a:t>
            </a:r>
            <a:r>
              <a:rPr lang="en-GB" dirty="0" smtClean="0"/>
              <a:t>BM </a:t>
            </a:r>
            <a:r>
              <a:rPr lang="en-US" dirty="0" smtClean="0"/>
              <a:t>-</a:t>
            </a:r>
            <a:r>
              <a:rPr lang="en-GB" dirty="0"/>
              <a:t> IBM </a:t>
            </a:r>
            <a:r>
              <a:rPr lang="en-GB" dirty="0" err="1"/>
              <a:t>Silverpop</a:t>
            </a:r>
            <a:r>
              <a:rPr lang="en-GB" dirty="0"/>
              <a:t> </a:t>
            </a:r>
            <a:r>
              <a:rPr lang="en-GB" dirty="0" smtClean="0"/>
              <a:t>Engage, </a:t>
            </a:r>
            <a:r>
              <a:rPr lang="bg-BG" dirty="0" smtClean="0"/>
              <a:t>част от </a:t>
            </a:r>
            <a:r>
              <a:rPr lang="en-GB" dirty="0" smtClean="0"/>
              <a:t>IBM </a:t>
            </a:r>
            <a:r>
              <a:rPr lang="en-GB" dirty="0"/>
              <a:t>Marketing </a:t>
            </a:r>
            <a:r>
              <a:rPr lang="en-GB" dirty="0" smtClean="0"/>
              <a:t>Cloud</a:t>
            </a:r>
            <a:r>
              <a:rPr lang="en-US" dirty="0" smtClean="0"/>
              <a:t>; </a:t>
            </a:r>
          </a:p>
          <a:p>
            <a:r>
              <a:rPr lang="en-US" dirty="0" smtClean="0"/>
              <a:t>Oracle – </a:t>
            </a:r>
            <a:r>
              <a:rPr lang="en-GB" dirty="0"/>
              <a:t>Oracle </a:t>
            </a:r>
            <a:r>
              <a:rPr lang="en-GB" dirty="0" smtClean="0"/>
              <a:t>Eloqua, </a:t>
            </a:r>
            <a:r>
              <a:rPr lang="bg-BG" dirty="0" smtClean="0"/>
              <a:t>част от </a:t>
            </a:r>
            <a:r>
              <a:rPr lang="de-DE" dirty="0" smtClean="0"/>
              <a:t>Oracle Marketing Cloud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Marketo</a:t>
            </a:r>
            <a:r>
              <a:rPr lang="en-US" dirty="0" smtClean="0"/>
              <a:t> – </a:t>
            </a:r>
            <a:r>
              <a:rPr lang="en-US" dirty="0" err="1" smtClean="0"/>
              <a:t>Marketo</a:t>
            </a:r>
            <a:r>
              <a:rPr lang="en-US" dirty="0" smtClean="0"/>
              <a:t> Marketing Automation + </a:t>
            </a:r>
            <a:r>
              <a:rPr lang="bg-BG" dirty="0" smtClean="0"/>
              <a:t>над 500 технологични решения с външни партньори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9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Системи за управление на многоканални кампании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Multichannel Campaign Management Systems</a:t>
            </a:r>
            <a:r>
              <a:rPr lang="bg-BG" dirty="0"/>
              <a:t> – </a:t>
            </a:r>
            <a:r>
              <a:rPr lang="de-DE" dirty="0"/>
              <a:t>MCMS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2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MCMS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bg-BG" dirty="0" smtClean="0"/>
              <a:t>същност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009"/>
            <a:ext cx="10515600" cy="5135954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Интегрирано управление на взаимодействията с клиентите по всички маркетингови канали:</a:t>
            </a:r>
          </a:p>
          <a:p>
            <a:pPr lvl="1"/>
            <a:r>
              <a:rPr lang="de-DE" dirty="0" smtClean="0"/>
              <a:t>Web </a:t>
            </a:r>
            <a:r>
              <a:rPr lang="en-US" dirty="0" smtClean="0"/>
              <a:t>– </a:t>
            </a:r>
            <a:r>
              <a:rPr lang="bg-BG" dirty="0" smtClean="0"/>
              <a:t>сайтове, мобилни приложения, социални мрежи, електронна търговия;</a:t>
            </a:r>
          </a:p>
          <a:p>
            <a:pPr lvl="1"/>
            <a:r>
              <a:rPr lang="bg-BG" dirty="0" smtClean="0"/>
              <a:t>Кол и контакт центрове</a:t>
            </a:r>
          </a:p>
          <a:p>
            <a:pPr lvl="1"/>
            <a:r>
              <a:rPr lang="de-DE" dirty="0" smtClean="0"/>
              <a:t>Email </a:t>
            </a:r>
            <a:r>
              <a:rPr lang="en-US" dirty="0" smtClean="0"/>
              <a:t>– direct email, bulk email;</a:t>
            </a:r>
            <a:endParaRPr lang="bg-BG" dirty="0" smtClean="0"/>
          </a:p>
          <a:p>
            <a:pPr lvl="1"/>
            <a:r>
              <a:rPr lang="de-DE" dirty="0" smtClean="0"/>
              <a:t>Video </a:t>
            </a:r>
            <a:r>
              <a:rPr lang="en-US" dirty="0" smtClean="0"/>
              <a:t>– </a:t>
            </a:r>
            <a:r>
              <a:rPr lang="en-US" dirty="0" err="1" smtClean="0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, video </a:t>
            </a:r>
            <a:r>
              <a:rPr lang="bg-BG" dirty="0" smtClean="0"/>
              <a:t>съдържание в сайт, </a:t>
            </a:r>
            <a:r>
              <a:rPr lang="de-DE" dirty="0" smtClean="0"/>
              <a:t>email, </a:t>
            </a:r>
            <a:r>
              <a:rPr lang="bg-BG" dirty="0" smtClean="0"/>
              <a:t>новини и др.</a:t>
            </a:r>
          </a:p>
          <a:p>
            <a:pPr lvl="1"/>
            <a:r>
              <a:rPr lang="bg-BG" dirty="0" smtClean="0"/>
              <a:t>Интерактивна телевизия;</a:t>
            </a:r>
            <a:endParaRPr lang="en-US" dirty="0" smtClean="0"/>
          </a:p>
          <a:p>
            <a:pPr lvl="1"/>
            <a:r>
              <a:rPr lang="bg-BG" dirty="0" smtClean="0"/>
              <a:t>Традиционни канали – поща, телефон, събития и др.</a:t>
            </a:r>
          </a:p>
          <a:p>
            <a:pPr lvl="1"/>
            <a:endParaRPr lang="bg-BG" dirty="0"/>
          </a:p>
          <a:p>
            <a:r>
              <a:rPr lang="bg-BG" dirty="0" smtClean="0"/>
              <a:t>Поддържа всички етапи от управлението на маркетинговите кампании </a:t>
            </a:r>
            <a:r>
              <a:rPr lang="bg-BG" b="1" dirty="0" smtClean="0"/>
              <a:t>– </a:t>
            </a:r>
            <a:r>
              <a:rPr lang="bg-BG" dirty="0" smtClean="0"/>
              <a:t>генериране на идея, планиране, оптимизиране</a:t>
            </a:r>
            <a:r>
              <a:rPr lang="en-US" dirty="0" smtClean="0"/>
              <a:t>,</a:t>
            </a:r>
            <a:r>
              <a:rPr lang="bg-BG" dirty="0" smtClean="0"/>
              <a:t> изпълнение, анализ;</a:t>
            </a:r>
          </a:p>
          <a:p>
            <a:r>
              <a:rPr lang="bg-BG" dirty="0" smtClean="0"/>
              <a:t>Разширени възможности за дигитален маркетинг;</a:t>
            </a:r>
          </a:p>
          <a:p>
            <a:r>
              <a:rPr lang="bg-BG" dirty="0" smtClean="0"/>
              <a:t>Усъвършенствана аналитичност;</a:t>
            </a:r>
          </a:p>
          <a:p>
            <a:r>
              <a:rPr lang="bg-BG" dirty="0" smtClean="0"/>
              <a:t>Интегриране със </a:t>
            </a:r>
            <a:r>
              <a:rPr lang="de-DE" dirty="0" smtClean="0"/>
              <a:t>CRM, SFA </a:t>
            </a:r>
            <a:r>
              <a:rPr lang="bg-BG" dirty="0" smtClean="0"/>
              <a:t>и др. системи за реализиране на пълния цикъл на продажбите;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88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MCMS </a:t>
            </a:r>
            <a:r>
              <a:rPr lang="en-US" dirty="0" smtClean="0"/>
              <a:t>– </a:t>
            </a:r>
            <a:r>
              <a:rPr lang="bg-BG" dirty="0" smtClean="0"/>
              <a:t>усъвършенствана аналитичност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>
            <a:noAutofit/>
          </a:bodyPr>
          <a:lstStyle/>
          <a:p>
            <a:r>
              <a:rPr lang="bg-BG" sz="2000" b="1" dirty="0" smtClean="0"/>
              <a:t>Прогнозиране – </a:t>
            </a:r>
            <a:r>
              <a:rPr lang="bg-BG" sz="2000" dirty="0" smtClean="0"/>
              <a:t>поддържане на аналитични методи за прогнозиране на:</a:t>
            </a:r>
          </a:p>
          <a:p>
            <a:pPr lvl="1"/>
            <a:r>
              <a:rPr lang="bg-BG" sz="2000" dirty="0"/>
              <a:t>П</a:t>
            </a:r>
            <a:r>
              <a:rPr lang="bg-BG" sz="2000" dirty="0" smtClean="0"/>
              <a:t>ревключване на клиента </a:t>
            </a:r>
            <a:r>
              <a:rPr lang="en-US" sz="2000" dirty="0" smtClean="0"/>
              <a:t>– churn analysis</a:t>
            </a:r>
            <a:endParaRPr lang="bg-BG" sz="2000" dirty="0" smtClean="0"/>
          </a:p>
          <a:p>
            <a:pPr lvl="1"/>
            <a:r>
              <a:rPr lang="bg-BG" sz="2000" dirty="0"/>
              <a:t>О</a:t>
            </a:r>
            <a:r>
              <a:rPr lang="bg-BG" sz="2000" dirty="0" smtClean="0"/>
              <a:t>тговор по кампания – </a:t>
            </a:r>
            <a:r>
              <a:rPr lang="de-DE" sz="2000" dirty="0" smtClean="0"/>
              <a:t>campaign </a:t>
            </a:r>
            <a:r>
              <a:rPr lang="de-DE" sz="2000" dirty="0" smtClean="0"/>
              <a:t>response;</a:t>
            </a:r>
            <a:endParaRPr lang="de-DE" sz="2000" dirty="0" smtClean="0"/>
          </a:p>
          <a:p>
            <a:pPr lvl="1"/>
            <a:r>
              <a:rPr lang="bg-BG" sz="2000" dirty="0" smtClean="0"/>
              <a:t>Склонност към покупка – </a:t>
            </a:r>
            <a:r>
              <a:rPr lang="de-DE" sz="2000" dirty="0" smtClean="0"/>
              <a:t>propensit</a:t>
            </a:r>
            <a:r>
              <a:rPr lang="en-US" sz="2000" dirty="0" smtClean="0"/>
              <a:t>y to buy;</a:t>
            </a:r>
          </a:p>
          <a:p>
            <a:pPr lvl="1"/>
            <a:r>
              <a:rPr lang="bg-BG" sz="2000" dirty="0" smtClean="0"/>
              <a:t>Следваща покупка</a:t>
            </a:r>
            <a:r>
              <a:rPr lang="en-US" sz="2000" dirty="0" smtClean="0"/>
              <a:t> – next-time-purchase – </a:t>
            </a:r>
            <a:r>
              <a:rPr lang="bg-BG" sz="2000" dirty="0" smtClean="0"/>
              <a:t>прогнозира вероятност, срок и предмет на следваща покупка.</a:t>
            </a:r>
          </a:p>
          <a:p>
            <a:r>
              <a:rPr lang="bg-BG" sz="2000" b="1" dirty="0" smtClean="0"/>
              <a:t>Оптимизация</a:t>
            </a:r>
            <a:r>
              <a:rPr lang="bg-BG" sz="2000" dirty="0" smtClean="0"/>
              <a:t> – методи за оптимизиране на планирането и изпълнението на кампанията:</a:t>
            </a:r>
          </a:p>
          <a:p>
            <a:pPr lvl="1"/>
            <a:r>
              <a:rPr lang="bg-BG" sz="2000" dirty="0" smtClean="0"/>
              <a:t>Балансиране на ограничения и ресурси;</a:t>
            </a:r>
          </a:p>
          <a:p>
            <a:pPr lvl="1"/>
            <a:r>
              <a:rPr lang="bg-BG" sz="2000" dirty="0" smtClean="0"/>
              <a:t>Оценка на различни варианти за провеждане;</a:t>
            </a:r>
          </a:p>
          <a:p>
            <a:pPr lvl="1"/>
            <a:r>
              <a:rPr lang="bg-BG" sz="2000" dirty="0" smtClean="0"/>
              <a:t>Изчисляване на резултати – брой взаимодействия‘/транзакции, очаквани приходи и др.;</a:t>
            </a:r>
          </a:p>
          <a:p>
            <a:r>
              <a:rPr lang="bg-BG" sz="2000" b="1" dirty="0" smtClean="0"/>
              <a:t>Многомерно сегментиране </a:t>
            </a:r>
            <a:r>
              <a:rPr lang="bg-BG" sz="2000" dirty="0" smtClean="0"/>
              <a:t>– методи за сегментиране на целевите и настоящите клиенти в зависимост от:</a:t>
            </a:r>
          </a:p>
          <a:p>
            <a:pPr lvl="1"/>
            <a:r>
              <a:rPr lang="bg-BG" sz="2000" dirty="0" smtClean="0"/>
              <a:t>Осъществените транзакции – </a:t>
            </a:r>
            <a:r>
              <a:rPr lang="de-DE" sz="2000" dirty="0" smtClean="0"/>
              <a:t>RFM, </a:t>
            </a:r>
            <a:r>
              <a:rPr lang="bg-BG" sz="2000" dirty="0" smtClean="0"/>
              <a:t>пазарна кошница и др.</a:t>
            </a:r>
          </a:p>
          <a:p>
            <a:pPr lvl="1"/>
            <a:r>
              <a:rPr lang="bg-BG" sz="2000" dirty="0" smtClean="0"/>
              <a:t>Клиентски профил – демографски, </a:t>
            </a:r>
            <a:r>
              <a:rPr lang="bg-BG" sz="2000" dirty="0" err="1" smtClean="0"/>
              <a:t>социо</a:t>
            </a:r>
            <a:r>
              <a:rPr lang="bg-BG" sz="2000" dirty="0" smtClean="0"/>
              <a:t>-културни, икономически и др. характеристики;</a:t>
            </a:r>
          </a:p>
          <a:p>
            <a:pPr lvl="1"/>
            <a:r>
              <a:rPr lang="bg-BG" sz="2000" dirty="0" smtClean="0"/>
              <a:t>Жизнен цикъл и пожизнена стойност на клиента и др.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199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MCMS </a:t>
            </a:r>
            <a:r>
              <a:rPr lang="en-US" dirty="0" smtClean="0"/>
              <a:t>-  </a:t>
            </a:r>
            <a:r>
              <a:rPr lang="bg-BG" dirty="0" smtClean="0"/>
              <a:t>провеждане на кампании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 smtClean="0"/>
              <a:t>Реакция на събития (</a:t>
            </a:r>
            <a:r>
              <a:rPr lang="de-DE" b="1" dirty="0" smtClean="0"/>
              <a:t>e</a:t>
            </a:r>
            <a:r>
              <a:rPr lang="en-GB" b="1" dirty="0" smtClean="0"/>
              <a:t>vent triggering</a:t>
            </a:r>
            <a:r>
              <a:rPr lang="en-US" b="1" dirty="0" smtClean="0"/>
              <a:t>)</a:t>
            </a:r>
            <a:r>
              <a:rPr lang="en-GB" b="1" dirty="0" smtClean="0"/>
              <a:t>:</a:t>
            </a:r>
            <a:r>
              <a:rPr lang="en-GB" b="1" dirty="0"/>
              <a:t> </a:t>
            </a:r>
            <a:r>
              <a:rPr lang="bg-BG" dirty="0" smtClean="0"/>
              <a:t>Идентифициране и обработка на съществени събития, влияещи върху взаимоотношенията с клиентите; </a:t>
            </a:r>
          </a:p>
          <a:p>
            <a:r>
              <a:rPr lang="bg-BG" b="1" dirty="0" smtClean="0"/>
              <a:t>Препоръки в реално време – </a:t>
            </a:r>
            <a:r>
              <a:rPr lang="bg-BG" dirty="0" smtClean="0"/>
              <a:t>изготвяне на оферта в реално време, т.е. в момента на транзакцията, въз основа на минали и текущи данни; </a:t>
            </a:r>
            <a:endParaRPr lang="en-GB" dirty="0"/>
          </a:p>
          <a:p>
            <a:r>
              <a:rPr lang="bg-BG" b="1" dirty="0" smtClean="0"/>
              <a:t>Управление на целевите клиенти чрез всички маркетингови канали </a:t>
            </a:r>
            <a:r>
              <a:rPr lang="bg-BG" dirty="0" smtClean="0"/>
              <a:t>– поддържа функции на </a:t>
            </a:r>
            <a:r>
              <a:rPr lang="de-DE" dirty="0" smtClean="0"/>
              <a:t>Lead Management </a:t>
            </a:r>
            <a:r>
              <a:rPr lang="bg-BG" dirty="0" smtClean="0"/>
              <a:t>по поне три различни канали в рамките на една кампания;</a:t>
            </a:r>
          </a:p>
          <a:p>
            <a:r>
              <a:rPr lang="bg-BG" b="1" dirty="0" smtClean="0"/>
              <a:t>Възможности за управление на бизнес процесите – </a:t>
            </a:r>
            <a:r>
              <a:rPr lang="de-DE" b="1" dirty="0" smtClean="0"/>
              <a:t>workflow automation</a:t>
            </a:r>
            <a:endParaRPr lang="bg-BG" b="1" dirty="0" smtClean="0"/>
          </a:p>
          <a:p>
            <a:r>
              <a:rPr lang="bg-BG" b="1" dirty="0" smtClean="0"/>
              <a:t>Интегриране със </a:t>
            </a:r>
            <a:r>
              <a:rPr lang="de-DE" b="1" dirty="0" smtClean="0"/>
              <a:t>CRM </a:t>
            </a:r>
            <a:r>
              <a:rPr lang="bg-BG" b="1" dirty="0" smtClean="0"/>
              <a:t>или </a:t>
            </a:r>
            <a:r>
              <a:rPr lang="de-DE" b="1" dirty="0" smtClean="0"/>
              <a:t>SFA.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6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MCMS </a:t>
            </a:r>
            <a:r>
              <a:rPr lang="en-US" dirty="0" smtClean="0"/>
              <a:t>– </a:t>
            </a:r>
            <a:r>
              <a:rPr lang="bg-BG" dirty="0" smtClean="0"/>
              <a:t>дигитален маркетинг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Уеб аналитичност (</a:t>
            </a:r>
            <a:r>
              <a:rPr lang="de-DE" dirty="0" smtClean="0"/>
              <a:t>Web anal</a:t>
            </a:r>
            <a:r>
              <a:rPr lang="en-US" dirty="0" err="1" smtClean="0"/>
              <a:t>ytics</a:t>
            </a:r>
            <a:r>
              <a:rPr lang="bg-BG" dirty="0" smtClean="0"/>
              <a:t>);</a:t>
            </a:r>
          </a:p>
          <a:p>
            <a:r>
              <a:rPr lang="bg-BG" dirty="0" smtClean="0"/>
              <a:t>Аналитичност спрямо социални мрежи </a:t>
            </a:r>
            <a:r>
              <a:rPr lang="en-US" dirty="0" smtClean="0"/>
              <a:t>(social analytics);</a:t>
            </a:r>
          </a:p>
          <a:p>
            <a:r>
              <a:rPr lang="bg-BG" dirty="0" smtClean="0"/>
              <a:t>Маркетинг посредством социални мрежи (</a:t>
            </a:r>
            <a:r>
              <a:rPr lang="en-US" dirty="0" smtClean="0"/>
              <a:t>social marketing);</a:t>
            </a:r>
          </a:p>
          <a:p>
            <a:r>
              <a:rPr lang="bg-BG" dirty="0" smtClean="0"/>
              <a:t>Мобилен маркетинг (</a:t>
            </a:r>
            <a:r>
              <a:rPr lang="de-DE" dirty="0" smtClean="0"/>
              <a:t>mobile marketing</a:t>
            </a:r>
            <a:r>
              <a:rPr lang="en-US" dirty="0" smtClean="0"/>
              <a:t>);</a:t>
            </a:r>
          </a:p>
          <a:p>
            <a:r>
              <a:rPr lang="bg-BG" dirty="0" smtClean="0"/>
              <a:t>Интегриране с електронна търговия</a:t>
            </a:r>
            <a:r>
              <a:rPr lang="bg-BG" dirty="0"/>
              <a:t>;</a:t>
            </a:r>
            <a:endParaRPr lang="de-DE" dirty="0" smtClean="0"/>
          </a:p>
          <a:p>
            <a:r>
              <a:rPr lang="bg-BG" dirty="0" smtClean="0"/>
              <a:t>Управление на дигитални реклами и дигитално съдържание и др..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8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409"/>
            <a:ext cx="10515600" cy="776923"/>
          </a:xfrm>
        </p:spPr>
        <p:txBody>
          <a:bodyPr/>
          <a:lstStyle/>
          <a:p>
            <a:r>
              <a:rPr lang="de-DE" dirty="0" smtClean="0"/>
              <a:t>MCMS - </a:t>
            </a:r>
            <a:r>
              <a:rPr lang="bg-BG" dirty="0" smtClean="0"/>
              <a:t>лидери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332"/>
            <a:ext cx="10515600" cy="5276631"/>
          </a:xfrm>
        </p:spPr>
        <p:txBody>
          <a:bodyPr/>
          <a:lstStyle/>
          <a:p>
            <a:r>
              <a:rPr lang="de-DE" dirty="0" smtClean="0"/>
              <a:t>Adobe </a:t>
            </a:r>
            <a:r>
              <a:rPr lang="en-US" dirty="0" smtClean="0"/>
              <a:t>– Adobe Campaign, </a:t>
            </a:r>
            <a:r>
              <a:rPr lang="bg-BG" dirty="0" smtClean="0"/>
              <a:t>част от </a:t>
            </a:r>
            <a:r>
              <a:rPr lang="de-DE" dirty="0" smtClean="0"/>
              <a:t>Adobe Marketing Cloud (</a:t>
            </a:r>
            <a:r>
              <a:rPr lang="bg-BG" dirty="0" smtClean="0"/>
              <a:t>;</a:t>
            </a:r>
            <a:r>
              <a:rPr lang="de-DE" dirty="0" smtClean="0"/>
              <a:t> SaaS</a:t>
            </a:r>
            <a:endParaRPr lang="bg-BG" dirty="0" smtClean="0"/>
          </a:p>
          <a:p>
            <a:r>
              <a:rPr lang="de-DE" dirty="0" smtClean="0"/>
              <a:t>IBM </a:t>
            </a:r>
            <a:r>
              <a:rPr lang="bg-BG" dirty="0" smtClean="0"/>
              <a:t>– </a:t>
            </a:r>
            <a:r>
              <a:rPr lang="en-US" dirty="0" err="1" smtClean="0"/>
              <a:t>on-premise</a:t>
            </a:r>
            <a:r>
              <a:rPr lang="en-US" dirty="0" smtClean="0"/>
              <a:t> (IBM Marketing Software) + </a:t>
            </a:r>
            <a:r>
              <a:rPr lang="en-US" dirty="0" err="1" smtClean="0"/>
              <a:t>Saas</a:t>
            </a:r>
            <a:r>
              <a:rPr lang="en-US" dirty="0" smtClean="0"/>
              <a:t> (</a:t>
            </a:r>
            <a:r>
              <a:rPr lang="de-DE" dirty="0" smtClean="0"/>
              <a:t>IBM Marketing Cloud + </a:t>
            </a:r>
            <a:r>
              <a:rPr lang="en-GB" dirty="0"/>
              <a:t>Opportunity Detect, Contact Optimization, Interact, Digital Analytics, SPSS </a:t>
            </a:r>
            <a:r>
              <a:rPr lang="en-GB" dirty="0" err="1"/>
              <a:t>Modeler</a:t>
            </a:r>
            <a:r>
              <a:rPr lang="en-GB" dirty="0"/>
              <a:t> Advantage Marketing Edition, Social Media </a:t>
            </a:r>
            <a:r>
              <a:rPr lang="en-GB" dirty="0" err="1" smtClean="0"/>
              <a:t>Analytics,Tealeaf</a:t>
            </a:r>
            <a:r>
              <a:rPr lang="en-GB" dirty="0" smtClean="0"/>
              <a:t> CX, </a:t>
            </a:r>
            <a:r>
              <a:rPr lang="en-GB" dirty="0"/>
              <a:t>IBM Journey Designer</a:t>
            </a:r>
            <a:r>
              <a:rPr lang="bg-BG" dirty="0" smtClean="0"/>
              <a:t>);</a:t>
            </a:r>
          </a:p>
          <a:p>
            <a:r>
              <a:rPr lang="de-DE" dirty="0" smtClean="0"/>
              <a:t>Oracle </a:t>
            </a:r>
            <a:r>
              <a:rPr lang="en-US" dirty="0" smtClean="0"/>
              <a:t>– Oracle Marketing Cloud</a:t>
            </a:r>
            <a:r>
              <a:rPr lang="de-DE" dirty="0" smtClean="0"/>
              <a:t> - </a:t>
            </a:r>
            <a:r>
              <a:rPr lang="en-GB" dirty="0"/>
              <a:t>Oracle B2B Cross-Channel </a:t>
            </a:r>
            <a:r>
              <a:rPr lang="en-GB" dirty="0" smtClean="0"/>
              <a:t>Marketing </a:t>
            </a:r>
            <a:r>
              <a:rPr lang="bg-BG" dirty="0" smtClean="0"/>
              <a:t>и </a:t>
            </a:r>
            <a:r>
              <a:rPr lang="en-GB" dirty="0" smtClean="0"/>
              <a:t>Oracle </a:t>
            </a:r>
            <a:r>
              <a:rPr lang="en-GB" dirty="0"/>
              <a:t>B2C Cross-Channel </a:t>
            </a:r>
            <a:r>
              <a:rPr lang="en-GB" dirty="0" smtClean="0"/>
              <a:t>Marketing</a:t>
            </a:r>
            <a:r>
              <a:rPr lang="bg-BG" dirty="0" smtClean="0"/>
              <a:t>;</a:t>
            </a:r>
          </a:p>
          <a:p>
            <a:r>
              <a:rPr lang="de-DE" dirty="0" smtClean="0"/>
              <a:t>SAS </a:t>
            </a:r>
            <a:r>
              <a:rPr lang="en-US" dirty="0" smtClean="0"/>
              <a:t>-</a:t>
            </a:r>
            <a:r>
              <a:rPr lang="de-DE" dirty="0" smtClean="0"/>
              <a:t> </a:t>
            </a:r>
            <a:r>
              <a:rPr lang="en-GB" dirty="0"/>
              <a:t>Customer Intelligence multichannel marketing </a:t>
            </a:r>
            <a:r>
              <a:rPr lang="en-GB" dirty="0" smtClean="0"/>
              <a:t>platform  + </a:t>
            </a:r>
            <a:r>
              <a:rPr lang="en-GB" dirty="0"/>
              <a:t>Customer Intelligence 360</a:t>
            </a:r>
            <a:r>
              <a:rPr lang="en-GB" dirty="0" smtClean="0"/>
              <a:t>;</a:t>
            </a:r>
          </a:p>
          <a:p>
            <a:r>
              <a:rPr lang="en-US" dirty="0" smtClean="0"/>
              <a:t>Salesforce – Salesforce Marketing Cloud;</a:t>
            </a:r>
          </a:p>
          <a:p>
            <a:r>
              <a:rPr lang="de-DE" dirty="0" smtClean="0"/>
              <a:t>Microsoft  </a:t>
            </a:r>
            <a:r>
              <a:rPr lang="de-DE" dirty="0" smtClean="0"/>
              <a:t>- Microsoft Dynamics Marketing + Adobe;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Дигитални маркетингови хъбове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Digital Marketing Hubs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5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r>
              <a:rPr lang="de-DE" dirty="0" smtClean="0"/>
              <a:t>DMH </a:t>
            </a:r>
            <a:r>
              <a:rPr lang="en-US" dirty="0" smtClean="0"/>
              <a:t>- </a:t>
            </a:r>
            <a:r>
              <a:rPr lang="bg-BG" dirty="0" smtClean="0"/>
              <a:t>същност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348"/>
            <a:ext cx="10515600" cy="5065615"/>
          </a:xfrm>
        </p:spPr>
        <p:txBody>
          <a:bodyPr>
            <a:normAutofit/>
          </a:bodyPr>
          <a:lstStyle/>
          <a:p>
            <a:r>
              <a:rPr lang="bg-BG" dirty="0" smtClean="0"/>
              <a:t>Управление на профила на аудиторията</a:t>
            </a:r>
            <a:r>
              <a:rPr lang="en-GB" dirty="0" smtClean="0"/>
              <a:t> </a:t>
            </a:r>
            <a:r>
              <a:rPr lang="en-GB" dirty="0"/>
              <a:t>— </a:t>
            </a:r>
            <a:r>
              <a:rPr lang="bg-BG" dirty="0" smtClean="0"/>
              <a:t>интегриране на външни и вътрешни данни за регистрирани и анонимни целеви и настоящи клиенти. </a:t>
            </a:r>
            <a:endParaRPr lang="en-GB" dirty="0"/>
          </a:p>
          <a:p>
            <a:r>
              <a:rPr lang="bg-BG" dirty="0" smtClean="0"/>
              <a:t>Интегрирано управление на клиентските преживявания чрез различни дигитални канали;</a:t>
            </a:r>
          </a:p>
          <a:p>
            <a:r>
              <a:rPr lang="en-GB" dirty="0" smtClean="0"/>
              <a:t> </a:t>
            </a:r>
            <a:r>
              <a:rPr lang="bg-BG" dirty="0" smtClean="0"/>
              <a:t>Синхронизиране на данни и съдържание относно привличането на клиентите през дигиталните канали;</a:t>
            </a:r>
            <a:endParaRPr lang="en-GB" dirty="0"/>
          </a:p>
          <a:p>
            <a:r>
              <a:rPr lang="bg-BG" dirty="0" smtClean="0"/>
              <a:t>Измерване и анализ на резултатите в реално време;</a:t>
            </a:r>
          </a:p>
          <a:p>
            <a:r>
              <a:rPr lang="bg-BG" dirty="0" smtClean="0"/>
              <a:t>Самостоятелно приложение</a:t>
            </a:r>
            <a:r>
              <a:rPr lang="en-GB" dirty="0" smtClean="0"/>
              <a:t> </a:t>
            </a:r>
            <a:r>
              <a:rPr lang="bg-BG" dirty="0" smtClean="0"/>
              <a:t>с възможност за интегриране с </a:t>
            </a:r>
            <a:r>
              <a:rPr lang="de-DE" dirty="0" smtClean="0"/>
              <a:t>MCMS</a:t>
            </a:r>
            <a:r>
              <a:rPr lang="en-US" dirty="0" smtClean="0"/>
              <a:t>;</a:t>
            </a:r>
          </a:p>
          <a:p>
            <a:r>
              <a:rPr lang="en-US" dirty="0" smtClean="0"/>
              <a:t>SaaS.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8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DMH - </a:t>
            </a:r>
            <a:r>
              <a:rPr lang="bg-BG" dirty="0" smtClean="0"/>
              <a:t>задачи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Събиране на данни за клиенти от различни канали за синхронизиране и оптимизиране на клиентското „пътешествие“ (</a:t>
            </a:r>
            <a:r>
              <a:rPr lang="de-DE" dirty="0" smtClean="0"/>
              <a:t>customer journe</a:t>
            </a:r>
            <a:r>
              <a:rPr lang="en-US" dirty="0" smtClean="0"/>
              <a:t>y); </a:t>
            </a:r>
            <a:endParaRPr lang="en-GB" dirty="0"/>
          </a:p>
          <a:p>
            <a:r>
              <a:rPr lang="bg-BG" dirty="0" smtClean="0"/>
              <a:t>Интегриране и анализ на текущи и исторически данни от различни източници и предоставяне на резултатите от анализите на външни системи като </a:t>
            </a:r>
            <a:r>
              <a:rPr lang="de-DE" dirty="0" smtClean="0"/>
              <a:t>MCMS, SFA, CRM</a:t>
            </a:r>
            <a:r>
              <a:rPr lang="bg-BG" dirty="0" smtClean="0"/>
              <a:t> и др.;</a:t>
            </a:r>
            <a:endParaRPr lang="en-GB" dirty="0"/>
          </a:p>
          <a:p>
            <a:r>
              <a:rPr lang="bg-BG" dirty="0" smtClean="0"/>
              <a:t>Осигурява на маркетинговите приложения унифициран достъп до ресурси като профил на аудиторията, дигитално съдържание и събития; </a:t>
            </a:r>
          </a:p>
          <a:p>
            <a:r>
              <a:rPr lang="bg-BG" dirty="0" smtClean="0"/>
              <a:t>Анализира поведението на клиентите с цел изготвяне и предоставяне на персонални оферти, реклами и преживявания и оптимизира взаимодействието.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1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09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Marketing Automation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2707"/>
              </p:ext>
            </p:extLst>
          </p:nvPr>
        </p:nvGraphicFramePr>
        <p:xfrm>
          <a:off x="838200" y="126608"/>
          <a:ext cx="10515600" cy="6428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9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DMH </a:t>
            </a:r>
            <a:r>
              <a:rPr lang="en-US" dirty="0" smtClean="0"/>
              <a:t>- </a:t>
            </a:r>
            <a:r>
              <a:rPr lang="bg-BG" dirty="0" smtClean="0"/>
              <a:t>функции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943600"/>
          </a:xfrm>
        </p:spPr>
        <p:txBody>
          <a:bodyPr>
            <a:noAutofit/>
          </a:bodyPr>
          <a:lstStyle/>
          <a:p>
            <a:r>
              <a:rPr lang="bg-BG" b="1" dirty="0" smtClean="0"/>
              <a:t>Управление и активиране на </a:t>
            </a:r>
            <a:r>
              <a:rPr lang="bg-BG" b="1" dirty="0" smtClean="0"/>
              <a:t>аудиторията:</a:t>
            </a:r>
          </a:p>
          <a:p>
            <a:pPr lvl="1"/>
            <a:r>
              <a:rPr lang="bg-BG" dirty="0" smtClean="0"/>
              <a:t>профил и идентифициране;</a:t>
            </a:r>
          </a:p>
          <a:p>
            <a:pPr lvl="1"/>
            <a:r>
              <a:rPr lang="bg-BG" dirty="0" smtClean="0"/>
              <a:t>статични и динамични сегменти;</a:t>
            </a:r>
          </a:p>
          <a:p>
            <a:r>
              <a:rPr lang="bg-BG" b="1" dirty="0" smtClean="0"/>
              <a:t>Оптимизация </a:t>
            </a:r>
            <a:r>
              <a:rPr lang="bg-BG" b="1" dirty="0" smtClean="0"/>
              <a:t>и вземане на решения в реално </a:t>
            </a:r>
            <a:r>
              <a:rPr lang="bg-BG" b="1" dirty="0" smtClean="0"/>
              <a:t>време:</a:t>
            </a:r>
          </a:p>
          <a:p>
            <a:pPr lvl="1"/>
            <a:r>
              <a:rPr lang="bg-BG" dirty="0" smtClean="0"/>
              <a:t>правила </a:t>
            </a:r>
            <a:r>
              <a:rPr lang="bg-BG" dirty="0" smtClean="0"/>
              <a:t>за вземане на решения</a:t>
            </a:r>
            <a:r>
              <a:rPr lang="en-US" dirty="0" smtClean="0"/>
              <a:t> </a:t>
            </a:r>
            <a:r>
              <a:rPr lang="bg-BG" dirty="0" smtClean="0"/>
              <a:t>по време на </a:t>
            </a:r>
            <a:r>
              <a:rPr lang="bg-BG" dirty="0" smtClean="0"/>
              <a:t>комуникацията;</a:t>
            </a:r>
          </a:p>
          <a:p>
            <a:pPr lvl="1"/>
            <a:r>
              <a:rPr lang="bg-BG" dirty="0" smtClean="0"/>
              <a:t>машинно обучение за оптимизиране на вземането на решения;</a:t>
            </a:r>
            <a:endParaRPr lang="bg-BG" dirty="0" smtClean="0"/>
          </a:p>
          <a:p>
            <a:r>
              <a:rPr lang="bg-BG" b="1" dirty="0" smtClean="0"/>
              <a:t>Персонализирано преживяване</a:t>
            </a:r>
            <a:r>
              <a:rPr lang="bg-BG" b="1" dirty="0" smtClean="0"/>
              <a:t>:</a:t>
            </a:r>
          </a:p>
          <a:p>
            <a:pPr lvl="1"/>
            <a:r>
              <a:rPr lang="bg-BG" dirty="0" smtClean="0"/>
              <a:t>персонализация на уеб сайт;</a:t>
            </a:r>
          </a:p>
          <a:p>
            <a:pPr lvl="1"/>
            <a:r>
              <a:rPr lang="bg-BG" dirty="0" smtClean="0"/>
              <a:t>динамична оптимизация на съдържанието;</a:t>
            </a:r>
          </a:p>
          <a:p>
            <a:pPr lvl="1"/>
            <a:r>
              <a:rPr lang="bg-BG" dirty="0" smtClean="0"/>
              <a:t>персонализирани съобшения;</a:t>
            </a:r>
          </a:p>
          <a:p>
            <a:r>
              <a:rPr lang="bg-BG" b="1" dirty="0" smtClean="0"/>
              <a:t>Идентифициране </a:t>
            </a:r>
            <a:r>
              <a:rPr lang="bg-BG" b="1" dirty="0" smtClean="0"/>
              <a:t>на клиента независимо от устройството и канала на взаимодействие</a:t>
            </a:r>
            <a:r>
              <a:rPr lang="en-GB" b="1" dirty="0" smtClean="0"/>
              <a:t>.</a:t>
            </a:r>
            <a:r>
              <a:rPr lang="en-GB" b="1" dirty="0"/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7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de-DE" dirty="0"/>
              <a:t>DMH </a:t>
            </a:r>
            <a:r>
              <a:rPr lang="en-US" dirty="0" smtClean="0"/>
              <a:t>– </a:t>
            </a:r>
            <a:r>
              <a:rPr lang="bg-BG" dirty="0" smtClean="0"/>
              <a:t>функции (продължение)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15" y="679664"/>
            <a:ext cx="11542143" cy="5497299"/>
          </a:xfrm>
        </p:spPr>
        <p:txBody>
          <a:bodyPr>
            <a:noAutofit/>
          </a:bodyPr>
          <a:lstStyle/>
          <a:p>
            <a:r>
              <a:rPr lang="bg-BG" b="1" dirty="0"/>
              <a:t>Обобщаване и анализ на клиентски </a:t>
            </a:r>
            <a:r>
              <a:rPr lang="bg-BG" b="1" dirty="0" smtClean="0"/>
              <a:t>данни:</a:t>
            </a:r>
          </a:p>
          <a:p>
            <a:pPr lvl="1"/>
            <a:r>
              <a:rPr lang="bg-BG" dirty="0" smtClean="0"/>
              <a:t>управление </a:t>
            </a:r>
            <a:r>
              <a:rPr lang="bg-BG" dirty="0"/>
              <a:t>на етикети (</a:t>
            </a:r>
            <a:r>
              <a:rPr lang="de-DE" dirty="0"/>
              <a:t>tag management</a:t>
            </a:r>
            <a:r>
              <a:rPr lang="en-US" dirty="0"/>
              <a:t>), SDK </a:t>
            </a:r>
            <a:r>
              <a:rPr lang="bg-BG" dirty="0"/>
              <a:t>и </a:t>
            </a:r>
            <a:r>
              <a:rPr lang="bg-BG" dirty="0" smtClean="0"/>
              <a:t>др;</a:t>
            </a:r>
          </a:p>
          <a:p>
            <a:pPr lvl="1"/>
            <a:r>
              <a:rPr lang="bg-BG" dirty="0" smtClean="0"/>
              <a:t>интегриране </a:t>
            </a:r>
            <a:r>
              <a:rPr lang="bg-BG" dirty="0"/>
              <a:t>с аналитичните платформи (</a:t>
            </a:r>
            <a:r>
              <a:rPr lang="de-DE" dirty="0"/>
              <a:t>journ</a:t>
            </a:r>
            <a:r>
              <a:rPr lang="en-US" dirty="0" err="1"/>
              <a:t>ey</a:t>
            </a:r>
            <a:r>
              <a:rPr lang="en-US" dirty="0"/>
              <a:t> analysis, </a:t>
            </a:r>
            <a:r>
              <a:rPr lang="bg-BG" dirty="0"/>
              <a:t>анализ на сегмента, прогнозиране и др</a:t>
            </a:r>
            <a:r>
              <a:rPr lang="bg-BG" dirty="0" smtClean="0"/>
              <a:t>.)</a:t>
            </a:r>
            <a:r>
              <a:rPr lang="en-US" dirty="0" smtClean="0"/>
              <a:t>;</a:t>
            </a:r>
            <a:endParaRPr lang="en-GB" dirty="0"/>
          </a:p>
          <a:p>
            <a:r>
              <a:rPr lang="bg-BG" b="1" dirty="0" smtClean="0"/>
              <a:t>Интегриране с външни приложения</a:t>
            </a:r>
            <a:r>
              <a:rPr lang="en-GB" b="1" dirty="0" smtClean="0"/>
              <a:t>.</a:t>
            </a:r>
            <a:r>
              <a:rPr lang="en-GB" b="1" dirty="0"/>
              <a:t> </a:t>
            </a:r>
            <a:r>
              <a:rPr lang="bg-BG" dirty="0" smtClean="0"/>
              <a:t>- </a:t>
            </a:r>
            <a:r>
              <a:rPr lang="bg-BG" sz="2400" dirty="0" smtClean="0"/>
              <a:t>интегриране чрез </a:t>
            </a:r>
            <a:r>
              <a:rPr lang="de-DE" sz="2400" dirty="0" smtClean="0"/>
              <a:t>API</a:t>
            </a:r>
            <a:r>
              <a:rPr lang="en-US" sz="2400" dirty="0" smtClean="0"/>
              <a:t>, </a:t>
            </a:r>
            <a:r>
              <a:rPr lang="bg-BG" sz="2400" dirty="0" smtClean="0"/>
              <a:t>автоматични </a:t>
            </a:r>
            <a:r>
              <a:rPr lang="en-US" sz="2400" dirty="0" smtClean="0"/>
              <a:t>ETL</a:t>
            </a:r>
            <a:r>
              <a:rPr lang="bg-BG" sz="2400" dirty="0" smtClean="0"/>
              <a:t> процеси, услуги за уведомяване в реално време </a:t>
            </a:r>
            <a:r>
              <a:rPr lang="en-US" sz="2400" dirty="0" smtClean="0"/>
              <a:t>(p</a:t>
            </a:r>
            <a:r>
              <a:rPr lang="de-DE" sz="2400" dirty="0" smtClean="0"/>
              <a:t>ublish and subscribe</a:t>
            </a:r>
            <a:r>
              <a:rPr lang="en-US" sz="2400" dirty="0" smtClean="0"/>
              <a:t>)</a:t>
            </a:r>
            <a:r>
              <a:rPr lang="en-US" sz="2400" b="1" dirty="0" smtClean="0"/>
              <a:t> . </a:t>
            </a:r>
            <a:endParaRPr lang="bg-BG" sz="2400" b="1" dirty="0" smtClean="0"/>
          </a:p>
          <a:p>
            <a:r>
              <a:rPr lang="bg-BG" b="1" dirty="0" smtClean="0"/>
              <a:t>Визуализация </a:t>
            </a:r>
            <a:r>
              <a:rPr lang="bg-BG" b="1" dirty="0" smtClean="0"/>
              <a:t>и </a:t>
            </a:r>
            <a:r>
              <a:rPr lang="bg-BG" b="1" dirty="0" smtClean="0"/>
              <a:t>контрол</a:t>
            </a:r>
            <a:r>
              <a:rPr lang="bg-BG" b="1" dirty="0" smtClean="0"/>
              <a:t>:</a:t>
            </a:r>
          </a:p>
          <a:p>
            <a:pPr lvl="1"/>
            <a:r>
              <a:rPr lang="en-US" dirty="0"/>
              <a:t>dashboards;</a:t>
            </a:r>
          </a:p>
          <a:p>
            <a:pPr lvl="1"/>
            <a:r>
              <a:rPr lang="en-US" dirty="0"/>
              <a:t>ad hoc </a:t>
            </a:r>
            <a:r>
              <a:rPr lang="en-US" dirty="0" smtClean="0"/>
              <a:t>reporting + export</a:t>
            </a:r>
            <a:r>
              <a:rPr lang="en-US" dirty="0"/>
              <a:t>; </a:t>
            </a:r>
            <a:endParaRPr lang="en-GB" dirty="0"/>
          </a:p>
          <a:p>
            <a:r>
              <a:rPr lang="bg-BG" b="1" dirty="0" smtClean="0"/>
              <a:t>Интегриране на данни от външни </a:t>
            </a:r>
            <a:r>
              <a:rPr lang="bg-BG" b="1" dirty="0" smtClean="0"/>
              <a:t>източници</a:t>
            </a:r>
            <a:r>
              <a:rPr lang="en-GB" b="1" dirty="0" smtClean="0"/>
              <a:t>:</a:t>
            </a:r>
          </a:p>
          <a:p>
            <a:r>
              <a:rPr lang="bg-BG" b="1" dirty="0" smtClean="0"/>
              <a:t>Управление </a:t>
            </a:r>
            <a:r>
              <a:rPr lang="bg-BG" b="1" dirty="0" smtClean="0"/>
              <a:t>на потребителите и работните потоци </a:t>
            </a:r>
            <a:r>
              <a:rPr lang="bg-BG" sz="2400" b="1" dirty="0" smtClean="0"/>
              <a:t>– </a:t>
            </a:r>
            <a:r>
              <a:rPr lang="bg-BG" sz="2400" dirty="0" smtClean="0"/>
              <a:t>достъп до платформата в зависимост от ролята на потребителя, управление на работни потоци в различни приложения и др. </a:t>
            </a:r>
            <a:endParaRPr lang="en-GB" sz="2400" dirty="0"/>
          </a:p>
          <a:p>
            <a:r>
              <a:rPr lang="bg-BG" b="1" dirty="0" smtClean="0"/>
              <a:t>Интегриране с </a:t>
            </a:r>
            <a:r>
              <a:rPr lang="de-DE" b="1" dirty="0" smtClean="0"/>
              <a:t>offline </a:t>
            </a:r>
            <a:r>
              <a:rPr lang="bg-BG" b="1" dirty="0" smtClean="0"/>
              <a:t>данни</a:t>
            </a:r>
            <a:r>
              <a:rPr lang="en-GB" b="1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3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DMH </a:t>
            </a:r>
            <a:r>
              <a:rPr lang="en-US" dirty="0" smtClean="0"/>
              <a:t>- </a:t>
            </a:r>
            <a:r>
              <a:rPr lang="bg-BG" dirty="0" smtClean="0"/>
              <a:t>лидери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Adobe </a:t>
            </a:r>
            <a:r>
              <a:rPr lang="en-US" dirty="0" smtClean="0"/>
              <a:t>– People, </a:t>
            </a:r>
            <a:r>
              <a:rPr lang="bg-BG" dirty="0" smtClean="0"/>
              <a:t>част от </a:t>
            </a:r>
            <a:r>
              <a:rPr lang="de-DE" dirty="0" smtClean="0"/>
              <a:t>Adobe Marketing Cloud</a:t>
            </a:r>
            <a:endParaRPr lang="en-US" dirty="0" smtClean="0"/>
          </a:p>
          <a:p>
            <a:r>
              <a:rPr lang="en-US" dirty="0" smtClean="0"/>
              <a:t>Oracle – Oracle Marketing Cloud</a:t>
            </a:r>
          </a:p>
          <a:p>
            <a:r>
              <a:rPr lang="en-US" dirty="0" smtClean="0"/>
              <a:t>Salesforce – Salesforce Marketing Cloud</a:t>
            </a:r>
          </a:p>
          <a:p>
            <a:r>
              <a:rPr lang="en-US" dirty="0" err="1" smtClean="0"/>
              <a:t>Marketo</a:t>
            </a:r>
            <a:r>
              <a:rPr lang="en-US" dirty="0" smtClean="0"/>
              <a:t> - </a:t>
            </a:r>
            <a:r>
              <a:rPr lang="en-GB" dirty="0" err="1" smtClean="0"/>
              <a:t>Marketo</a:t>
            </a:r>
            <a:r>
              <a:rPr lang="en-GB" dirty="0" smtClean="0"/>
              <a:t> </a:t>
            </a:r>
            <a:r>
              <a:rPr lang="en-GB" dirty="0"/>
              <a:t>Engagement Marketing Platform</a:t>
            </a:r>
          </a:p>
        </p:txBody>
      </p:sp>
    </p:spTree>
    <p:extLst>
      <p:ext uri="{BB962C8B-B14F-4D97-AF65-F5344CB8AC3E}">
        <p14:creationId xmlns:p14="http://schemas.microsoft.com/office/powerpoint/2010/main" val="93387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Системи за управление на маркетингови ресурси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Marketing Resource </a:t>
            </a:r>
            <a:r>
              <a:rPr lang="de-DE" dirty="0"/>
              <a:t>Management </a:t>
            </a:r>
            <a:r>
              <a:rPr lang="de-DE" dirty="0" smtClean="0"/>
              <a:t>S</a:t>
            </a:r>
            <a:r>
              <a:rPr lang="en-US" dirty="0" err="1" smtClean="0"/>
              <a:t>ystems</a:t>
            </a:r>
            <a:r>
              <a:rPr lang="en-US" dirty="0" smtClean="0"/>
              <a:t> (MRMS)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5196" y="26719"/>
            <a:ext cx="10515600" cy="1325563"/>
          </a:xfrm>
        </p:spPr>
        <p:txBody>
          <a:bodyPr/>
          <a:lstStyle/>
          <a:p>
            <a:r>
              <a:rPr lang="en-US" dirty="0" smtClean="0"/>
              <a:t>MMRS - </a:t>
            </a:r>
            <a:r>
              <a:rPr lang="bg-BG" dirty="0" smtClean="0"/>
              <a:t>функции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332" y="948906"/>
            <a:ext cx="11145328" cy="522805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bg-BG" dirty="0" smtClean="0"/>
              <a:t>Поддържат управлението на външни и вътрешни маркетингови ресурси</a:t>
            </a:r>
            <a:r>
              <a:rPr lang="en-US" dirty="0" smtClean="0"/>
              <a:t>:</a:t>
            </a:r>
          </a:p>
          <a:p>
            <a:pPr lvl="1"/>
            <a:r>
              <a:rPr lang="bg-BG" sz="2800" dirty="0" smtClean="0"/>
              <a:t>Бюджет и разходи;</a:t>
            </a:r>
            <a:endParaRPr lang="en-GB" sz="2800" dirty="0"/>
          </a:p>
          <a:p>
            <a:pPr lvl="1"/>
            <a:r>
              <a:rPr lang="bg-BG" sz="2800" dirty="0" smtClean="0"/>
              <a:t>Проекти и задачи;</a:t>
            </a:r>
            <a:endParaRPr lang="en-GB" sz="2800" dirty="0"/>
          </a:p>
          <a:p>
            <a:pPr lvl="1"/>
            <a:r>
              <a:rPr lang="bg-BG" sz="2800" dirty="0" smtClean="0"/>
              <a:t>Хора;</a:t>
            </a:r>
            <a:endParaRPr lang="en-GB" sz="2800" dirty="0"/>
          </a:p>
          <a:p>
            <a:pPr lvl="1"/>
            <a:r>
              <a:rPr lang="bg-BG" sz="2800" dirty="0" smtClean="0"/>
              <a:t>Съдържание, дигитални активи, информация; </a:t>
            </a:r>
          </a:p>
          <a:p>
            <a:r>
              <a:rPr lang="bg-BG" dirty="0" smtClean="0"/>
              <a:t>Стратегическо </a:t>
            </a:r>
            <a:r>
              <a:rPr lang="bg-BG" dirty="0"/>
              <a:t>планиране и финансово управление </a:t>
            </a:r>
            <a:r>
              <a:rPr lang="bg-BG" dirty="0" smtClean="0"/>
              <a:t>- планиране и бюджетиране на дейностите по маркетингови кампании; </a:t>
            </a:r>
          </a:p>
          <a:p>
            <a:r>
              <a:rPr lang="bg-BG" dirty="0" smtClean="0"/>
              <a:t>Разработка на маркетингови програми и маркетингово съдържание; </a:t>
            </a:r>
            <a:endParaRPr lang="en-GB" dirty="0"/>
          </a:p>
          <a:p>
            <a:r>
              <a:rPr lang="bg-BG" dirty="0" smtClean="0"/>
              <a:t>Управление на дигитални активи, съдържание и знание;</a:t>
            </a:r>
          </a:p>
          <a:p>
            <a:r>
              <a:rPr lang="bg-BG" dirty="0" smtClean="0"/>
              <a:t>Разпределение на маркетинговите активи;</a:t>
            </a:r>
          </a:p>
          <a:p>
            <a:r>
              <a:rPr lang="bg-BG" dirty="0" smtClean="0"/>
              <a:t>Анализ и оптимизиране на маркетинговите ресурси.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3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MRMS - </a:t>
            </a:r>
            <a:r>
              <a:rPr lang="bg-BG" dirty="0" smtClean="0"/>
              <a:t>лидери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SAS – SAS </a:t>
            </a:r>
            <a:r>
              <a:rPr lang="en-GB" dirty="0"/>
              <a:t>Marketing Operations </a:t>
            </a:r>
            <a:r>
              <a:rPr lang="en-GB" dirty="0" smtClean="0"/>
              <a:t>Management;</a:t>
            </a:r>
            <a:endParaRPr lang="de-DE" dirty="0" smtClean="0"/>
          </a:p>
          <a:p>
            <a:r>
              <a:rPr lang="de-DE" dirty="0" smtClean="0"/>
              <a:t>Teradata – Aprimo </a:t>
            </a:r>
            <a:r>
              <a:rPr lang="bg-BG" dirty="0" smtClean="0"/>
              <a:t>и др.;</a:t>
            </a:r>
            <a:endParaRPr lang="de-DE" dirty="0" smtClean="0"/>
          </a:p>
          <a:p>
            <a:r>
              <a:rPr lang="de-DE" dirty="0" smtClean="0"/>
              <a:t>SAP </a:t>
            </a:r>
            <a:r>
              <a:rPr lang="en-US" dirty="0" smtClean="0"/>
              <a:t>– SAP Hybris Marketing</a:t>
            </a:r>
            <a:endParaRPr lang="de-DE" dirty="0" smtClean="0"/>
          </a:p>
          <a:p>
            <a:r>
              <a:rPr lang="de-DE" dirty="0" smtClean="0"/>
              <a:t>Infor</a:t>
            </a:r>
            <a:r>
              <a:rPr lang="bg-BG" dirty="0" smtClean="0"/>
              <a:t> - </a:t>
            </a:r>
            <a:r>
              <a:rPr lang="de-DE" dirty="0" smtClean="0"/>
              <a:t>Orbis</a:t>
            </a:r>
          </a:p>
          <a:p>
            <a:r>
              <a:rPr lang="de-DE" dirty="0" smtClean="0"/>
              <a:t>Workfront</a:t>
            </a:r>
            <a:r>
              <a:rPr lang="bg-BG" dirty="0" smtClean="0"/>
              <a:t> – </a:t>
            </a:r>
            <a:r>
              <a:rPr lang="de-DE" dirty="0" smtClean="0"/>
              <a:t>Workfront + </a:t>
            </a:r>
            <a:r>
              <a:rPr lang="bg-BG" dirty="0" smtClean="0"/>
              <a:t>интегриране с </a:t>
            </a:r>
            <a:r>
              <a:rPr lang="de-DE" dirty="0" smtClean="0"/>
              <a:t>WebDam, Adobe Creative Cloud, Oracle Marketing Cloud, Allocadia, Tableau </a:t>
            </a:r>
            <a:r>
              <a:rPr lang="bg-BG" dirty="0" smtClean="0"/>
              <a:t>и др.</a:t>
            </a:r>
            <a:endParaRPr lang="de-DE" dirty="0" smtClean="0"/>
          </a:p>
          <a:p>
            <a:r>
              <a:rPr lang="de-DE" dirty="0" smtClean="0"/>
              <a:t>Brand Maker </a:t>
            </a:r>
            <a:r>
              <a:rPr lang="en-US" dirty="0" smtClean="0"/>
              <a:t>- + </a:t>
            </a:r>
            <a:r>
              <a:rPr lang="bg-BG" dirty="0" smtClean="0"/>
              <a:t>интегриране с </a:t>
            </a:r>
            <a:r>
              <a:rPr lang="de-DE" dirty="0" smtClean="0"/>
              <a:t>Adobe Creative Cloud, Adobe Marketing Cloud, Salesforce, Facebook, Twitter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MRMS - </a:t>
            </a:r>
            <a:r>
              <a:rPr lang="bg-BG" dirty="0" smtClean="0"/>
              <a:t>лидери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SAS – SAS </a:t>
            </a:r>
            <a:r>
              <a:rPr lang="en-GB" dirty="0"/>
              <a:t>Marketing Operations </a:t>
            </a:r>
            <a:r>
              <a:rPr lang="en-GB" dirty="0" smtClean="0"/>
              <a:t>Management;</a:t>
            </a:r>
            <a:endParaRPr lang="de-DE" dirty="0" smtClean="0"/>
          </a:p>
          <a:p>
            <a:r>
              <a:rPr lang="de-DE" dirty="0" smtClean="0"/>
              <a:t>Teradata – Aprimo </a:t>
            </a:r>
            <a:r>
              <a:rPr lang="bg-BG" dirty="0" smtClean="0"/>
              <a:t>и др.;</a:t>
            </a:r>
            <a:endParaRPr lang="de-DE" dirty="0" smtClean="0"/>
          </a:p>
          <a:p>
            <a:r>
              <a:rPr lang="de-DE" dirty="0" smtClean="0"/>
              <a:t>SAP </a:t>
            </a:r>
            <a:r>
              <a:rPr lang="en-US" dirty="0" smtClean="0"/>
              <a:t>– SAP Hybris Marketing</a:t>
            </a:r>
            <a:endParaRPr lang="de-DE" dirty="0" smtClean="0"/>
          </a:p>
          <a:p>
            <a:r>
              <a:rPr lang="de-DE" dirty="0" smtClean="0"/>
              <a:t>Infor</a:t>
            </a:r>
            <a:r>
              <a:rPr lang="bg-BG" dirty="0" smtClean="0"/>
              <a:t> - </a:t>
            </a:r>
            <a:r>
              <a:rPr lang="de-DE" dirty="0" smtClean="0"/>
              <a:t>Orbis</a:t>
            </a:r>
          </a:p>
          <a:p>
            <a:r>
              <a:rPr lang="de-DE" dirty="0" smtClean="0"/>
              <a:t>Workfront</a:t>
            </a:r>
            <a:r>
              <a:rPr lang="bg-BG" dirty="0" smtClean="0"/>
              <a:t> – </a:t>
            </a:r>
            <a:r>
              <a:rPr lang="de-DE" dirty="0" smtClean="0"/>
              <a:t>Workfront + </a:t>
            </a:r>
            <a:r>
              <a:rPr lang="bg-BG" dirty="0" smtClean="0"/>
              <a:t>интегриране с </a:t>
            </a:r>
            <a:r>
              <a:rPr lang="de-DE" dirty="0" smtClean="0"/>
              <a:t>WebDam, Adobe Creative Cloud, Oracle Marketing Cloud, Allocadia, Tableau </a:t>
            </a:r>
            <a:r>
              <a:rPr lang="bg-BG" dirty="0" smtClean="0"/>
              <a:t>и др.</a:t>
            </a:r>
            <a:endParaRPr lang="de-DE" dirty="0" smtClean="0"/>
          </a:p>
          <a:p>
            <a:r>
              <a:rPr lang="de-DE" dirty="0" smtClean="0"/>
              <a:t>Brand Maker </a:t>
            </a:r>
            <a:r>
              <a:rPr lang="en-US" dirty="0" smtClean="0"/>
              <a:t>- + </a:t>
            </a:r>
            <a:r>
              <a:rPr lang="bg-BG" dirty="0" smtClean="0"/>
              <a:t>интегриране с </a:t>
            </a:r>
            <a:r>
              <a:rPr lang="de-DE" dirty="0" smtClean="0"/>
              <a:t>Adobe Creative Cloud, Adobe Marketing Cloud, Salesforce, Facebook, Twitter </a:t>
            </a:r>
            <a:r>
              <a:rPr lang="bg-BG" dirty="0" smtClean="0"/>
              <a:t>и др.</a:t>
            </a:r>
            <a:endParaRPr lang="de-D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7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Дигитална маркетингова аналитичност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Digital Marketing Ana</a:t>
            </a:r>
            <a:r>
              <a:rPr lang="en-US" dirty="0" err="1" smtClean="0"/>
              <a:t>lytics</a:t>
            </a:r>
            <a:r>
              <a:rPr lang="en-US" dirty="0" smtClean="0"/>
              <a:t> (DMA)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8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DMA </a:t>
            </a:r>
            <a:r>
              <a:rPr lang="bg-BG" dirty="0" smtClean="0"/>
              <a:t>- </a:t>
            </a:r>
            <a:r>
              <a:rPr lang="bg-BG" dirty="0" smtClean="0"/>
              <a:t>същност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65916"/>
            <a:ext cx="11100758" cy="5211047"/>
          </a:xfrm>
        </p:spPr>
        <p:txBody>
          <a:bodyPr>
            <a:noAutofit/>
          </a:bodyPr>
          <a:lstStyle/>
          <a:p>
            <a:r>
              <a:rPr lang="bg-BG" dirty="0" smtClean="0"/>
              <a:t>Аналитични приложения анализ и оптимизиране на клиентските преживявания, привличането на клиенти, управление на съществуващи клиенти и др. ;</a:t>
            </a:r>
          </a:p>
          <a:p>
            <a:r>
              <a:rPr lang="bg-BG" dirty="0" smtClean="0"/>
              <a:t>Фокусът е върху оптимизиране на маркетингови и рекламни кампании, провеждани по дигитални канали; </a:t>
            </a:r>
          </a:p>
          <a:p>
            <a:r>
              <a:rPr lang="bg-BG" dirty="0" smtClean="0"/>
              <a:t>Самостоятелни приложения, обхващат всички функции от събиране на данни, анализ и визуализация; </a:t>
            </a:r>
          </a:p>
        </p:txBody>
      </p:sp>
    </p:spTree>
    <p:extLst>
      <p:ext uri="{BB962C8B-B14F-4D97-AF65-F5344CB8AC3E}">
        <p14:creationId xmlns:p14="http://schemas.microsoft.com/office/powerpoint/2010/main" val="19199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de-DE" dirty="0"/>
              <a:t>DMA </a:t>
            </a:r>
            <a:r>
              <a:rPr lang="bg-BG" dirty="0" smtClean="0"/>
              <a:t>– функции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676"/>
            <a:ext cx="10515600" cy="5107287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Интегриране </a:t>
            </a:r>
            <a:r>
              <a:rPr lang="bg-BG" dirty="0"/>
              <a:t>на данни (структурирани и неструктурирани) от различни канали;</a:t>
            </a:r>
          </a:p>
          <a:p>
            <a:r>
              <a:rPr lang="bg-BG" dirty="0"/>
              <a:t>Изследване на данни – визуални и др. средства за извличане на полезни шаблони (зависимости, връзки); </a:t>
            </a:r>
          </a:p>
          <a:p>
            <a:r>
              <a:rPr lang="bg-BG" dirty="0"/>
              <a:t>Разширена аналитичност – прогностични анализи, машинно обучение, анализ на текст, изображения и графики;</a:t>
            </a:r>
          </a:p>
          <a:p>
            <a:r>
              <a:rPr lang="bg-BG" dirty="0"/>
              <a:t>Възможност за интегриране с </a:t>
            </a:r>
            <a:r>
              <a:rPr lang="de-DE" dirty="0"/>
              <a:t>MCMS,</a:t>
            </a:r>
            <a:r>
              <a:rPr lang="bg-BG" dirty="0"/>
              <a:t> управление на уеб съдържание, социален маркетинг, реклама и др., с цел експортиране на резултатите от анализа (сегменти, прогнози, оценки и др.);</a:t>
            </a:r>
          </a:p>
          <a:p>
            <a:r>
              <a:rPr lang="bg-BG" dirty="0"/>
              <a:t>Измерване на резултата от маркетинговите и рекламни кампании</a:t>
            </a:r>
            <a:r>
              <a:rPr lang="de-DE" dirty="0"/>
              <a:t> – multitouch attribution(MTA)</a:t>
            </a:r>
            <a:r>
              <a:rPr lang="bg-BG" dirty="0"/>
              <a:t>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531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целеви </a:t>
            </a:r>
            <a:r>
              <a:rPr lang="bg-BG" dirty="0" smtClean="0"/>
              <a:t>клиенти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bg-BG" dirty="0"/>
              <a:t>(</a:t>
            </a:r>
            <a:r>
              <a:rPr lang="en-US" dirty="0"/>
              <a:t>Lead Management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6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- </a:t>
            </a:r>
            <a:r>
              <a:rPr lang="bg-BG" dirty="0" smtClean="0"/>
              <a:t>лидери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Adobe </a:t>
            </a:r>
            <a:r>
              <a:rPr lang="en-US" dirty="0" smtClean="0"/>
              <a:t>– Adobe Analytics, Adobe Target, Adobe Audience, Adobe Media Optimizer, </a:t>
            </a:r>
            <a:r>
              <a:rPr lang="bg-BG" dirty="0" smtClean="0"/>
              <a:t>част от </a:t>
            </a:r>
            <a:r>
              <a:rPr lang="de-DE" dirty="0" smtClean="0"/>
              <a:t>Adobe Marketing Cloud</a:t>
            </a:r>
            <a:r>
              <a:rPr lang="en-US" dirty="0" smtClean="0"/>
              <a:t>;</a:t>
            </a:r>
            <a:endParaRPr lang="de-DE" dirty="0" smtClean="0"/>
          </a:p>
          <a:p>
            <a:r>
              <a:rPr lang="de-DE" dirty="0" smtClean="0"/>
              <a:t>SAS</a:t>
            </a:r>
            <a:r>
              <a:rPr lang="bg-BG" dirty="0" smtClean="0"/>
              <a:t> - </a:t>
            </a:r>
            <a:r>
              <a:rPr lang="en-GB" dirty="0"/>
              <a:t>Customer Intelligence </a:t>
            </a:r>
            <a:r>
              <a:rPr lang="en-GB" dirty="0" smtClean="0"/>
              <a:t>360</a:t>
            </a:r>
            <a:r>
              <a:rPr lang="bg-BG" dirty="0" smtClean="0"/>
              <a:t>, </a:t>
            </a:r>
            <a:r>
              <a:rPr lang="de-DE" dirty="0" smtClean="0"/>
              <a:t>Enterprise Miner, Visual Statistics </a:t>
            </a:r>
            <a:r>
              <a:rPr lang="bg-BG" dirty="0" smtClean="0"/>
              <a:t> и др.</a:t>
            </a:r>
            <a:endParaRPr lang="de-DE" dirty="0" smtClean="0"/>
          </a:p>
          <a:p>
            <a:r>
              <a:rPr lang="de-DE" dirty="0" smtClean="0"/>
              <a:t>Google - </a:t>
            </a:r>
            <a:r>
              <a:rPr lang="en-GB" dirty="0"/>
              <a:t>Google Analytics 360 </a:t>
            </a:r>
            <a:r>
              <a:rPr lang="en-GB" dirty="0" smtClean="0"/>
              <a:t>Suite, </a:t>
            </a:r>
            <a:r>
              <a:rPr lang="bg-BG" dirty="0" smtClean="0"/>
              <a:t>интеграция с </a:t>
            </a:r>
            <a:r>
              <a:rPr lang="en-GB" dirty="0" smtClean="0"/>
              <a:t>Double Click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05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8"/>
            <a:ext cx="10515600" cy="1325563"/>
          </a:xfrm>
        </p:spPr>
        <p:txBody>
          <a:bodyPr/>
          <a:lstStyle/>
          <a:p>
            <a:r>
              <a:rPr lang="bg-BG" dirty="0" smtClean="0"/>
              <a:t>Тенденции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145"/>
            <a:ext cx="10515600" cy="5107818"/>
          </a:xfrm>
        </p:spPr>
        <p:txBody>
          <a:bodyPr/>
          <a:lstStyle/>
          <a:p>
            <a:r>
              <a:rPr lang="bg-BG" dirty="0" smtClean="0"/>
              <a:t>Дигитален маркетинг;</a:t>
            </a:r>
            <a:endParaRPr lang="de-DE" dirty="0" smtClean="0"/>
          </a:p>
          <a:p>
            <a:r>
              <a:rPr lang="de-DE" dirty="0" smtClean="0"/>
              <a:t>SaaS</a:t>
            </a:r>
            <a:r>
              <a:rPr lang="en-US" dirty="0" smtClean="0"/>
              <a:t>;</a:t>
            </a:r>
          </a:p>
          <a:p>
            <a:r>
              <a:rPr lang="bg-BG" dirty="0" smtClean="0"/>
              <a:t>Интегриране;</a:t>
            </a:r>
          </a:p>
          <a:p>
            <a:r>
              <a:rPr lang="bg-BG" dirty="0" smtClean="0"/>
              <a:t>Платформа;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Cloud Callout 3"/>
          <p:cNvSpPr/>
          <p:nvPr/>
        </p:nvSpPr>
        <p:spPr>
          <a:xfrm>
            <a:off x="2096086" y="3390314"/>
            <a:ext cx="6710289" cy="2349304"/>
          </a:xfrm>
          <a:prstGeom prst="cloud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 smtClean="0"/>
              <a:t>Marketing Cloud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7451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Adobe Marketing Cloud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42" y="1690687"/>
            <a:ext cx="1964528" cy="4279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734" y="1690687"/>
            <a:ext cx="2223419" cy="4279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591" y="1733043"/>
            <a:ext cx="1332296" cy="3950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983" y="1690688"/>
            <a:ext cx="2116817" cy="40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Marketing Cloud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64" y="1392702"/>
            <a:ext cx="9336546" cy="5064369"/>
          </a:xfrm>
        </p:spPr>
      </p:pic>
    </p:spTree>
    <p:extLst>
      <p:ext uri="{BB962C8B-B14F-4D97-AF65-F5344CB8AC3E}">
        <p14:creationId xmlns:p14="http://schemas.microsoft.com/office/powerpoint/2010/main" val="24720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831" y="125974"/>
            <a:ext cx="10515600" cy="1325563"/>
          </a:xfrm>
        </p:spPr>
        <p:txBody>
          <a:bodyPr/>
          <a:lstStyle/>
          <a:p>
            <a:r>
              <a:rPr lang="en-US" dirty="0" smtClean="0"/>
              <a:t>IBM Marketing Cloud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26" y="1237958"/>
            <a:ext cx="10877854" cy="56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r>
              <a:rPr lang="en-US" b="1" dirty="0" smtClean="0"/>
              <a:t>Lead Management</a:t>
            </a:r>
            <a:r>
              <a:rPr lang="bg-BG" b="1" dirty="0"/>
              <a:t> </a:t>
            </a:r>
            <a:r>
              <a:rPr lang="bg-BG" b="1" dirty="0" smtClean="0"/>
              <a:t>- същност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09822"/>
            <a:ext cx="11077135" cy="554266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Самостоятелно решение или част от </a:t>
            </a:r>
            <a:r>
              <a:rPr lang="de-DE" dirty="0" smtClean="0"/>
              <a:t>CRM</a:t>
            </a:r>
            <a:r>
              <a:rPr lang="bg-BG" dirty="0" smtClean="0"/>
              <a:t>, </a:t>
            </a:r>
            <a:r>
              <a:rPr lang="de-DE" dirty="0" smtClean="0"/>
              <a:t>SFA, MCMS </a:t>
            </a:r>
            <a:r>
              <a:rPr lang="bg-BG" dirty="0" smtClean="0"/>
              <a:t>и др.;</a:t>
            </a:r>
          </a:p>
          <a:p>
            <a:r>
              <a:rPr lang="de-DE" dirty="0" smtClean="0"/>
              <a:t>Lead to Opportunit</a:t>
            </a:r>
            <a:r>
              <a:rPr lang="en-US" dirty="0" smtClean="0"/>
              <a:t>y Process</a:t>
            </a:r>
            <a:r>
              <a:rPr lang="bg-BG" dirty="0" smtClean="0"/>
              <a:t>;</a:t>
            </a:r>
          </a:p>
          <a:p>
            <a:endParaRPr lang="bg-BG" dirty="0"/>
          </a:p>
          <a:p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r>
              <a:rPr lang="bg-BG" dirty="0" smtClean="0"/>
              <a:t>Интегриране на целеви клиенти от различни канали на привличане – интернет (формуляри, кампании и др.), кампании (традиционни, </a:t>
            </a:r>
            <a:r>
              <a:rPr lang="de-DE" dirty="0" smtClean="0"/>
              <a:t>email, </a:t>
            </a:r>
            <a:r>
              <a:rPr lang="bg-BG" dirty="0" smtClean="0"/>
              <a:t>многоканални), маркетингови бази от данни, проучвания, социални мрежи, търговски изложения, панаири и др.</a:t>
            </a:r>
            <a:r>
              <a:rPr lang="en-US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bg-BG" dirty="0"/>
              <a:t>Резултат – потенциални бизнес възможности (</a:t>
            </a:r>
            <a:r>
              <a:rPr lang="de-DE" dirty="0"/>
              <a:t>opportunities</a:t>
            </a:r>
            <a:r>
              <a:rPr lang="en-US" dirty="0"/>
              <a:t>); </a:t>
            </a:r>
          </a:p>
          <a:p>
            <a:pPr>
              <a:spcBef>
                <a:spcPts val="600"/>
              </a:spcBef>
            </a:pPr>
            <a:r>
              <a:rPr lang="bg-BG" dirty="0"/>
              <a:t>Тясна интеграция на маркетингови и продажбени бизнес процеси и технологии; </a:t>
            </a:r>
            <a:endParaRPr lang="bg-BG" dirty="0" smtClean="0"/>
          </a:p>
          <a:p>
            <a:pPr>
              <a:spcBef>
                <a:spcPts val="600"/>
              </a:spcBef>
            </a:pPr>
            <a:r>
              <a:rPr lang="bg-BG" dirty="0"/>
              <a:t>Използват се предимно за поддържане на обмислени покупки;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15746482"/>
              </p:ext>
            </p:extLst>
          </p:nvPr>
        </p:nvGraphicFramePr>
        <p:xfrm>
          <a:off x="1089463" y="2238671"/>
          <a:ext cx="9686389" cy="1326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9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52"/>
            <a:ext cx="10515600" cy="4127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LM - </a:t>
            </a:r>
            <a:r>
              <a:rPr lang="bg-BG" dirty="0" smtClean="0"/>
              <a:t>функции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777922"/>
            <a:ext cx="10515600" cy="53990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b="1" dirty="0" smtClean="0"/>
              <a:t>Управление на целевите клиенти по различни маркетингови канали</a:t>
            </a:r>
            <a:r>
              <a:rPr lang="en-GB" dirty="0" smtClean="0"/>
              <a:t>:</a:t>
            </a:r>
            <a:endParaRPr lang="en-GB" dirty="0"/>
          </a:p>
          <a:p>
            <a:r>
              <a:rPr lang="bg-BG" dirty="0" smtClean="0"/>
              <a:t>Поддържа функции по събиране, генериране, анализ, подобряване, оценка, управление на целеви клиенти</a:t>
            </a:r>
            <a:r>
              <a:rPr lang="de-DE" dirty="0" smtClean="0"/>
              <a:t> </a:t>
            </a:r>
            <a:r>
              <a:rPr lang="bg-BG" dirty="0" smtClean="0"/>
              <a:t>както при инициатива от страна на компанията (</a:t>
            </a:r>
            <a:r>
              <a:rPr lang="de-DE" dirty="0" smtClean="0"/>
              <a:t>outbound</a:t>
            </a:r>
            <a:r>
              <a:rPr lang="bg-BG" dirty="0" smtClean="0"/>
              <a:t> </a:t>
            </a:r>
            <a:r>
              <a:rPr lang="de-DE" dirty="0" smtClean="0"/>
              <a:t>marketing), </a:t>
            </a:r>
            <a:r>
              <a:rPr lang="bg-BG" dirty="0" smtClean="0"/>
              <a:t>така и от страна на клиента (</a:t>
            </a:r>
            <a:r>
              <a:rPr lang="de-DE" dirty="0" smtClean="0"/>
              <a:t>inbound marketing</a:t>
            </a:r>
            <a:r>
              <a:rPr lang="en-US" dirty="0" smtClean="0"/>
              <a:t>);</a:t>
            </a:r>
          </a:p>
          <a:p>
            <a:r>
              <a:rPr lang="bg-BG" dirty="0" smtClean="0"/>
              <a:t>Поддържа разнообразни канали (дигитални и недигитални) в рамките на една кампания; </a:t>
            </a:r>
          </a:p>
          <a:p>
            <a:pPr lvl="1"/>
            <a:r>
              <a:rPr lang="bg-BG" dirty="0" smtClean="0"/>
              <a:t>Дигитални канали – уебсайтове и страници, сайтове за е-търговия, </a:t>
            </a:r>
            <a:r>
              <a:rPr lang="de-DE" dirty="0" smtClean="0"/>
              <a:t>email </a:t>
            </a:r>
            <a:r>
              <a:rPr lang="bg-BG" dirty="0" smtClean="0"/>
              <a:t>маркетинг, </a:t>
            </a:r>
            <a:r>
              <a:rPr lang="bg-BG" dirty="0" err="1" smtClean="0"/>
              <a:t>уебинар</a:t>
            </a:r>
            <a:r>
              <a:rPr lang="bg-BG" dirty="0" smtClean="0"/>
              <a:t>, онлайн конференции, видео и интерактивни приложения, социални мрежи и др.;</a:t>
            </a:r>
          </a:p>
          <a:p>
            <a:pPr lvl="1"/>
            <a:r>
              <a:rPr lang="bg-BG" dirty="0" smtClean="0"/>
              <a:t>Традиционни канали (недигитални) – кол/контакт центрове, директен мейл маркетинг, търговски изложения, семинари, събития, външни бази от данни и списъци на клиенти и др.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9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LM </a:t>
            </a:r>
            <a:r>
              <a:rPr lang="en-US" dirty="0" smtClean="0"/>
              <a:t>– </a:t>
            </a:r>
            <a:r>
              <a:rPr lang="bg-BG" dirty="0" smtClean="0"/>
              <a:t>функции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b="1" dirty="0" smtClean="0"/>
              <a:t>Обобщаване на данните за целевите клиенти в единна информационна база</a:t>
            </a:r>
          </a:p>
          <a:p>
            <a:r>
              <a:rPr lang="bg-BG" dirty="0" smtClean="0"/>
              <a:t>Събиране, съхранение, използване, импортиране/експортиране и извеждане на резултатна информация за целевите клиенти;</a:t>
            </a:r>
          </a:p>
          <a:p>
            <a:r>
              <a:rPr lang="bg-BG" dirty="0" smtClean="0"/>
              <a:t>Както в реално (или почти реално) време, така и офлайн;</a:t>
            </a:r>
          </a:p>
          <a:p>
            <a:r>
              <a:rPr lang="bg-BG" dirty="0" smtClean="0"/>
              <a:t>Събиране, обобщаване, анализ, сегментиране на целеви клиенти, генерирани от други системи като системи за управление на кампании, дигитални маркетингови хъбове, уеб портали, е-търговия и др. </a:t>
            </a:r>
            <a:endParaRPr lang="en-GB" dirty="0"/>
          </a:p>
          <a:p>
            <a:r>
              <a:rPr lang="bg-BG" dirty="0" smtClean="0"/>
              <a:t>Поддържане на индивидуален профил на целевия клиент, обхващащ различни негови аспекти – демографски характеристики, поведение и др.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59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LM </a:t>
            </a:r>
            <a:r>
              <a:rPr lang="en-US" dirty="0" smtClean="0"/>
              <a:t>– </a:t>
            </a:r>
            <a:r>
              <a:rPr lang="bg-BG" dirty="0" smtClean="0"/>
              <a:t>функции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878"/>
            <a:ext cx="10515600" cy="51260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b="1" dirty="0" smtClean="0"/>
              <a:t>Бизнес интелигентност и аналитичност</a:t>
            </a:r>
            <a:endParaRPr lang="en-GB" dirty="0"/>
          </a:p>
          <a:p>
            <a:r>
              <a:rPr lang="bg-BG" dirty="0" smtClean="0"/>
              <a:t>Средства за интегриране с различни приложения-източници на данни (външни системи, уеб-базирани корпоративни системи и др.) и приложения-използващи данните (</a:t>
            </a:r>
            <a:r>
              <a:rPr lang="de-DE" dirty="0" smtClean="0"/>
              <a:t>SFA, </a:t>
            </a:r>
            <a:r>
              <a:rPr lang="bg-BG" dirty="0" smtClean="0"/>
              <a:t>контакт центрове, </a:t>
            </a:r>
            <a:r>
              <a:rPr lang="de-DE" dirty="0" smtClean="0"/>
              <a:t>CRM </a:t>
            </a:r>
            <a:r>
              <a:rPr lang="bg-BG" dirty="0" smtClean="0"/>
              <a:t>и др.); </a:t>
            </a:r>
            <a:endParaRPr lang="en-GB" dirty="0"/>
          </a:p>
          <a:p>
            <a:r>
              <a:rPr lang="bg-BG" dirty="0" smtClean="0"/>
              <a:t>Средства за генериране на отчети, интерактивни контролни табла, изчисляване на метрики и </a:t>
            </a:r>
            <a:r>
              <a:rPr lang="de-DE" dirty="0" smtClean="0"/>
              <a:t>KPI</a:t>
            </a:r>
            <a:r>
              <a:rPr lang="en-US" dirty="0" smtClean="0"/>
              <a:t>;</a:t>
            </a:r>
            <a:endParaRPr lang="en-GB" dirty="0"/>
          </a:p>
          <a:p>
            <a:r>
              <a:rPr lang="bg-BG" dirty="0" smtClean="0"/>
              <a:t>Визуално представяне на данните според ролята на потребителите в реално време; </a:t>
            </a:r>
            <a:endParaRPr lang="en-GB" dirty="0"/>
          </a:p>
          <a:p>
            <a:r>
              <a:rPr lang="bg-BG" dirty="0" smtClean="0"/>
              <a:t>Поддържане или интегриране с мобилни устройства; 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LM </a:t>
            </a:r>
            <a:r>
              <a:rPr lang="en-US" dirty="0" smtClean="0"/>
              <a:t>– </a:t>
            </a:r>
            <a:r>
              <a:rPr lang="bg-BG" dirty="0" smtClean="0"/>
              <a:t>функции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878"/>
            <a:ext cx="10515600" cy="5126085"/>
          </a:xfrm>
        </p:spPr>
        <p:txBody>
          <a:bodyPr>
            <a:normAutofit/>
          </a:bodyPr>
          <a:lstStyle/>
          <a:p>
            <a:r>
              <a:rPr lang="bg-BG" b="1" dirty="0" smtClean="0"/>
              <a:t>Поддържа процесите по управление на целевите клиенти:</a:t>
            </a:r>
            <a:endParaRPr lang="en-GB" dirty="0"/>
          </a:p>
          <a:p>
            <a:pPr lvl="1"/>
            <a:r>
              <a:rPr lang="bg-BG" dirty="0" smtClean="0"/>
              <a:t>Позволява създаването на работни потоци и бизнес процеси за динамично управление на целевите клиенти в зависимост от определени критерии и събития; </a:t>
            </a:r>
            <a:endParaRPr lang="en-GB" dirty="0"/>
          </a:p>
          <a:p>
            <a:pPr lvl="1"/>
            <a:r>
              <a:rPr lang="bg-BG" dirty="0" smtClean="0"/>
              <a:t>Автоматично „прехвърляне“ на целевия клиент към продажбените системи (</a:t>
            </a:r>
            <a:r>
              <a:rPr lang="de-DE" dirty="0" smtClean="0"/>
              <a:t>SFA, CRM, </a:t>
            </a:r>
            <a:r>
              <a:rPr lang="bg-BG" dirty="0" smtClean="0"/>
              <a:t>кол/контакт центрове, е-търговия и др.) в зависимост от предварително дефинирани правила за квалифициране; </a:t>
            </a:r>
          </a:p>
          <a:p>
            <a:pPr lvl="1"/>
            <a:r>
              <a:rPr lang="bg-BG" dirty="0" smtClean="0"/>
              <a:t>Поддържа едновременното изпълнение на множество работни потоци и процеси; </a:t>
            </a:r>
          </a:p>
          <a:p>
            <a:r>
              <a:rPr lang="bg-BG" b="1" dirty="0" smtClean="0"/>
              <a:t>„Подхранване“ на целевите клиенти:</a:t>
            </a:r>
            <a:endParaRPr lang="en-GB" dirty="0"/>
          </a:p>
          <a:p>
            <a:pPr lvl="1"/>
            <a:r>
              <a:rPr lang="bg-BG" dirty="0" smtClean="0"/>
              <a:t>Управление и контрол на жизнения цикъл на целевия клиент;</a:t>
            </a:r>
            <a:endParaRPr lang="en-GB" dirty="0"/>
          </a:p>
          <a:p>
            <a:pPr lvl="1"/>
            <a:r>
              <a:rPr lang="bg-BG" dirty="0" smtClean="0"/>
              <a:t>Интегриране </a:t>
            </a:r>
            <a:r>
              <a:rPr lang="bg-BG" dirty="0" smtClean="0"/>
              <a:t>със системите за управление на уеб-съдържанието (</a:t>
            </a:r>
            <a:r>
              <a:rPr lang="en-GB" dirty="0" smtClean="0"/>
              <a:t>WCM)</a:t>
            </a:r>
            <a:r>
              <a:rPr lang="bg-BG" dirty="0" smtClean="0"/>
              <a:t>;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LM </a:t>
            </a:r>
            <a:r>
              <a:rPr lang="en-US" dirty="0" smtClean="0"/>
              <a:t>– </a:t>
            </a:r>
            <a:r>
              <a:rPr lang="bg-BG" dirty="0" smtClean="0"/>
              <a:t>функции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0878"/>
            <a:ext cx="10515600" cy="5126085"/>
          </a:xfrm>
        </p:spPr>
        <p:txBody>
          <a:bodyPr>
            <a:normAutofit fontScale="85000" lnSpcReduction="20000"/>
          </a:bodyPr>
          <a:lstStyle/>
          <a:p>
            <a:r>
              <a:rPr lang="bg-BG" b="1" dirty="0" smtClean="0"/>
              <a:t>Интегриране с външни приложения:</a:t>
            </a:r>
            <a:endParaRPr lang="en-GB" dirty="0"/>
          </a:p>
          <a:p>
            <a:pPr lvl="1"/>
            <a:r>
              <a:rPr lang="bg-BG" dirty="0" smtClean="0"/>
              <a:t>Двупосочна интеграция с </a:t>
            </a:r>
            <a:r>
              <a:rPr lang="en-GB" dirty="0" smtClean="0"/>
              <a:t>CRM</a:t>
            </a:r>
            <a:r>
              <a:rPr lang="bg-BG" dirty="0" smtClean="0"/>
              <a:t>, </a:t>
            </a:r>
            <a:r>
              <a:rPr lang="en-GB" dirty="0" smtClean="0"/>
              <a:t>SFA</a:t>
            </a:r>
            <a:r>
              <a:rPr lang="bg-BG" dirty="0" smtClean="0"/>
              <a:t>;</a:t>
            </a:r>
            <a:endParaRPr lang="en-GB" dirty="0"/>
          </a:p>
          <a:p>
            <a:pPr lvl="1"/>
            <a:r>
              <a:rPr lang="bg-BG" dirty="0" smtClean="0"/>
              <a:t>Интегриране със системите за е-търговия; </a:t>
            </a:r>
            <a:endParaRPr lang="en-GB" dirty="0"/>
          </a:p>
          <a:p>
            <a:pPr lvl="1"/>
            <a:r>
              <a:rPr lang="bg-BG" dirty="0" smtClean="0"/>
              <a:t>Препоръчително е да позволява интегриране с поне две външни продажбени системи;</a:t>
            </a:r>
          </a:p>
          <a:p>
            <a:pPr lvl="1"/>
            <a:r>
              <a:rPr lang="bg-BG" dirty="0" smtClean="0"/>
              <a:t>Предоставяне на </a:t>
            </a:r>
            <a:r>
              <a:rPr lang="de-DE" dirty="0" smtClean="0"/>
              <a:t>API, </a:t>
            </a:r>
            <a:r>
              <a:rPr lang="bg-BG" dirty="0" smtClean="0"/>
              <a:t>услуги, шаблони за интегриране с външните системи;</a:t>
            </a:r>
          </a:p>
          <a:p>
            <a:pPr lvl="1"/>
            <a:r>
              <a:rPr lang="bg-BG" dirty="0" smtClean="0"/>
              <a:t>Интегриране със социални мрежи;</a:t>
            </a:r>
          </a:p>
          <a:p>
            <a:r>
              <a:rPr lang="bg-BG" b="1" dirty="0" smtClean="0"/>
              <a:t>„Подобряване“ на целевите клиенти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bg-BG" dirty="0" smtClean="0"/>
              <a:t>Събиране на липсващи или допълващи данни от външни системи; </a:t>
            </a:r>
            <a:endParaRPr lang="en-GB" dirty="0"/>
          </a:p>
          <a:p>
            <a:pPr lvl="1"/>
            <a:r>
              <a:rPr lang="bg-BG" dirty="0" smtClean="0"/>
              <a:t>Поддържане на средства за пречистване на данните; </a:t>
            </a:r>
            <a:endParaRPr lang="en-GB" dirty="0"/>
          </a:p>
          <a:p>
            <a:pPr lvl="1"/>
            <a:r>
              <a:rPr lang="bg-BG" dirty="0" smtClean="0"/>
              <a:t>Допълване със съдържание като таблици, видео, документи, уеб-ресурси, които биха повишили рейтинга на клиента и вероятността от квалифицирането му;</a:t>
            </a:r>
            <a:r>
              <a:rPr lang="en-GB" dirty="0" smtClean="0"/>
              <a:t>.</a:t>
            </a:r>
            <a:endParaRPr lang="en-GB" dirty="0"/>
          </a:p>
          <a:p>
            <a:r>
              <a:rPr lang="bg-BG" b="1" dirty="0" smtClean="0"/>
              <a:t>Оценка и квалифициране на целевите клиенти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bg-BG" dirty="0" smtClean="0"/>
              <a:t>Поддържане на разнообразни процеси по оценка и квалифициране с използване на различни правила и критерии (тип кампания, продуктови категории, клиентски сегмент, очаквана стойност на клиента и др.); </a:t>
            </a:r>
          </a:p>
          <a:p>
            <a:pPr lvl="1"/>
            <a:r>
              <a:rPr lang="bg-BG" dirty="0" smtClean="0"/>
              <a:t>Динамично пренасочване на целевите клиенти към съответния етап от управлението им.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03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2006</Words>
  <Application>Microsoft Office PowerPoint</Application>
  <PresentationFormat>Widescreen</PresentationFormat>
  <Paragraphs>224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Системи за автоматизация на маркетинга</vt:lpstr>
      <vt:lpstr>Marketing Automation</vt:lpstr>
      <vt:lpstr>Управление на целеви клиенти</vt:lpstr>
      <vt:lpstr>Lead Management - същност</vt:lpstr>
      <vt:lpstr>LM - функции</vt:lpstr>
      <vt:lpstr>LM – функции </vt:lpstr>
      <vt:lpstr>LM – функции </vt:lpstr>
      <vt:lpstr>LM – функции </vt:lpstr>
      <vt:lpstr>LM – функции </vt:lpstr>
      <vt:lpstr>LM - Лидери</vt:lpstr>
      <vt:lpstr>Системи за управление на многоканални кампании</vt:lpstr>
      <vt:lpstr>MCMS - същност</vt:lpstr>
      <vt:lpstr>MCMS – усъвършенствана аналитичност</vt:lpstr>
      <vt:lpstr>MCMS -  провеждане на кампании</vt:lpstr>
      <vt:lpstr>MCMS – дигитален маркетинг</vt:lpstr>
      <vt:lpstr>MCMS - лидери</vt:lpstr>
      <vt:lpstr>Дигитални маркетингови хъбове</vt:lpstr>
      <vt:lpstr>DMH - същност</vt:lpstr>
      <vt:lpstr>DMH - задачи</vt:lpstr>
      <vt:lpstr>DMH - функции</vt:lpstr>
      <vt:lpstr>DMH – функции (продължение)</vt:lpstr>
      <vt:lpstr>DMH - лидери</vt:lpstr>
      <vt:lpstr>Системи за управление на маркетингови ресурси</vt:lpstr>
      <vt:lpstr>MMRS - функции</vt:lpstr>
      <vt:lpstr>MRMS - лидери</vt:lpstr>
      <vt:lpstr>MRMS - лидери</vt:lpstr>
      <vt:lpstr>Дигитална маркетингова аналитичност</vt:lpstr>
      <vt:lpstr>DMA - същност</vt:lpstr>
      <vt:lpstr>DMA – функции</vt:lpstr>
      <vt:lpstr>DMA - лидери</vt:lpstr>
      <vt:lpstr>Тенденции</vt:lpstr>
      <vt:lpstr>Adobe Marketing Cloud</vt:lpstr>
      <vt:lpstr>Oracle Marketing Cloud</vt:lpstr>
      <vt:lpstr>IBM Marketing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автоматизация на маркетинга</dc:title>
  <dc:creator>Yana Alexandrova</dc:creator>
  <cp:lastModifiedBy>Yana Alexandrova</cp:lastModifiedBy>
  <cp:revision>96</cp:revision>
  <dcterms:created xsi:type="dcterms:W3CDTF">2017-02-20T20:01:21Z</dcterms:created>
  <dcterms:modified xsi:type="dcterms:W3CDTF">2018-02-27T19:49:52Z</dcterms:modified>
</cp:coreProperties>
</file>