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6CE79-8E25-4E02-91C5-302248AD45CD}" type="doc">
      <dgm:prSet loTypeId="urn:microsoft.com/office/officeart/2005/8/layout/radial5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94B4F1-9502-440C-B260-95DB728DB1AD}">
      <dgm:prSet phldrT="[Text]"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RFM</a:t>
          </a:r>
          <a:r>
            <a:rPr lang="bg-BG" sz="2800" b="1">
              <a:latin typeface="Times New Roman" panose="02020603050405020304" pitchFamily="18" charset="0"/>
              <a:cs typeface="Times New Roman" panose="02020603050405020304" pitchFamily="18" charset="0"/>
            </a:rPr>
            <a:t>-сегменти</a:t>
          </a:r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07C7E-C78B-480F-AA21-0DCD08198CBC}" type="parTrans" cxnId="{59FAE4C0-BE15-49C2-828E-B2D06D11F077}">
      <dgm:prSet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E9F379-D35B-4FE1-B96A-8B10A5B761BF}" type="sibTrans" cxnId="{59FAE4C0-BE15-49C2-828E-B2D06D11F077}">
      <dgm:prSet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859F4C-6FFC-4F1E-AD88-912DA7A0E9D0}">
      <dgm:prSet phldrT="[Text]" custT="1"/>
      <dgm:spPr/>
      <dgm:t>
        <a:bodyPr/>
        <a:lstStyle/>
        <a:p>
          <a:r>
            <a:rPr lang="bg-BG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на пазарната кошница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2AA36-4C55-4915-BAFE-561448A8C606}" type="parTrans" cxnId="{F31F046F-4016-45E0-801B-4954316D2881}">
      <dgm:prSet custT="1"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07A97-C5C4-46CF-BAF6-F9DE8D61C9CD}" type="sibTrans" cxnId="{F31F046F-4016-45E0-801B-4954316D2881}">
      <dgm:prSet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03E268-28F2-41FE-B7C1-C2C9EF6C1FEB}">
      <dgm:prSet phldrT="[Text]" custT="1"/>
      <dgm:spPr/>
      <dgm:t>
        <a:bodyPr/>
        <a:lstStyle/>
        <a:p>
          <a:r>
            <a:rPr lang="bg-BG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Профилиране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57A199-74A6-4FD9-97C2-B97647ED5D29}" type="parTrans" cxnId="{C6072E32-BA37-4A54-A827-67CA607D0C73}">
      <dgm:prSet custT="1"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48CA0-41D0-43EE-9AF4-FD25D9070605}" type="sibTrans" cxnId="{C6072E32-BA37-4A54-A827-67CA607D0C73}">
      <dgm:prSet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EBBF8C-A852-4834-B61F-C3B4AFA59B6B}">
      <dgm:prSet phldrT="[Text]" custT="1"/>
      <dgm:spPr/>
      <dgm:t>
        <a:bodyPr/>
        <a:lstStyle/>
        <a:p>
          <a:r>
            <a:rPr lang="bg-BG" sz="2800" b="1">
              <a:latin typeface="Times New Roman" panose="02020603050405020304" pitchFamily="18" charset="0"/>
              <a:cs typeface="Times New Roman" panose="02020603050405020304" pitchFamily="18" charset="0"/>
            </a:rPr>
            <a:t>Модели на реакция</a:t>
          </a:r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401C29-E282-4479-9673-88D00E726014}" type="parTrans" cxnId="{17CC94F8-2201-4532-96AC-BEE221B63BBB}">
      <dgm:prSet custT="1"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11EFA8-7098-4CB2-BBF8-089196A49265}" type="sibTrans" cxnId="{17CC94F8-2201-4532-96AC-BEE221B63BBB}">
      <dgm:prSet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58692-731B-4D8C-B80B-074A72B19867}">
      <dgm:prSet phldrT="[Text]" custT="1"/>
      <dgm:spPr/>
      <dgm:t>
        <a:bodyPr/>
        <a:lstStyle/>
        <a:p>
          <a:r>
            <a:rPr lang="bg-BG" sz="2800" b="1">
              <a:latin typeface="Times New Roman" panose="02020603050405020304" pitchFamily="18" charset="0"/>
              <a:cs typeface="Times New Roman" panose="02020603050405020304" pitchFamily="18" charset="0"/>
            </a:rPr>
            <a:t>Динамика</a:t>
          </a:r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D6D075-F291-4F58-AAA0-44403A8F52D1}" type="parTrans" cxnId="{6B141696-E24A-4468-B333-3A807B0A09CA}">
      <dgm:prSet custT="1"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8E73A0-B1B6-4A68-942E-695C658DA80A}" type="sibTrans" cxnId="{6B141696-E24A-4468-B333-3A807B0A09CA}">
      <dgm:prSet/>
      <dgm:spPr/>
      <dgm:t>
        <a:bodyPr/>
        <a:lstStyle/>
        <a:p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416186-D5DA-4E6C-AC8A-B3069AB743AB}" type="pres">
      <dgm:prSet presAssocID="{27B6CE79-8E25-4E02-91C5-302248AD45C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E4AC10-9959-4085-8B49-995A4876DC89}" type="pres">
      <dgm:prSet presAssocID="{D694B4F1-9502-440C-B260-95DB728DB1AD}" presName="centerShape" presStyleLbl="node0" presStyleIdx="0" presStyleCnt="1" custScaleX="160600" custScaleY="96580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6CDBCDE-F562-4D5F-8C1A-6BBDAE1707B9}" type="pres">
      <dgm:prSet presAssocID="{6272AA36-4C55-4915-BAFE-561448A8C606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5A2CBC3-2AAF-4887-B0E5-CE6E6C9EC4BB}" type="pres">
      <dgm:prSet presAssocID="{6272AA36-4C55-4915-BAFE-561448A8C6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3D5C386-4DD2-413A-9DC7-827813295666}" type="pres">
      <dgm:prSet presAssocID="{CE859F4C-6FFC-4F1E-AD88-912DA7A0E9D0}" presName="node" presStyleLbl="node1" presStyleIdx="0" presStyleCnt="4" custScaleX="190311" custScaleY="876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EF83C2D-9FBC-47AC-94A7-37B398990835}" type="pres">
      <dgm:prSet presAssocID="{A657A199-74A6-4FD9-97C2-B97647ED5D29}" presName="parTrans" presStyleLbl="sibTrans2D1" presStyleIdx="1" presStyleCnt="4"/>
      <dgm:spPr/>
      <dgm:t>
        <a:bodyPr/>
        <a:lstStyle/>
        <a:p>
          <a:endParaRPr lang="en-US"/>
        </a:p>
      </dgm:t>
    </dgm:pt>
    <dgm:pt modelId="{48C3BAE4-3129-4733-BB92-A30B5334B696}" type="pres">
      <dgm:prSet presAssocID="{A657A199-74A6-4FD9-97C2-B97647ED5D2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C0D543C-0150-4AFE-B453-B47E84F52003}" type="pres">
      <dgm:prSet presAssocID="{CB03E268-28F2-41FE-B7C1-C2C9EF6C1FEB}" presName="node" presStyleLbl="node1" presStyleIdx="1" presStyleCnt="4" custScaleX="223112" custRadScaleRad="170352" custRadScaleInc="18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C4BC218-0BB2-451A-84DF-08A3CB82EF10}" type="pres">
      <dgm:prSet presAssocID="{77401C29-E282-4479-9673-88D00E726014}" presName="parTrans" presStyleLbl="sibTrans2D1" presStyleIdx="2" presStyleCnt="4"/>
      <dgm:spPr/>
      <dgm:t>
        <a:bodyPr/>
        <a:lstStyle/>
        <a:p>
          <a:endParaRPr lang="en-US"/>
        </a:p>
      </dgm:t>
    </dgm:pt>
    <dgm:pt modelId="{FAEFFB0F-7F4C-4B8A-BD9F-9A5A1B0A5180}" type="pres">
      <dgm:prSet presAssocID="{77401C29-E282-4479-9673-88D00E72601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4349D40-3B6F-4E8E-9ABD-C81AF7255DCE}" type="pres">
      <dgm:prSet presAssocID="{41EBBF8C-A852-4834-B61F-C3B4AFA59B6B}" presName="node" presStyleLbl="node1" presStyleIdx="2" presStyleCnt="4" custScaleX="214100" custScaleY="10652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54678F1-3708-4921-84EE-FBCCC04954F7}" type="pres">
      <dgm:prSet presAssocID="{88D6D075-F291-4F58-AAA0-44403A8F52D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4F37D86-5459-4586-8903-74264308968A}" type="pres">
      <dgm:prSet presAssocID="{88D6D075-F291-4F58-AAA0-44403A8F52D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8965751-B97F-427D-8178-E37D8CB65CC3}" type="pres">
      <dgm:prSet presAssocID="{CD758692-731B-4D8C-B80B-074A72B19867}" presName="node" presStyleLbl="node1" presStyleIdx="3" presStyleCnt="4" custScaleX="175071" custRadScaleRad="170336" custRadScaleInc="-60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5C5B8478-B13F-45FB-A26C-CD598A63FB00}" type="presOf" srcId="{CD758692-731B-4D8C-B80B-074A72B19867}" destId="{E8965751-B97F-427D-8178-E37D8CB65CC3}" srcOrd="0" destOrd="0" presId="urn:microsoft.com/office/officeart/2005/8/layout/radial5"/>
    <dgm:cxn modelId="{7EF4004B-333A-4FF9-BFC5-F9F2C89DC23F}" type="presOf" srcId="{6272AA36-4C55-4915-BAFE-561448A8C606}" destId="{C5A2CBC3-2AAF-4887-B0E5-CE6E6C9EC4BB}" srcOrd="1" destOrd="0" presId="urn:microsoft.com/office/officeart/2005/8/layout/radial5"/>
    <dgm:cxn modelId="{40C4C957-CD7E-4511-8F42-736F9A19929F}" type="presOf" srcId="{88D6D075-F291-4F58-AAA0-44403A8F52D1}" destId="{954678F1-3708-4921-84EE-FBCCC04954F7}" srcOrd="0" destOrd="0" presId="urn:microsoft.com/office/officeart/2005/8/layout/radial5"/>
    <dgm:cxn modelId="{B6E613E6-B854-47E4-8935-8EE8C5845FAA}" type="presOf" srcId="{A657A199-74A6-4FD9-97C2-B97647ED5D29}" destId="{4EF83C2D-9FBC-47AC-94A7-37B398990835}" srcOrd="0" destOrd="0" presId="urn:microsoft.com/office/officeart/2005/8/layout/radial5"/>
    <dgm:cxn modelId="{F31F046F-4016-45E0-801B-4954316D2881}" srcId="{D694B4F1-9502-440C-B260-95DB728DB1AD}" destId="{CE859F4C-6FFC-4F1E-AD88-912DA7A0E9D0}" srcOrd="0" destOrd="0" parTransId="{6272AA36-4C55-4915-BAFE-561448A8C606}" sibTransId="{06907A97-C5C4-46CF-BAF6-F9DE8D61C9CD}"/>
    <dgm:cxn modelId="{EC4C3A46-8427-417D-9448-DEAD947E7D0F}" type="presOf" srcId="{88D6D075-F291-4F58-AAA0-44403A8F52D1}" destId="{84F37D86-5459-4586-8903-74264308968A}" srcOrd="1" destOrd="0" presId="urn:microsoft.com/office/officeart/2005/8/layout/radial5"/>
    <dgm:cxn modelId="{68AF028E-118A-4E7D-9A7F-FFF5D9E94218}" type="presOf" srcId="{77401C29-E282-4479-9673-88D00E726014}" destId="{AC4BC218-0BB2-451A-84DF-08A3CB82EF10}" srcOrd="0" destOrd="0" presId="urn:microsoft.com/office/officeart/2005/8/layout/radial5"/>
    <dgm:cxn modelId="{28285A02-BF32-49E3-A1E5-355D99C0F081}" type="presOf" srcId="{27B6CE79-8E25-4E02-91C5-302248AD45CD}" destId="{85416186-D5DA-4E6C-AC8A-B3069AB743AB}" srcOrd="0" destOrd="0" presId="urn:microsoft.com/office/officeart/2005/8/layout/radial5"/>
    <dgm:cxn modelId="{77FF161B-71F3-49E5-A3E7-4D93785EB64C}" type="presOf" srcId="{D694B4F1-9502-440C-B260-95DB728DB1AD}" destId="{4EE4AC10-9959-4085-8B49-995A4876DC89}" srcOrd="0" destOrd="0" presId="urn:microsoft.com/office/officeart/2005/8/layout/radial5"/>
    <dgm:cxn modelId="{DD1746EE-B995-4B56-8326-4A99B0825E75}" type="presOf" srcId="{A657A199-74A6-4FD9-97C2-B97647ED5D29}" destId="{48C3BAE4-3129-4733-BB92-A30B5334B696}" srcOrd="1" destOrd="0" presId="urn:microsoft.com/office/officeart/2005/8/layout/radial5"/>
    <dgm:cxn modelId="{9589BE88-A1DF-41EF-8181-69B68B5ED79A}" type="presOf" srcId="{6272AA36-4C55-4915-BAFE-561448A8C606}" destId="{16CDBCDE-F562-4D5F-8C1A-6BBDAE1707B9}" srcOrd="0" destOrd="0" presId="urn:microsoft.com/office/officeart/2005/8/layout/radial5"/>
    <dgm:cxn modelId="{6B141696-E24A-4468-B333-3A807B0A09CA}" srcId="{D694B4F1-9502-440C-B260-95DB728DB1AD}" destId="{CD758692-731B-4D8C-B80B-074A72B19867}" srcOrd="3" destOrd="0" parTransId="{88D6D075-F291-4F58-AAA0-44403A8F52D1}" sibTransId="{888E73A0-B1B6-4A68-942E-695C658DA80A}"/>
    <dgm:cxn modelId="{17B81CA8-6670-48DE-AD5D-EF47EF06FA5F}" type="presOf" srcId="{77401C29-E282-4479-9673-88D00E726014}" destId="{FAEFFB0F-7F4C-4B8A-BD9F-9A5A1B0A5180}" srcOrd="1" destOrd="0" presId="urn:microsoft.com/office/officeart/2005/8/layout/radial5"/>
    <dgm:cxn modelId="{2E1BF95A-AE34-4A2C-802A-AB29DAB9FFD4}" type="presOf" srcId="{CB03E268-28F2-41FE-B7C1-C2C9EF6C1FEB}" destId="{BC0D543C-0150-4AFE-B453-B47E84F52003}" srcOrd="0" destOrd="0" presId="urn:microsoft.com/office/officeart/2005/8/layout/radial5"/>
    <dgm:cxn modelId="{59FAE4C0-BE15-49C2-828E-B2D06D11F077}" srcId="{27B6CE79-8E25-4E02-91C5-302248AD45CD}" destId="{D694B4F1-9502-440C-B260-95DB728DB1AD}" srcOrd="0" destOrd="0" parTransId="{7F207C7E-C78B-480F-AA21-0DCD08198CBC}" sibTransId="{8BE9F379-D35B-4FE1-B96A-8B10A5B761BF}"/>
    <dgm:cxn modelId="{E328E096-04CD-44FD-B868-0644598B3804}" type="presOf" srcId="{CE859F4C-6FFC-4F1E-AD88-912DA7A0E9D0}" destId="{83D5C386-4DD2-413A-9DC7-827813295666}" srcOrd="0" destOrd="0" presId="urn:microsoft.com/office/officeart/2005/8/layout/radial5"/>
    <dgm:cxn modelId="{17CC94F8-2201-4532-96AC-BEE221B63BBB}" srcId="{D694B4F1-9502-440C-B260-95DB728DB1AD}" destId="{41EBBF8C-A852-4834-B61F-C3B4AFA59B6B}" srcOrd="2" destOrd="0" parTransId="{77401C29-E282-4479-9673-88D00E726014}" sibTransId="{6E11EFA8-7098-4CB2-BBF8-089196A49265}"/>
    <dgm:cxn modelId="{EA2B80B9-FC47-48B5-837C-53CC92A8F6F8}" type="presOf" srcId="{41EBBF8C-A852-4834-B61F-C3B4AFA59B6B}" destId="{84349D40-3B6F-4E8E-9ABD-C81AF7255DCE}" srcOrd="0" destOrd="0" presId="urn:microsoft.com/office/officeart/2005/8/layout/radial5"/>
    <dgm:cxn modelId="{C6072E32-BA37-4A54-A827-67CA607D0C73}" srcId="{D694B4F1-9502-440C-B260-95DB728DB1AD}" destId="{CB03E268-28F2-41FE-B7C1-C2C9EF6C1FEB}" srcOrd="1" destOrd="0" parTransId="{A657A199-74A6-4FD9-97C2-B97647ED5D29}" sibTransId="{14148CA0-41D0-43EE-9AF4-FD25D9070605}"/>
    <dgm:cxn modelId="{96D1669E-019D-4509-AC73-B2E067896E91}" type="presParOf" srcId="{85416186-D5DA-4E6C-AC8A-B3069AB743AB}" destId="{4EE4AC10-9959-4085-8B49-995A4876DC89}" srcOrd="0" destOrd="0" presId="urn:microsoft.com/office/officeart/2005/8/layout/radial5"/>
    <dgm:cxn modelId="{F87DA928-75AE-47D1-A6DC-F8E507506099}" type="presParOf" srcId="{85416186-D5DA-4E6C-AC8A-B3069AB743AB}" destId="{16CDBCDE-F562-4D5F-8C1A-6BBDAE1707B9}" srcOrd="1" destOrd="0" presId="urn:microsoft.com/office/officeart/2005/8/layout/radial5"/>
    <dgm:cxn modelId="{8D6516FE-3D04-4C90-B118-8EBF18167073}" type="presParOf" srcId="{16CDBCDE-F562-4D5F-8C1A-6BBDAE1707B9}" destId="{C5A2CBC3-2AAF-4887-B0E5-CE6E6C9EC4BB}" srcOrd="0" destOrd="0" presId="urn:microsoft.com/office/officeart/2005/8/layout/radial5"/>
    <dgm:cxn modelId="{9D77C825-0F22-42C3-B9AB-48AC09F9F983}" type="presParOf" srcId="{85416186-D5DA-4E6C-AC8A-B3069AB743AB}" destId="{83D5C386-4DD2-413A-9DC7-827813295666}" srcOrd="2" destOrd="0" presId="urn:microsoft.com/office/officeart/2005/8/layout/radial5"/>
    <dgm:cxn modelId="{66329BA2-5F84-4A67-BDDE-0E0B24D437CA}" type="presParOf" srcId="{85416186-D5DA-4E6C-AC8A-B3069AB743AB}" destId="{4EF83C2D-9FBC-47AC-94A7-37B398990835}" srcOrd="3" destOrd="0" presId="urn:microsoft.com/office/officeart/2005/8/layout/radial5"/>
    <dgm:cxn modelId="{9A87AADD-1F71-43A8-9D59-56A3C472F2AD}" type="presParOf" srcId="{4EF83C2D-9FBC-47AC-94A7-37B398990835}" destId="{48C3BAE4-3129-4733-BB92-A30B5334B696}" srcOrd="0" destOrd="0" presId="urn:microsoft.com/office/officeart/2005/8/layout/radial5"/>
    <dgm:cxn modelId="{165A0ED9-273E-47CD-968F-B13833CC59A2}" type="presParOf" srcId="{85416186-D5DA-4E6C-AC8A-B3069AB743AB}" destId="{BC0D543C-0150-4AFE-B453-B47E84F52003}" srcOrd="4" destOrd="0" presId="urn:microsoft.com/office/officeart/2005/8/layout/radial5"/>
    <dgm:cxn modelId="{AFF82565-111D-4EAC-A77E-993AD3DE0245}" type="presParOf" srcId="{85416186-D5DA-4E6C-AC8A-B3069AB743AB}" destId="{AC4BC218-0BB2-451A-84DF-08A3CB82EF10}" srcOrd="5" destOrd="0" presId="urn:microsoft.com/office/officeart/2005/8/layout/radial5"/>
    <dgm:cxn modelId="{DE167A4D-2529-4F17-93C5-B2B3E3DE899F}" type="presParOf" srcId="{AC4BC218-0BB2-451A-84DF-08A3CB82EF10}" destId="{FAEFFB0F-7F4C-4B8A-BD9F-9A5A1B0A5180}" srcOrd="0" destOrd="0" presId="urn:microsoft.com/office/officeart/2005/8/layout/radial5"/>
    <dgm:cxn modelId="{FF1DCE68-D69F-4849-8CFF-8C407746656D}" type="presParOf" srcId="{85416186-D5DA-4E6C-AC8A-B3069AB743AB}" destId="{84349D40-3B6F-4E8E-9ABD-C81AF7255DCE}" srcOrd="6" destOrd="0" presId="urn:microsoft.com/office/officeart/2005/8/layout/radial5"/>
    <dgm:cxn modelId="{12AB3510-38A7-4169-B654-1795AB0DB329}" type="presParOf" srcId="{85416186-D5DA-4E6C-AC8A-B3069AB743AB}" destId="{954678F1-3708-4921-84EE-FBCCC04954F7}" srcOrd="7" destOrd="0" presId="urn:microsoft.com/office/officeart/2005/8/layout/radial5"/>
    <dgm:cxn modelId="{D067CD1F-B0A4-4FF3-B3BE-7607C245681B}" type="presParOf" srcId="{954678F1-3708-4921-84EE-FBCCC04954F7}" destId="{84F37D86-5459-4586-8903-74264308968A}" srcOrd="0" destOrd="0" presId="urn:microsoft.com/office/officeart/2005/8/layout/radial5"/>
    <dgm:cxn modelId="{BC9A3074-47FB-4672-AC2C-1747A7FA3237}" type="presParOf" srcId="{85416186-D5DA-4E6C-AC8A-B3069AB743AB}" destId="{E8965751-B97F-427D-8178-E37D8CB65CC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4AC10-9959-4085-8B49-995A4876DC89}">
      <dsp:nvSpPr>
        <dsp:cNvPr id="0" name=""/>
        <dsp:cNvSpPr/>
      </dsp:nvSpPr>
      <dsp:spPr>
        <a:xfrm>
          <a:off x="4043785" y="1773928"/>
          <a:ext cx="2075968" cy="12484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RFM</a:t>
          </a:r>
          <a:r>
            <a:rPr lang="bg-BG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-сегменти</a:t>
          </a: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4728" y="1834871"/>
        <a:ext cx="1954082" cy="1126539"/>
      </dsp:txXfrm>
    </dsp:sp>
    <dsp:sp modelId="{16CDBCDE-F562-4D5F-8C1A-6BBDAE1707B9}">
      <dsp:nvSpPr>
        <dsp:cNvPr id="0" name=""/>
        <dsp:cNvSpPr/>
      </dsp:nvSpPr>
      <dsp:spPr>
        <a:xfrm rot="16200000">
          <a:off x="4917904" y="1254276"/>
          <a:ext cx="327729" cy="439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7064" y="1391335"/>
        <a:ext cx="229410" cy="263697"/>
      </dsp:txXfrm>
    </dsp:sp>
    <dsp:sp modelId="{83D5C386-4DD2-413A-9DC7-827813295666}">
      <dsp:nvSpPr>
        <dsp:cNvPr id="0" name=""/>
        <dsp:cNvSpPr/>
      </dsp:nvSpPr>
      <dsp:spPr>
        <a:xfrm>
          <a:off x="3851758" y="22810"/>
          <a:ext cx="2460022" cy="1132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на пазарната кошница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7055" y="78107"/>
        <a:ext cx="2349428" cy="1022166"/>
      </dsp:txXfrm>
    </dsp:sp>
    <dsp:sp modelId="{4EF83C2D-9FBC-47AC-94A7-37B398990835}">
      <dsp:nvSpPr>
        <dsp:cNvPr id="0" name=""/>
        <dsp:cNvSpPr/>
      </dsp:nvSpPr>
      <dsp:spPr>
        <a:xfrm rot="48951">
          <a:off x="6251951" y="2197329"/>
          <a:ext cx="319248" cy="439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51956" y="2284546"/>
        <a:ext cx="223474" cy="263697"/>
      </dsp:txXfrm>
    </dsp:sp>
    <dsp:sp modelId="{BC0D543C-0150-4AFE-B453-B47E84F52003}">
      <dsp:nvSpPr>
        <dsp:cNvPr id="0" name=""/>
        <dsp:cNvSpPr/>
      </dsp:nvSpPr>
      <dsp:spPr>
        <a:xfrm>
          <a:off x="6721030" y="1795702"/>
          <a:ext cx="2884019" cy="12926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Профилиране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4131" y="1858803"/>
        <a:ext cx="2757817" cy="1166431"/>
      </dsp:txXfrm>
    </dsp:sp>
    <dsp:sp modelId="{AC4BC218-0BB2-451A-84DF-08A3CB82EF10}">
      <dsp:nvSpPr>
        <dsp:cNvPr id="0" name=""/>
        <dsp:cNvSpPr/>
      </dsp:nvSpPr>
      <dsp:spPr>
        <a:xfrm rot="5400000">
          <a:off x="4950256" y="3043298"/>
          <a:ext cx="263025" cy="439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9710" y="3091744"/>
        <a:ext cx="184118" cy="263697"/>
      </dsp:txXfrm>
    </dsp:sp>
    <dsp:sp modelId="{84349D40-3B6F-4E8E-9ABD-C81AF7255DCE}">
      <dsp:nvSpPr>
        <dsp:cNvPr id="0" name=""/>
        <dsp:cNvSpPr/>
      </dsp:nvSpPr>
      <dsp:spPr>
        <a:xfrm>
          <a:off x="3698005" y="3518628"/>
          <a:ext cx="2767527" cy="13769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Модели на реакция</a:t>
          </a: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65221" y="3585844"/>
        <a:ext cx="2633095" cy="1242493"/>
      </dsp:txXfrm>
    </dsp:sp>
    <dsp:sp modelId="{954678F1-3708-4921-84EE-FBCCC04954F7}">
      <dsp:nvSpPr>
        <dsp:cNvPr id="0" name=""/>
        <dsp:cNvSpPr/>
      </dsp:nvSpPr>
      <dsp:spPr>
        <a:xfrm rot="10783692">
          <a:off x="3359939" y="2185414"/>
          <a:ext cx="483277" cy="439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491786" y="2273000"/>
        <a:ext cx="351429" cy="263697"/>
      </dsp:txXfrm>
    </dsp:sp>
    <dsp:sp modelId="{E8965751-B97F-427D-8178-E37D8CB65CC3}">
      <dsp:nvSpPr>
        <dsp:cNvPr id="0" name=""/>
        <dsp:cNvSpPr/>
      </dsp:nvSpPr>
      <dsp:spPr>
        <a:xfrm>
          <a:off x="868997" y="1766441"/>
          <a:ext cx="2263025" cy="12926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Динамика</a:t>
          </a: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098" y="1829542"/>
        <a:ext cx="2136823" cy="116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1408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4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0862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23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45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8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42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7760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ECDAEC-2562-4042-9634-B375FF58F465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C2526B-B4D2-4515-905A-030A5495CDB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77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RFM </a:t>
            </a:r>
            <a:r>
              <a:rPr lang="bg-BG" dirty="0" smtClean="0"/>
              <a:t>анализ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RFM+</a:t>
            </a:r>
            <a:r>
              <a:rPr lang="bg-BG" dirty="0" smtClean="0"/>
              <a:t>Анализ на пазарната кошница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Дава отговор на следните въпроси:</a:t>
            </a:r>
          </a:p>
          <a:p>
            <a:pPr lvl="1"/>
            <a:r>
              <a:rPr lang="bg-BG" sz="2400" dirty="0" smtClean="0"/>
              <a:t>Какви </a:t>
            </a:r>
            <a:r>
              <a:rPr lang="bg-BG" sz="2400" dirty="0"/>
              <a:t>продукти купуват най-често печелившите клиенти</a:t>
            </a:r>
            <a:r>
              <a:rPr lang="bg-BG" sz="2400" dirty="0" smtClean="0"/>
              <a:t>?</a:t>
            </a:r>
          </a:p>
          <a:p>
            <a:pPr lvl="1"/>
            <a:r>
              <a:rPr lang="bg-BG" sz="2400" dirty="0" smtClean="0"/>
              <a:t>Може </a:t>
            </a:r>
            <a:r>
              <a:rPr lang="bg-BG" sz="2400" dirty="0"/>
              <a:t>ли да се определи една или няколко категории продукти като предпочитани само за печелившите сегменти</a:t>
            </a:r>
            <a:r>
              <a:rPr lang="bg-BG" sz="2400" dirty="0" smtClean="0"/>
              <a:t>?</a:t>
            </a:r>
          </a:p>
          <a:p>
            <a:pPr lvl="1"/>
            <a:r>
              <a:rPr lang="bg-BG" sz="2400" dirty="0" smtClean="0"/>
              <a:t>Колко </a:t>
            </a:r>
            <a:r>
              <a:rPr lang="bg-BG" sz="2400" dirty="0"/>
              <a:t>различни продукти се купуват средно в една поръчка? Кой е следващият закупуван продукт? и много други.</a:t>
            </a:r>
            <a:endParaRPr lang="en-GB" sz="2400" dirty="0"/>
          </a:p>
          <a:p>
            <a:r>
              <a:rPr lang="en-US" sz="2400" dirty="0" smtClean="0"/>
              <a:t>RFM-</a:t>
            </a:r>
            <a:r>
              <a:rPr lang="en-US" sz="2400" dirty="0" err="1" smtClean="0"/>
              <a:t>класифициране</a:t>
            </a:r>
            <a:r>
              <a:rPr lang="en-US" sz="2400" dirty="0" smtClean="0"/>
              <a:t> </a:t>
            </a:r>
            <a:r>
              <a:rPr lang="en-US" sz="2400" dirty="0"/>
              <a:t>на </a:t>
            </a:r>
            <a:r>
              <a:rPr lang="en-US" sz="2400" dirty="0" err="1"/>
              <a:t>предварително</a:t>
            </a:r>
            <a:r>
              <a:rPr lang="en-US" sz="2400" dirty="0"/>
              <a:t> </a:t>
            </a:r>
            <a:r>
              <a:rPr lang="en-US" sz="2400" dirty="0" err="1"/>
              <a:t>селектирани</a:t>
            </a:r>
            <a:r>
              <a:rPr lang="en-US" sz="2400" dirty="0"/>
              <a:t> </a:t>
            </a:r>
            <a:r>
              <a:rPr lang="en-US" sz="2400" dirty="0" err="1"/>
              <a:t>групи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клиенти</a:t>
            </a:r>
            <a:r>
              <a:rPr lang="en-US" sz="2400" dirty="0"/>
              <a:t>, </a:t>
            </a:r>
            <a:r>
              <a:rPr lang="en-US" sz="2400" dirty="0" err="1"/>
              <a:t>купуващи</a:t>
            </a:r>
            <a:r>
              <a:rPr lang="en-US" sz="2400" dirty="0"/>
              <a:t> </a:t>
            </a:r>
            <a:r>
              <a:rPr lang="en-US" sz="2400" dirty="0" err="1"/>
              <a:t>едни</a:t>
            </a:r>
            <a:r>
              <a:rPr lang="en-US" sz="2400" dirty="0"/>
              <a:t> и </a:t>
            </a:r>
            <a:r>
              <a:rPr lang="en-US" sz="2400" dirty="0" err="1"/>
              <a:t>същи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сходни</a:t>
            </a:r>
            <a:r>
              <a:rPr lang="en-US" sz="2400" dirty="0"/>
              <a:t> </a:t>
            </a:r>
            <a:r>
              <a:rPr lang="en-US" sz="2400" dirty="0" err="1"/>
              <a:t>продукти</a:t>
            </a:r>
            <a:r>
              <a:rPr lang="en-US" sz="2400" dirty="0"/>
              <a:t>. </a:t>
            </a:r>
            <a:r>
              <a:rPr lang="bg-BG" sz="2400" dirty="0" smtClean="0"/>
              <a:t>Постига се</a:t>
            </a:r>
            <a:r>
              <a:rPr lang="en-US" sz="2400" dirty="0" smtClean="0"/>
              <a:t> </a:t>
            </a:r>
            <a:r>
              <a:rPr lang="en-US" sz="2400" dirty="0"/>
              <a:t>по-</a:t>
            </a:r>
            <a:r>
              <a:rPr lang="en-US" sz="2400" dirty="0" err="1"/>
              <a:t>коректно</a:t>
            </a:r>
            <a:r>
              <a:rPr lang="en-US" sz="2400" dirty="0"/>
              <a:t> </a:t>
            </a:r>
            <a:r>
              <a:rPr lang="en-US" sz="2400" dirty="0" err="1"/>
              <a:t>съпоставяне</a:t>
            </a:r>
            <a:r>
              <a:rPr lang="en-US" sz="2400" dirty="0"/>
              <a:t> на </a:t>
            </a:r>
            <a:r>
              <a:rPr lang="en-US" sz="2400" dirty="0" err="1"/>
              <a:t>честотата</a:t>
            </a:r>
            <a:r>
              <a:rPr lang="en-US" sz="2400" dirty="0"/>
              <a:t> на </a:t>
            </a:r>
            <a:r>
              <a:rPr lang="en-US" sz="2400" dirty="0" err="1" smtClean="0"/>
              <a:t>покупките</a:t>
            </a:r>
            <a:r>
              <a:rPr lang="bg-BG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0396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RFM+</a:t>
            </a:r>
            <a:r>
              <a:rPr lang="bg-BG" dirty="0" smtClean="0"/>
              <a:t>динамичен анализ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>
            <a:normAutofit/>
          </a:bodyPr>
          <a:lstStyle/>
          <a:p>
            <a:r>
              <a:rPr lang="en-US" sz="2400" dirty="0" err="1"/>
              <a:t>промяна</a:t>
            </a:r>
            <a:r>
              <a:rPr lang="en-US" sz="2400" dirty="0"/>
              <a:t> в </a:t>
            </a:r>
            <a:r>
              <a:rPr lang="en-US" sz="2400" dirty="0" err="1"/>
              <a:t>границите</a:t>
            </a:r>
            <a:r>
              <a:rPr lang="en-US" sz="2400" dirty="0"/>
              <a:t> на </a:t>
            </a:r>
            <a:r>
              <a:rPr lang="en-US" sz="2400" dirty="0" err="1"/>
              <a:t>сегментите</a:t>
            </a:r>
            <a:r>
              <a:rPr lang="en-US" sz="2400" dirty="0"/>
              <a:t> </a:t>
            </a:r>
            <a:r>
              <a:rPr lang="en-US" sz="2400" dirty="0" err="1"/>
              <a:t>през</a:t>
            </a:r>
            <a:r>
              <a:rPr lang="en-US" sz="2400" dirty="0"/>
              <a:t> </a:t>
            </a:r>
            <a:r>
              <a:rPr lang="en-US" sz="2400" dirty="0" err="1"/>
              <a:t>различните</a:t>
            </a:r>
            <a:r>
              <a:rPr lang="en-US" sz="2400" dirty="0"/>
              <a:t> </a:t>
            </a:r>
            <a:r>
              <a:rPr lang="en-US" sz="2400" dirty="0" err="1" smtClean="0"/>
              <a:t>периоди</a:t>
            </a:r>
            <a:r>
              <a:rPr lang="bg-BG" sz="2400" dirty="0" smtClean="0"/>
              <a:t>;</a:t>
            </a:r>
          </a:p>
          <a:p>
            <a:r>
              <a:rPr lang="en-US" sz="2400" dirty="0" err="1" smtClean="0"/>
              <a:t>промяна</a:t>
            </a:r>
            <a:r>
              <a:rPr lang="en-US" sz="2400" dirty="0" smtClean="0"/>
              <a:t> </a:t>
            </a:r>
            <a:r>
              <a:rPr lang="en-US" sz="2400" dirty="0"/>
              <a:t>в </a:t>
            </a:r>
            <a:r>
              <a:rPr lang="en-US" sz="2400" dirty="0" err="1"/>
              <a:t>структурата</a:t>
            </a:r>
            <a:r>
              <a:rPr lang="en-US" sz="2400" dirty="0"/>
              <a:t> на </a:t>
            </a:r>
            <a:r>
              <a:rPr lang="en-US" sz="2400" dirty="0" err="1" smtClean="0"/>
              <a:t>сегментите</a:t>
            </a:r>
            <a:r>
              <a:rPr lang="bg-BG" sz="2400" dirty="0" smtClean="0"/>
              <a:t>;</a:t>
            </a:r>
          </a:p>
          <a:p>
            <a:r>
              <a:rPr lang="en-US" sz="2400" dirty="0" err="1" smtClean="0"/>
              <a:t>мигриране</a:t>
            </a:r>
            <a:r>
              <a:rPr lang="en-US" sz="2400" dirty="0" smtClean="0"/>
              <a:t> </a:t>
            </a:r>
            <a:r>
              <a:rPr lang="en-US" sz="2400" dirty="0"/>
              <a:t>на </a:t>
            </a:r>
            <a:r>
              <a:rPr lang="en-US" sz="2400" dirty="0" err="1"/>
              <a:t>клиенти</a:t>
            </a:r>
            <a:r>
              <a:rPr lang="en-US" sz="2400" dirty="0"/>
              <a:t> </a:t>
            </a:r>
            <a:r>
              <a:rPr lang="en-US" sz="2400" dirty="0" err="1" smtClean="0"/>
              <a:t>от</a:t>
            </a:r>
            <a:r>
              <a:rPr lang="en-US" sz="2400" dirty="0" smtClean="0"/>
              <a:t> </a:t>
            </a:r>
            <a:r>
              <a:rPr lang="en-US" sz="2400" dirty="0" err="1"/>
              <a:t>един</a:t>
            </a:r>
            <a:r>
              <a:rPr lang="en-US" sz="2400" dirty="0"/>
              <a:t> </a:t>
            </a:r>
            <a:r>
              <a:rPr lang="en-US" sz="2400" dirty="0" err="1"/>
              <a:t>сегмент</a:t>
            </a:r>
            <a:r>
              <a:rPr lang="en-US" sz="2400" dirty="0"/>
              <a:t> в </a:t>
            </a:r>
            <a:r>
              <a:rPr lang="en-US" sz="2400" dirty="0" err="1" smtClean="0"/>
              <a:t>друг</a:t>
            </a:r>
            <a:r>
              <a:rPr lang="bg-BG" sz="2400" dirty="0" smtClean="0"/>
              <a:t>;</a:t>
            </a:r>
          </a:p>
          <a:p>
            <a:r>
              <a:rPr lang="bg-BG" sz="2400" dirty="0" smtClean="0"/>
              <a:t>Изисква еднакъв брой степени и метод на класифициране.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916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RFM+</a:t>
            </a:r>
            <a:r>
              <a:rPr lang="bg-BG" dirty="0" smtClean="0"/>
              <a:t>профилиране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П</a:t>
            </a:r>
            <a:r>
              <a:rPr lang="en-US" sz="2400" dirty="0" smtClean="0"/>
              <a:t>о-</a:t>
            </a:r>
            <a:r>
              <a:rPr lang="en-US" sz="2400" dirty="0" err="1" smtClean="0"/>
              <a:t>добро</a:t>
            </a:r>
            <a:r>
              <a:rPr lang="en-US" sz="2400" dirty="0" smtClean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и </a:t>
            </a:r>
            <a:r>
              <a:rPr lang="en-US" sz="2400" dirty="0" err="1"/>
              <a:t>познание</a:t>
            </a:r>
            <a:r>
              <a:rPr lang="en-US" sz="2400" dirty="0"/>
              <a:t> за </a:t>
            </a:r>
            <a:r>
              <a:rPr lang="en-US" sz="2400" dirty="0" err="1"/>
              <a:t>клиентите</a:t>
            </a:r>
            <a:r>
              <a:rPr lang="en-US" sz="2400" dirty="0"/>
              <a:t> в </a:t>
            </a:r>
            <a:r>
              <a:rPr lang="en-US" sz="2400" dirty="0" err="1"/>
              <a:t>различните</a:t>
            </a:r>
            <a:r>
              <a:rPr lang="en-US" sz="2400" dirty="0"/>
              <a:t> </a:t>
            </a:r>
            <a:r>
              <a:rPr lang="en-US" sz="2400" dirty="0" err="1" smtClean="0"/>
              <a:t>сегменти</a:t>
            </a:r>
            <a:r>
              <a:rPr lang="bg-BG" sz="2400" dirty="0" smtClean="0"/>
              <a:t>;</a:t>
            </a:r>
          </a:p>
          <a:p>
            <a:r>
              <a:rPr lang="bg-BG" sz="2400" dirty="0" smtClean="0"/>
              <a:t>Оценка на </a:t>
            </a:r>
            <a:r>
              <a:rPr lang="en-US" sz="2400" dirty="0" err="1" smtClean="0"/>
              <a:t>хетерогенността</a:t>
            </a:r>
            <a:r>
              <a:rPr lang="en-US" sz="2400" dirty="0" smtClean="0"/>
              <a:t> </a:t>
            </a:r>
            <a:r>
              <a:rPr lang="en-US" sz="2400" dirty="0"/>
              <a:t>на </a:t>
            </a:r>
            <a:r>
              <a:rPr lang="en-US" sz="2400" dirty="0" smtClean="0"/>
              <a:t>RFM-</a:t>
            </a:r>
            <a:r>
              <a:rPr lang="en-US" sz="2400" dirty="0" err="1" smtClean="0"/>
              <a:t>сегментите</a:t>
            </a:r>
            <a:r>
              <a:rPr lang="bg-BG" sz="2400" dirty="0" smtClean="0"/>
              <a:t>;</a:t>
            </a:r>
          </a:p>
          <a:p>
            <a:r>
              <a:rPr lang="bg-BG" sz="2400" dirty="0" smtClean="0"/>
              <a:t>Идентифициране на </a:t>
            </a:r>
            <a:r>
              <a:rPr lang="bg-BG" sz="2400" dirty="0" err="1" smtClean="0"/>
              <a:t>зако</a:t>
            </a:r>
            <a:r>
              <a:rPr lang="en-US" sz="2400" dirty="0" err="1" smtClean="0"/>
              <a:t>номерности</a:t>
            </a:r>
            <a:r>
              <a:rPr lang="en-US" sz="2400" dirty="0" smtClean="0"/>
              <a:t> </a:t>
            </a:r>
            <a:r>
              <a:rPr lang="en-US" sz="2400" dirty="0"/>
              <a:t>при </a:t>
            </a:r>
            <a:r>
              <a:rPr lang="en-US" sz="2400" dirty="0" err="1" smtClean="0"/>
              <a:t>формиране</a:t>
            </a:r>
            <a:r>
              <a:rPr lang="en-US" sz="2400" dirty="0" smtClean="0"/>
              <a:t> </a:t>
            </a:r>
            <a:r>
              <a:rPr lang="bg-BG" sz="2400" dirty="0" smtClean="0"/>
              <a:t>на сегментите;</a:t>
            </a:r>
          </a:p>
          <a:p>
            <a:r>
              <a:rPr lang="bg-BG" sz="2400" dirty="0" smtClean="0"/>
              <a:t>Определяне на </a:t>
            </a:r>
            <a:r>
              <a:rPr lang="en-US" sz="2400" dirty="0" err="1" smtClean="0"/>
              <a:t>фактори</a:t>
            </a:r>
            <a:r>
              <a:rPr lang="en-US" sz="2400" dirty="0"/>
              <a:t>, </a:t>
            </a:r>
            <a:r>
              <a:rPr lang="en-US" sz="2400" dirty="0" err="1"/>
              <a:t>които</a:t>
            </a:r>
            <a:r>
              <a:rPr lang="en-US" sz="2400" dirty="0"/>
              <a:t> </a:t>
            </a:r>
            <a:r>
              <a:rPr lang="en-US" sz="2400" dirty="0" err="1"/>
              <a:t>влияят</a:t>
            </a:r>
            <a:r>
              <a:rPr lang="en-US" sz="2400" dirty="0"/>
              <a:t> върху </a:t>
            </a:r>
            <a:r>
              <a:rPr lang="en-US" sz="2400" dirty="0" err="1"/>
              <a:t>принадлежността</a:t>
            </a:r>
            <a:r>
              <a:rPr lang="en-US" sz="2400" dirty="0"/>
              <a:t> на </a:t>
            </a:r>
            <a:r>
              <a:rPr lang="en-US" sz="2400" dirty="0" err="1"/>
              <a:t>клиентите</a:t>
            </a:r>
            <a:r>
              <a:rPr lang="en-US" sz="2400" dirty="0"/>
              <a:t> </a:t>
            </a:r>
            <a:r>
              <a:rPr lang="en-US" sz="2400" dirty="0" err="1"/>
              <a:t>към</a:t>
            </a:r>
            <a:r>
              <a:rPr lang="en-US" sz="2400" dirty="0"/>
              <a:t> </a:t>
            </a:r>
            <a:r>
              <a:rPr lang="en-US" sz="2400" dirty="0" err="1"/>
              <a:t>даден</a:t>
            </a:r>
            <a:r>
              <a:rPr lang="en-US" sz="2400" dirty="0"/>
              <a:t> </a:t>
            </a:r>
            <a:r>
              <a:rPr lang="en-US" sz="2400" dirty="0" err="1" smtClean="0"/>
              <a:t>сегмент</a:t>
            </a:r>
            <a:r>
              <a:rPr lang="bg-BG" sz="2400" dirty="0" smtClean="0"/>
              <a:t> и др.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330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RFM+</a:t>
            </a:r>
            <a:r>
              <a:rPr lang="bg-BG" dirty="0" smtClean="0"/>
              <a:t>модели на реакция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Моделирането</a:t>
            </a:r>
            <a:r>
              <a:rPr lang="en-US" sz="2400" dirty="0"/>
              <a:t> на </a:t>
            </a:r>
            <a:r>
              <a:rPr lang="en-US" sz="2400" dirty="0" err="1"/>
              <a:t>реакцията</a:t>
            </a:r>
            <a:r>
              <a:rPr lang="en-US" sz="2400" dirty="0"/>
              <a:t> </a:t>
            </a:r>
            <a:r>
              <a:rPr lang="en-US" sz="2400" dirty="0" err="1"/>
              <a:t>включва</a:t>
            </a:r>
            <a:r>
              <a:rPr lang="en-US" sz="2400" dirty="0"/>
              <a:t> </a:t>
            </a:r>
            <a:r>
              <a:rPr lang="en-US" sz="2400" dirty="0" err="1"/>
              <a:t>изграждане</a:t>
            </a:r>
            <a:r>
              <a:rPr lang="en-US" sz="2400" dirty="0"/>
              <a:t> на </a:t>
            </a:r>
            <a:r>
              <a:rPr lang="en-US" sz="2400" dirty="0" err="1"/>
              <a:t>набор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модели</a:t>
            </a:r>
            <a:r>
              <a:rPr lang="en-US" sz="2400" dirty="0"/>
              <a:t>, </a:t>
            </a:r>
            <a:r>
              <a:rPr lang="en-US" sz="2400" dirty="0" err="1"/>
              <a:t>чиято</a:t>
            </a:r>
            <a:r>
              <a:rPr lang="en-US" sz="2400" dirty="0"/>
              <a:t> </a:t>
            </a:r>
            <a:r>
              <a:rPr lang="en-US" sz="2400" dirty="0" err="1"/>
              <a:t>цел</a:t>
            </a:r>
            <a:r>
              <a:rPr lang="en-US" sz="2400" dirty="0"/>
              <a:t> е </a:t>
            </a:r>
            <a:r>
              <a:rPr lang="en-US" sz="2400" dirty="0" err="1"/>
              <a:t>прогнозиране</a:t>
            </a:r>
            <a:r>
              <a:rPr lang="en-US" sz="2400" dirty="0"/>
              <a:t> на </a:t>
            </a:r>
            <a:r>
              <a:rPr lang="en-US" sz="2400" dirty="0" err="1"/>
              <a:t>желан</a:t>
            </a:r>
            <a:r>
              <a:rPr lang="en-US" sz="2400" dirty="0"/>
              <a:t> </a:t>
            </a:r>
            <a:r>
              <a:rPr lang="en-US" sz="2400" dirty="0" err="1"/>
              <a:t>резултат</a:t>
            </a:r>
            <a:r>
              <a:rPr lang="en-US" sz="2400" dirty="0"/>
              <a:t> с </a:t>
            </a:r>
            <a:r>
              <a:rPr lang="en-US" sz="2400" dirty="0" err="1"/>
              <a:t>определена</a:t>
            </a:r>
            <a:r>
              <a:rPr lang="en-US" sz="2400" dirty="0"/>
              <a:t> </a:t>
            </a:r>
            <a:r>
              <a:rPr lang="en-US" sz="2400" dirty="0" err="1"/>
              <a:t>степен</a:t>
            </a:r>
            <a:r>
              <a:rPr lang="en-US" sz="2400" dirty="0"/>
              <a:t> на </a:t>
            </a:r>
            <a:r>
              <a:rPr lang="en-US" sz="2400" dirty="0" err="1" smtClean="0"/>
              <a:t>вероятност</a:t>
            </a:r>
            <a:r>
              <a:rPr lang="bg-BG" sz="2400" dirty="0" smtClean="0"/>
              <a:t>;</a:t>
            </a:r>
          </a:p>
          <a:p>
            <a:r>
              <a:rPr lang="bg-BG" sz="2400" dirty="0" smtClean="0"/>
              <a:t>Избор на</a:t>
            </a:r>
            <a:r>
              <a:rPr lang="en-US" sz="2400" dirty="0" smtClean="0"/>
              <a:t> </a:t>
            </a:r>
            <a:r>
              <a:rPr lang="en-US" sz="2400" dirty="0" err="1"/>
              <a:t>целеви</a:t>
            </a:r>
            <a:r>
              <a:rPr lang="en-US" sz="2400" dirty="0"/>
              <a:t> </a:t>
            </a:r>
            <a:r>
              <a:rPr lang="en-US" sz="2400" dirty="0" err="1"/>
              <a:t>клиенти</a:t>
            </a:r>
            <a:r>
              <a:rPr lang="en-US" sz="2400" dirty="0"/>
              <a:t>, </a:t>
            </a:r>
            <a:r>
              <a:rPr lang="en-US" sz="2400" dirty="0" err="1"/>
              <a:t>които</a:t>
            </a:r>
            <a:r>
              <a:rPr lang="en-US" sz="2400" dirty="0"/>
              <a:t> </a:t>
            </a:r>
            <a:r>
              <a:rPr lang="en-US" sz="2400" dirty="0" err="1"/>
              <a:t>биха</a:t>
            </a:r>
            <a:r>
              <a:rPr lang="en-US" sz="2400" dirty="0"/>
              <a:t> </a:t>
            </a:r>
            <a:r>
              <a:rPr lang="en-US" sz="2400" dirty="0" err="1"/>
              <a:t>реагирали</a:t>
            </a:r>
            <a:r>
              <a:rPr lang="en-US" sz="2400" dirty="0"/>
              <a:t> </a:t>
            </a:r>
            <a:r>
              <a:rPr lang="en-US" sz="2400" dirty="0" err="1"/>
              <a:t>положително</a:t>
            </a:r>
            <a:r>
              <a:rPr lang="en-US" sz="2400" dirty="0"/>
              <a:t> на </a:t>
            </a:r>
            <a:r>
              <a:rPr lang="en-US" sz="2400" dirty="0" err="1"/>
              <a:t>предстояща</a:t>
            </a:r>
            <a:r>
              <a:rPr lang="en-US" sz="2400" dirty="0"/>
              <a:t> </a:t>
            </a:r>
            <a:r>
              <a:rPr lang="en-US" sz="2400" dirty="0" err="1"/>
              <a:t>маркетингова</a:t>
            </a:r>
            <a:r>
              <a:rPr lang="en-US" sz="2400" dirty="0"/>
              <a:t> </a:t>
            </a:r>
            <a:r>
              <a:rPr lang="en-US" sz="2400" dirty="0" err="1"/>
              <a:t>кампания</a:t>
            </a:r>
            <a:r>
              <a:rPr lang="en-US" sz="2400" dirty="0"/>
              <a:t> и </a:t>
            </a:r>
            <a:r>
              <a:rPr lang="en-US" sz="2400" dirty="0" err="1"/>
              <a:t>биха</a:t>
            </a:r>
            <a:r>
              <a:rPr lang="en-US" sz="2400" dirty="0"/>
              <a:t> </a:t>
            </a:r>
            <a:r>
              <a:rPr lang="en-US" sz="2400" dirty="0" err="1"/>
              <a:t>генерирали</a:t>
            </a:r>
            <a:r>
              <a:rPr lang="en-US" sz="2400" dirty="0"/>
              <a:t> </a:t>
            </a:r>
            <a:r>
              <a:rPr lang="en-US" sz="2400" dirty="0" err="1"/>
              <a:t>определено</a:t>
            </a:r>
            <a:r>
              <a:rPr lang="en-US" sz="2400" dirty="0"/>
              <a:t> </a:t>
            </a:r>
            <a:r>
              <a:rPr lang="en-US" sz="2400" dirty="0" err="1"/>
              <a:t>ниво</a:t>
            </a:r>
            <a:r>
              <a:rPr lang="en-US" sz="2400" dirty="0"/>
              <a:t> на </a:t>
            </a:r>
            <a:r>
              <a:rPr lang="en-US" sz="2400" dirty="0" err="1"/>
              <a:t>приходите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О</a:t>
            </a:r>
            <a:r>
              <a:rPr lang="en-US" sz="2400" dirty="0" err="1" smtClean="0"/>
              <a:t>пределяне</a:t>
            </a:r>
            <a:r>
              <a:rPr lang="en-US" sz="2400" dirty="0" smtClean="0"/>
              <a:t> </a:t>
            </a:r>
            <a:r>
              <a:rPr lang="en-US" sz="2400" dirty="0"/>
              <a:t>на </a:t>
            </a:r>
            <a:r>
              <a:rPr lang="en-US" sz="2400" dirty="0" err="1"/>
              <a:t>пожизнената</a:t>
            </a:r>
            <a:r>
              <a:rPr lang="en-US" sz="2400" dirty="0"/>
              <a:t> </a:t>
            </a:r>
            <a:r>
              <a:rPr lang="en-US" sz="2400" dirty="0" err="1"/>
              <a:t>стойност</a:t>
            </a:r>
            <a:r>
              <a:rPr lang="en-US" sz="2400" dirty="0"/>
              <a:t> на нови </a:t>
            </a:r>
            <a:r>
              <a:rPr lang="en-US" sz="2400" dirty="0" err="1"/>
              <a:t>клиенти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П</a:t>
            </a:r>
            <a:r>
              <a:rPr lang="en-US" sz="2400" dirty="0" err="1" smtClean="0"/>
              <a:t>редвиждане</a:t>
            </a:r>
            <a:r>
              <a:rPr lang="en-US" sz="2400" dirty="0" smtClean="0"/>
              <a:t> </a:t>
            </a:r>
            <a:r>
              <a:rPr lang="en-US" sz="2400" dirty="0"/>
              <a:t>на </a:t>
            </a:r>
            <a:r>
              <a:rPr lang="en-US" sz="2400" dirty="0" err="1"/>
              <a:t>поведението</a:t>
            </a:r>
            <a:r>
              <a:rPr lang="en-US" sz="2400" dirty="0"/>
              <a:t> на </a:t>
            </a:r>
            <a:r>
              <a:rPr lang="en-US" sz="2400" dirty="0" err="1"/>
              <a:t>клиентите</a:t>
            </a:r>
            <a:r>
              <a:rPr lang="en-US" sz="2400" dirty="0"/>
              <a:t> и др.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85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за прилагане на </a:t>
            </a:r>
            <a:r>
              <a:rPr lang="de-DE" dirty="0" smtClean="0"/>
              <a:t>RFM </a:t>
            </a:r>
            <a:r>
              <a:rPr lang="bg-BG" dirty="0" smtClean="0"/>
              <a:t>анализ с </a:t>
            </a:r>
            <a:r>
              <a:rPr lang="de-DE" dirty="0" smtClean="0"/>
              <a:t>IBM </a:t>
            </a:r>
            <a:r>
              <a:rPr lang="de-DE" dirty="0" smtClean="0"/>
              <a:t>SPSS Statistics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0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864" y="223457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Входни данни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2" y="887492"/>
            <a:ext cx="8402672" cy="57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210578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RFM </a:t>
            </a:r>
            <a:r>
              <a:rPr lang="en-US" dirty="0" smtClean="0"/>
              <a:t>analysis from Customer Data (Variables)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3" y="837472"/>
            <a:ext cx="7843234" cy="59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0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Binning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534" y="2286000"/>
            <a:ext cx="471933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20116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Резултат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86" y="0"/>
            <a:ext cx="5460813" cy="3606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91" y="3606084"/>
            <a:ext cx="4858363" cy="3318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86" y="1416475"/>
            <a:ext cx="5257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</a:t>
            </a:r>
            <a:r>
              <a:rPr lang="en-US" dirty="0" smtClean="0"/>
              <a:t>RFM </a:t>
            </a:r>
            <a:r>
              <a:rPr lang="bg-BG" dirty="0" smtClean="0"/>
              <a:t>с </a:t>
            </a:r>
            <a:r>
              <a:rPr lang="en-US" dirty="0" smtClean="0"/>
              <a:t>Power BI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73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RFM </a:t>
            </a:r>
            <a:r>
              <a:rPr lang="en-US" dirty="0" smtClean="0"/>
              <a:t>– </a:t>
            </a:r>
            <a:r>
              <a:rPr lang="bg-BG" dirty="0" smtClean="0"/>
              <a:t>същност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Recenc</a:t>
            </a:r>
            <a:r>
              <a:rPr lang="en-US" sz="2400" dirty="0" smtClean="0"/>
              <a:t>y – </a:t>
            </a:r>
            <a:r>
              <a:rPr lang="bg-BG" sz="2400" dirty="0" err="1" smtClean="0"/>
              <a:t>неотдавнашност</a:t>
            </a:r>
            <a:r>
              <a:rPr lang="bg-BG" sz="2400" dirty="0" smtClean="0"/>
              <a:t>,</a:t>
            </a:r>
            <a:r>
              <a:rPr lang="en-US" sz="2400" dirty="0" smtClean="0"/>
              <a:t> </a:t>
            </a:r>
            <a:r>
              <a:rPr lang="bg-BG" sz="2400" dirty="0" smtClean="0"/>
              <a:t>скорошност; период от време от последната покупка на клиента (дни, месеци). Зависи от вида на продуктите (за дълготрайна или краткотрайна употреба);</a:t>
            </a:r>
          </a:p>
          <a:p>
            <a:r>
              <a:rPr lang="de-DE" sz="2400" dirty="0" smtClean="0"/>
              <a:t>Frequenc</a:t>
            </a:r>
            <a:r>
              <a:rPr lang="en-US" sz="2400" dirty="0" smtClean="0"/>
              <a:t>y – </a:t>
            </a:r>
            <a:r>
              <a:rPr lang="bg-BG" sz="2400" dirty="0" smtClean="0"/>
              <a:t>честота, брой покупки. Зависи от вида на продуктите;</a:t>
            </a:r>
            <a:endParaRPr lang="en-US" sz="2400" dirty="0" smtClean="0"/>
          </a:p>
          <a:p>
            <a:r>
              <a:rPr lang="en-US" sz="2400" dirty="0" err="1" smtClean="0"/>
              <a:t>Mone</a:t>
            </a:r>
            <a:r>
              <a:rPr lang="de-DE" sz="2400" dirty="0" smtClean="0"/>
              <a:t>ta</a:t>
            </a:r>
            <a:r>
              <a:rPr lang="en-US" sz="2400" dirty="0" err="1" smtClean="0"/>
              <a:t>ry</a:t>
            </a:r>
            <a:r>
              <a:rPr lang="en-US" sz="2400" dirty="0" smtClean="0"/>
              <a:t> – </a:t>
            </a:r>
            <a:r>
              <a:rPr lang="bg-BG" sz="2400" dirty="0" smtClean="0"/>
              <a:t>обем, стойност на покупките.</a:t>
            </a:r>
          </a:p>
          <a:p>
            <a:r>
              <a:rPr lang="de-DE" sz="2400" dirty="0" smtClean="0"/>
              <a:t>RFM </a:t>
            </a:r>
            <a:r>
              <a:rPr lang="en-US" sz="2400" dirty="0" smtClean="0"/>
              <a:t>– </a:t>
            </a:r>
            <a:r>
              <a:rPr lang="bg-BG" sz="2400" dirty="0" smtClean="0"/>
              <a:t>метод за сегментиране и оценка на клиентите на база на тяхното транзакционно поведение;</a:t>
            </a:r>
          </a:p>
          <a:p>
            <a:r>
              <a:rPr lang="bg-BG" sz="2400" dirty="0" smtClean="0"/>
              <a:t>Прилага се към настоящи клиенти. Препоръчва се да имат взаимоотношения с компанията поне 2 г.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804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Варианти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510145"/>
            <a:ext cx="10377055" cy="4918364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Традиционен – с </a:t>
            </a:r>
            <a:r>
              <a:rPr lang="en-US" sz="2400" dirty="0" smtClean="0"/>
              <a:t>DAX </a:t>
            </a:r>
            <a:r>
              <a:rPr lang="bg-BG" sz="2400" dirty="0" smtClean="0"/>
              <a:t>функции като </a:t>
            </a:r>
            <a:r>
              <a:rPr lang="en-US" sz="2400" dirty="0" smtClean="0"/>
              <a:t>RANKX (“</a:t>
            </a:r>
            <a:r>
              <a:rPr lang="bg-BG" sz="2400" dirty="0" smtClean="0"/>
              <a:t>твърда класификация“);</a:t>
            </a:r>
          </a:p>
          <a:p>
            <a:pPr lvl="1"/>
            <a:r>
              <a:rPr lang="bg-BG" sz="2400" dirty="0" smtClean="0"/>
              <a:t>+ равномерно разпределение  по брой клиенти по групи;</a:t>
            </a:r>
          </a:p>
          <a:p>
            <a:pPr lvl="1"/>
            <a:r>
              <a:rPr lang="bg-BG" sz="2400" dirty="0" smtClean="0"/>
              <a:t>- възможно е в една група да попаднат клиенти с голяма разлика в метриките (</a:t>
            </a:r>
            <a:r>
              <a:rPr lang="en-US" sz="2400" dirty="0" smtClean="0"/>
              <a:t>R,F,M);</a:t>
            </a:r>
            <a:endParaRPr lang="bg-BG" sz="2400" dirty="0" smtClean="0"/>
          </a:p>
          <a:p>
            <a:r>
              <a:rPr lang="bg-BG" sz="2400" dirty="0" smtClean="0"/>
              <a:t>Клъстериране – с използване на метод за клъстериране („мека класификация“)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+ </a:t>
            </a:r>
            <a:r>
              <a:rPr lang="bg-BG" sz="2400" dirty="0" smtClean="0"/>
              <a:t>показва естественото групиране на клиентите;</a:t>
            </a:r>
          </a:p>
          <a:p>
            <a:pPr lvl="1"/>
            <a:r>
              <a:rPr lang="bg-BG" sz="2400" dirty="0" smtClean="0"/>
              <a:t>+ в една група (клъстер) има клиенти с по-близки метрики (</a:t>
            </a:r>
            <a:r>
              <a:rPr lang="en-US" sz="2400" dirty="0" smtClean="0"/>
              <a:t>R,F,M);</a:t>
            </a:r>
          </a:p>
          <a:p>
            <a:pPr lvl="1"/>
            <a:r>
              <a:rPr lang="en-US" sz="2400" dirty="0" smtClean="0"/>
              <a:t>- </a:t>
            </a:r>
            <a:r>
              <a:rPr lang="bg-BG" sz="2400" dirty="0" smtClean="0"/>
              <a:t>неравномерно разпределение по брой клиенти в групите.</a:t>
            </a:r>
          </a:p>
          <a:p>
            <a:pPr lvl="1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2861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171161"/>
            <a:ext cx="11540836" cy="81251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1. Изчисляване на 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09"/>
            <a:ext cx="11159836" cy="5082454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Вариант с метрики</a:t>
            </a:r>
            <a:endParaRPr lang="en-US" sz="2400" dirty="0" smtClean="0"/>
          </a:p>
          <a:p>
            <a:pPr lvl="1"/>
            <a:r>
              <a:rPr lang="en-US" sz="2400" dirty="0" err="1" smtClean="0"/>
              <a:t>Recency</a:t>
            </a:r>
            <a:r>
              <a:rPr lang="en-US" sz="2400" dirty="0" smtClean="0"/>
              <a:t> = DATEDIFF (MAX(</a:t>
            </a:r>
            <a:r>
              <a:rPr lang="en-US" sz="2400" dirty="0" err="1" smtClean="0"/>
              <a:t>FactInternetSales</a:t>
            </a:r>
            <a:r>
              <a:rPr lang="en-US" sz="2400" dirty="0" smtClean="0"/>
              <a:t>[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], TODAY(), DAY)</a:t>
            </a:r>
          </a:p>
          <a:p>
            <a:pPr lvl="1"/>
            <a:r>
              <a:rPr lang="en-US" sz="2400" dirty="0" smtClean="0"/>
              <a:t>Frequency =  DISTINCTCOUNT(</a:t>
            </a:r>
            <a:r>
              <a:rPr lang="en-US" sz="2400" dirty="0" err="1" smtClean="0"/>
              <a:t>FactInternetSales</a:t>
            </a:r>
            <a:r>
              <a:rPr lang="en-US" sz="2400" dirty="0" smtClean="0"/>
              <a:t>[</a:t>
            </a:r>
            <a:r>
              <a:rPr lang="en-US" sz="2400" dirty="0" err="1" smtClean="0"/>
              <a:t>SalesOrderNumber</a:t>
            </a:r>
            <a:r>
              <a:rPr lang="en-US" sz="2400" dirty="0" smtClean="0"/>
              <a:t>])</a:t>
            </a:r>
          </a:p>
          <a:p>
            <a:pPr lvl="1"/>
            <a:r>
              <a:rPr lang="en-US" sz="2400" dirty="0" smtClean="0"/>
              <a:t>Monetary = SUM (</a:t>
            </a:r>
            <a:r>
              <a:rPr lang="en-US" sz="2400" dirty="0" err="1" smtClean="0"/>
              <a:t>FactInternetSales</a:t>
            </a:r>
            <a:r>
              <a:rPr lang="en-US" sz="2400" dirty="0" smtClean="0"/>
              <a:t>[</a:t>
            </a:r>
            <a:r>
              <a:rPr lang="en-US" sz="2400" dirty="0" err="1" smtClean="0"/>
              <a:t>InternetSalesAmount</a:t>
            </a:r>
            <a:r>
              <a:rPr lang="en-US" sz="2400" dirty="0" smtClean="0"/>
              <a:t>])</a:t>
            </a:r>
          </a:p>
          <a:p>
            <a:r>
              <a:rPr lang="bg-BG" sz="2400" dirty="0" smtClean="0"/>
              <a:t>Вариант с изчисляеми колони в </a:t>
            </a:r>
            <a:r>
              <a:rPr lang="en-US" sz="2400" dirty="0" err="1" smtClean="0"/>
              <a:t>DimCustomer</a:t>
            </a:r>
            <a:endParaRPr lang="bg-BG" sz="2400" dirty="0" smtClean="0"/>
          </a:p>
          <a:p>
            <a:pPr lvl="1"/>
            <a:r>
              <a:rPr lang="en-US" sz="2400" dirty="0"/>
              <a:t>Monetary Column = </a:t>
            </a:r>
            <a:r>
              <a:rPr lang="en-US" sz="2400" dirty="0" smtClean="0"/>
              <a:t>SUM</a:t>
            </a:r>
            <a:r>
              <a:rPr lang="en-US" sz="2400" dirty="0"/>
              <a:t>X</a:t>
            </a:r>
            <a:r>
              <a:rPr lang="en-US" sz="2400" dirty="0" smtClean="0"/>
              <a:t>(RELATEDTABLE(</a:t>
            </a:r>
            <a:r>
              <a:rPr lang="en-US" sz="2400" dirty="0" err="1" smtClean="0"/>
              <a:t>FactInternetSales</a:t>
            </a:r>
            <a:r>
              <a:rPr lang="en-US" sz="2400" dirty="0"/>
              <a:t>);</a:t>
            </a:r>
            <a:r>
              <a:rPr lang="en-US" sz="2400" dirty="0" err="1"/>
              <a:t>FactInternetSales</a:t>
            </a:r>
            <a:r>
              <a:rPr lang="en-US" sz="2400" dirty="0"/>
              <a:t>[</a:t>
            </a:r>
            <a:r>
              <a:rPr lang="en-US" sz="2400" dirty="0" err="1"/>
              <a:t>InternetSalesAmount</a:t>
            </a:r>
            <a:r>
              <a:rPr lang="en-US" sz="2400" dirty="0" smtClean="0"/>
              <a:t>])</a:t>
            </a:r>
            <a:endParaRPr lang="bg-BG" sz="2400" dirty="0" smtClean="0"/>
          </a:p>
          <a:p>
            <a:pPr lvl="1"/>
            <a:r>
              <a:rPr lang="en-US" sz="2400" dirty="0" smtClean="0"/>
              <a:t>Frequency Column = [Frequency]</a:t>
            </a:r>
          </a:p>
          <a:p>
            <a:pPr lvl="1"/>
            <a:r>
              <a:rPr lang="en-US" sz="2400" dirty="0" err="1" smtClean="0"/>
              <a:t>Recency</a:t>
            </a:r>
            <a:r>
              <a:rPr lang="en-US" sz="2400" dirty="0" smtClean="0"/>
              <a:t> Column = [</a:t>
            </a:r>
            <a:r>
              <a:rPr lang="en-US" sz="2400" dirty="0" err="1" smtClean="0"/>
              <a:t>Recency</a:t>
            </a:r>
            <a:r>
              <a:rPr lang="en-US" sz="2400" dirty="0" smtClean="0"/>
              <a:t>]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3725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212725"/>
            <a:ext cx="10515600" cy="73414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</a:t>
            </a:r>
            <a:r>
              <a:rPr lang="en-US" dirty="0" smtClean="0"/>
              <a:t>a</a:t>
            </a:r>
            <a:r>
              <a:rPr lang="bg-BG" dirty="0" smtClean="0"/>
              <a:t>. </a:t>
            </a:r>
            <a:r>
              <a:rPr lang="en-US" dirty="0" smtClean="0"/>
              <a:t>RFM </a:t>
            </a:r>
            <a:r>
              <a:rPr lang="bg-BG" dirty="0" smtClean="0"/>
              <a:t>клъстери</a:t>
            </a:r>
            <a:r>
              <a:rPr lang="en-US" dirty="0" smtClean="0"/>
              <a:t> </a:t>
            </a:r>
            <a:r>
              <a:rPr lang="bg-BG" dirty="0" smtClean="0"/>
              <a:t>едновременно по </a:t>
            </a:r>
            <a:r>
              <a:rPr lang="en-US" dirty="0" smtClean="0"/>
              <a:t>R, F </a:t>
            </a:r>
            <a:r>
              <a:rPr lang="bg-BG" dirty="0" smtClean="0"/>
              <a:t>и </a:t>
            </a:r>
            <a:r>
              <a:rPr lang="en-US" dirty="0" smtClean="0"/>
              <a:t>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870"/>
            <a:ext cx="11049000" cy="5230093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 се таблица с </a:t>
            </a:r>
            <a:r>
              <a:rPr lang="en-US" sz="2400" dirty="0" err="1" smtClean="0"/>
              <a:t>Recency</a:t>
            </a:r>
            <a:r>
              <a:rPr lang="en-US" sz="2400" dirty="0" smtClean="0"/>
              <a:t>, Frequency, Monetary </a:t>
            </a:r>
            <a:r>
              <a:rPr lang="bg-BG" sz="2400" dirty="0" smtClean="0"/>
              <a:t>по клиенти;</a:t>
            </a:r>
          </a:p>
          <a:p>
            <a:r>
              <a:rPr lang="bg-BG" sz="2400" dirty="0" smtClean="0"/>
              <a:t>Избира се </a:t>
            </a:r>
            <a:r>
              <a:rPr lang="en-US" sz="2400" dirty="0" smtClean="0"/>
              <a:t>Automatically find clusters.</a:t>
            </a:r>
          </a:p>
          <a:p>
            <a:endParaRPr lang="en-US" sz="2400" dirty="0" smtClean="0"/>
          </a:p>
          <a:p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5" y="1890010"/>
            <a:ext cx="6334536" cy="3070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26" y="4076967"/>
            <a:ext cx="5513622" cy="2381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6618" y="5530632"/>
            <a:ext cx="353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Брой клъстери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Auto – </a:t>
            </a:r>
            <a:r>
              <a:rPr lang="bg-BG" dirty="0" smtClean="0">
                <a:solidFill>
                  <a:srgbClr val="FF0000"/>
                </a:solidFill>
              </a:rPr>
              <a:t>определя се от алгоритъма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03426" y="5763491"/>
            <a:ext cx="1790647" cy="4134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48" y="1905649"/>
            <a:ext cx="4191000" cy="1847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203426" y="1728030"/>
            <a:ext cx="0" cy="125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68803" y="5970227"/>
            <a:ext cx="634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46327" y="1787236"/>
            <a:ext cx="1270721" cy="196626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10446327" y="1358698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Резултат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2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2" y="-20500"/>
            <a:ext cx="10515600" cy="895639"/>
          </a:xfrm>
        </p:spPr>
        <p:txBody>
          <a:bodyPr>
            <a:normAutofit/>
          </a:bodyPr>
          <a:lstStyle/>
          <a:p>
            <a:r>
              <a:rPr lang="en-US" dirty="0" smtClean="0"/>
              <a:t>2b. RFM </a:t>
            </a:r>
            <a:r>
              <a:rPr lang="bg-BG" dirty="0" smtClean="0"/>
              <a:t>клъстери независимо по </a:t>
            </a:r>
            <a:r>
              <a:rPr lang="en-US" dirty="0" smtClean="0"/>
              <a:t>R, F </a:t>
            </a:r>
            <a:r>
              <a:rPr lang="bg-BG" dirty="0" smtClean="0"/>
              <a:t>и </a:t>
            </a:r>
            <a:r>
              <a:rPr lang="en-US" dirty="0" smtClean="0"/>
              <a:t>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875139"/>
            <a:ext cx="11223682" cy="555337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Прилага се </a:t>
            </a:r>
            <a:r>
              <a:rPr lang="en-US" sz="2400" dirty="0" smtClean="0"/>
              <a:t>Automatically Find Clusters </a:t>
            </a:r>
            <a:r>
              <a:rPr lang="bg-BG" sz="2400" dirty="0" smtClean="0"/>
              <a:t>отделно по </a:t>
            </a:r>
            <a:r>
              <a:rPr lang="en-US" sz="2400" dirty="0" err="1" smtClean="0"/>
              <a:t>Recency</a:t>
            </a:r>
            <a:r>
              <a:rPr lang="en-US" sz="2400" dirty="0" smtClean="0"/>
              <a:t>, Frequency </a:t>
            </a:r>
            <a:r>
              <a:rPr lang="bg-BG" sz="2400" dirty="0" smtClean="0"/>
              <a:t>и </a:t>
            </a:r>
            <a:r>
              <a:rPr lang="en-US" sz="2400" dirty="0" smtClean="0"/>
              <a:t>Monetary</a:t>
            </a:r>
            <a:r>
              <a:rPr lang="bg-BG" sz="2400" dirty="0" smtClean="0"/>
              <a:t>;</a:t>
            </a:r>
          </a:p>
          <a:p>
            <a:pPr>
              <a:tabLst>
                <a:tab pos="2063750" algn="l"/>
              </a:tabLst>
            </a:pPr>
            <a:r>
              <a:rPr lang="bg-BG" sz="2400" dirty="0" smtClean="0"/>
              <a:t>За всеки клъстер се формира оценка (напр. 1-най-лоша, 4-най-добра)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2262635"/>
            <a:ext cx="8418136" cy="44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1"/>
            <a:ext cx="10515600" cy="715530"/>
          </a:xfrm>
        </p:spPr>
        <p:txBody>
          <a:bodyPr>
            <a:normAutofit/>
          </a:bodyPr>
          <a:lstStyle/>
          <a:p>
            <a:r>
              <a:rPr lang="bg-BG" dirty="0" smtClean="0"/>
              <a:t>3. Подходящи визуализации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3" y="942111"/>
            <a:ext cx="5006732" cy="3467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26" y="828242"/>
            <a:ext cx="6091238" cy="4459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4410077"/>
            <a:ext cx="5252033" cy="21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RFM - </a:t>
            </a:r>
            <a:r>
              <a:rPr lang="bg-BG" dirty="0" smtClean="0"/>
              <a:t>постановки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657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Клиентите, които са реализирали покупка неотдавна, с голяма вероятност ще купят в скоро време;</a:t>
            </a:r>
          </a:p>
          <a:p>
            <a:r>
              <a:rPr lang="bg-BG" sz="2400" dirty="0" smtClean="0"/>
              <a:t>Най-вероятно е следваща покупка да направят клиенти, които купуват най-често;</a:t>
            </a:r>
          </a:p>
          <a:p>
            <a:r>
              <a:rPr lang="bg-BG" sz="2400" dirty="0" smtClean="0"/>
              <a:t>Клиенти, които имат най-високи стойности на поръчките, с най-голяма вероятност ще купят отново.</a:t>
            </a:r>
          </a:p>
        </p:txBody>
      </p:sp>
    </p:spTree>
    <p:extLst>
      <p:ext uri="{BB962C8B-B14F-4D97-AF65-F5344CB8AC3E}">
        <p14:creationId xmlns:p14="http://schemas.microsoft.com/office/powerpoint/2010/main" val="244410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Решавани задачи с помощта на </a:t>
            </a:r>
            <a:r>
              <a:rPr lang="de-DE" dirty="0" smtClean="0"/>
              <a:t>RFM </a:t>
            </a:r>
            <a:r>
              <a:rPr lang="bg-BG" dirty="0" smtClean="0"/>
              <a:t>анализ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Идентифициране на лоялни, печеливши клиенти, които с най-голяма вероятност ще купят отново;</a:t>
            </a:r>
          </a:p>
          <a:p>
            <a:r>
              <a:rPr lang="bg-BG" dirty="0" smtClean="0"/>
              <a:t>Оценка (</a:t>
            </a:r>
            <a:r>
              <a:rPr lang="de-DE" dirty="0" smtClean="0"/>
              <a:t>scoring) </a:t>
            </a:r>
            <a:r>
              <a:rPr lang="bg-BG" dirty="0" smtClean="0"/>
              <a:t>на клиентите;</a:t>
            </a:r>
          </a:p>
          <a:p>
            <a:r>
              <a:rPr lang="bg-BG" dirty="0" smtClean="0"/>
              <a:t>Сегментиране и приоритизиране;</a:t>
            </a:r>
          </a:p>
          <a:p>
            <a:r>
              <a:rPr lang="bg-BG" dirty="0" smtClean="0"/>
              <a:t>Проследяване на динамика на </a:t>
            </a:r>
            <a:r>
              <a:rPr lang="de-DE" dirty="0" smtClean="0"/>
              <a:t>RFM </a:t>
            </a:r>
            <a:r>
              <a:rPr lang="bg-BG" dirty="0" smtClean="0"/>
              <a:t>оценката.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35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RFM</a:t>
            </a:r>
            <a:r>
              <a:rPr lang="en-US" dirty="0" smtClean="0"/>
              <a:t> - </a:t>
            </a:r>
            <a:r>
              <a:rPr lang="bg-BG" dirty="0" smtClean="0"/>
              <a:t>стъпки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640946"/>
          </a:xfrm>
        </p:spPr>
        <p:txBody>
          <a:bodyPr>
            <a:normAutofit/>
          </a:bodyPr>
          <a:lstStyle/>
          <a:p>
            <a:r>
              <a:rPr lang="bg-BG" sz="2200" dirty="0" smtClean="0"/>
              <a:t>1. Подготовка на данните – извличат се данни за транзакции. Задължително – идентификатор на клиента, дата на транзакцията, стойност на транзакцията.</a:t>
            </a:r>
          </a:p>
          <a:p>
            <a:r>
              <a:rPr lang="bg-BG" sz="2200" dirty="0" smtClean="0"/>
              <a:t>2. Определяне на степените на скалата – обикновено 3 или 5. 1-най-слаба, 5 (или 3) – най-висока. Брой сегменти: </a:t>
            </a:r>
            <a:r>
              <a:rPr lang="de-DE" sz="2200" dirty="0" smtClean="0"/>
              <a:t>n</a:t>
            </a:r>
            <a:r>
              <a:rPr lang="de-DE" sz="2200" baseline="30000" dirty="0" smtClean="0"/>
              <a:t>3</a:t>
            </a:r>
            <a:endParaRPr lang="bg-BG" sz="2200" baseline="30000" dirty="0" smtClean="0"/>
          </a:p>
          <a:p>
            <a:r>
              <a:rPr lang="bg-BG" sz="2200" dirty="0" smtClean="0"/>
              <a:t>3. Определяне на границите на степените. Варианти:</a:t>
            </a:r>
          </a:p>
          <a:p>
            <a:pPr lvl="1"/>
            <a:r>
              <a:rPr lang="bg-BG" sz="2200" dirty="0" smtClean="0"/>
              <a:t>По експертна оценка – в зависимост от продуктите;</a:t>
            </a:r>
          </a:p>
          <a:p>
            <a:pPr lvl="1"/>
            <a:r>
              <a:rPr lang="bg-BG" sz="2200" dirty="0" smtClean="0"/>
              <a:t>Пропорционално – 0%, 20%, 40%, 60%, 80%, 100%.</a:t>
            </a:r>
            <a:endParaRPr lang="de-DE" sz="2200" dirty="0" smtClean="0"/>
          </a:p>
          <a:p>
            <a:r>
              <a:rPr lang="de-DE" sz="2200" dirty="0" smtClean="0"/>
              <a:t>4. </a:t>
            </a:r>
            <a:r>
              <a:rPr lang="bg-BG" sz="2200" dirty="0" smtClean="0"/>
              <a:t>Определяне на тежест на всяка оценка (незадължително, използва се когато се</a:t>
            </a:r>
            <a:r>
              <a:rPr lang="en-US" sz="2200" dirty="0" smtClean="0"/>
              <a:t> </a:t>
            </a:r>
            <a:r>
              <a:rPr lang="bg-BG" sz="2200" dirty="0" smtClean="0"/>
              <a:t>прилага </a:t>
            </a:r>
            <a:r>
              <a:rPr lang="de-DE" sz="2200" dirty="0" smtClean="0"/>
              <a:t>RFM</a:t>
            </a:r>
            <a:r>
              <a:rPr lang="bg-BG" sz="2200" dirty="0" smtClean="0"/>
              <a:t> като скоринг метод)</a:t>
            </a:r>
          </a:p>
          <a:p>
            <a:r>
              <a:rPr lang="bg-BG" sz="2200" dirty="0"/>
              <a:t>5</a:t>
            </a:r>
            <a:r>
              <a:rPr lang="bg-BG" sz="2200" dirty="0" smtClean="0"/>
              <a:t>. Сортиране и класифициране:</a:t>
            </a:r>
          </a:p>
          <a:p>
            <a:pPr lvl="1"/>
            <a:r>
              <a:rPr lang="bg-BG" sz="2200" dirty="0" smtClean="0"/>
              <a:t>Последователно – </a:t>
            </a:r>
            <a:r>
              <a:rPr lang="de-DE" sz="2200" dirty="0" smtClean="0"/>
              <a:t>Recenc</a:t>
            </a:r>
            <a:r>
              <a:rPr lang="en-US" sz="2200" dirty="0" smtClean="0"/>
              <a:t>y-&gt;Frequency-&gt;Monetary</a:t>
            </a:r>
          </a:p>
          <a:p>
            <a:pPr lvl="1"/>
            <a:r>
              <a:rPr lang="bg-BG" sz="2200" dirty="0" smtClean="0"/>
              <a:t>Паралелно (независимо) – класифициране по всеки показател поотделно.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1805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3" y="0"/>
            <a:ext cx="10515600" cy="1325563"/>
          </a:xfrm>
        </p:spPr>
        <p:txBody>
          <a:bodyPr/>
          <a:lstStyle/>
          <a:p>
            <a:r>
              <a:rPr lang="de-DE" dirty="0" smtClean="0"/>
              <a:t>RFM </a:t>
            </a:r>
            <a:r>
              <a:rPr lang="bg-BG" dirty="0" smtClean="0"/>
              <a:t>сегменти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723" y="257578"/>
            <a:ext cx="7443989" cy="66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bg-BG" dirty="0" smtClean="0"/>
              <a:t>Предимства на </a:t>
            </a:r>
            <a:r>
              <a:rPr lang="de-DE" dirty="0" smtClean="0"/>
              <a:t>RFM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>
            <a:normAutofit/>
          </a:bodyPr>
          <a:lstStyle/>
          <a:p>
            <a:r>
              <a:rPr lang="bg-BG" dirty="0" smtClean="0"/>
              <a:t>Постановките, на които почива </a:t>
            </a:r>
            <a:r>
              <a:rPr lang="de-DE" dirty="0" smtClean="0"/>
              <a:t>RFM, </a:t>
            </a:r>
            <a:r>
              <a:rPr lang="bg-BG" dirty="0" smtClean="0"/>
              <a:t>са доказани на практика;</a:t>
            </a:r>
          </a:p>
          <a:p>
            <a:r>
              <a:rPr lang="bg-BG" dirty="0" smtClean="0"/>
              <a:t>Дава сравнително точни прогнози за клиентите, които с най-голяма вероятност биха купили в най-скоро време;</a:t>
            </a:r>
          </a:p>
          <a:p>
            <a:r>
              <a:rPr lang="bg-BG" dirty="0" smtClean="0"/>
              <a:t>Сравнително лесен и бърз за прилагане, вкл. с електронни таблици;</a:t>
            </a:r>
          </a:p>
          <a:p>
            <a:r>
              <a:rPr lang="bg-BG" dirty="0" smtClean="0"/>
              <a:t>Достъпна интерпретация на получените резултати;</a:t>
            </a:r>
          </a:p>
          <a:p>
            <a:r>
              <a:rPr lang="bg-BG" dirty="0" smtClean="0"/>
              <a:t>Изисква неголям набор от данни за клиентите;</a:t>
            </a:r>
          </a:p>
          <a:p>
            <a:r>
              <a:rPr lang="bg-BG" dirty="0" smtClean="0"/>
              <a:t>Полезен за диференциране и приоритизиране на клиентските сегменти;</a:t>
            </a:r>
          </a:p>
          <a:p>
            <a:r>
              <a:rPr lang="bg-BG" dirty="0" smtClean="0"/>
              <a:t>Прилаган в различни периоди, позволява да се определи динамиката на придвижване между отделните сегменти.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76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171942"/>
            <a:ext cx="10515600" cy="690943"/>
          </a:xfrm>
        </p:spPr>
        <p:txBody>
          <a:bodyPr>
            <a:normAutofit/>
          </a:bodyPr>
          <a:lstStyle/>
          <a:p>
            <a:r>
              <a:rPr lang="bg-BG" dirty="0" smtClean="0"/>
              <a:t>Недостатъци на </a:t>
            </a:r>
            <a:r>
              <a:rPr lang="de-DE" dirty="0" smtClean="0"/>
              <a:t>RFM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1056068"/>
            <a:ext cx="11332336" cy="5705340"/>
          </a:xfrm>
        </p:spPr>
        <p:txBody>
          <a:bodyPr>
            <a:noAutofit/>
          </a:bodyPr>
          <a:lstStyle/>
          <a:p>
            <a:pPr>
              <a:tabLst>
                <a:tab pos="442913" algn="l"/>
              </a:tabLst>
            </a:pPr>
            <a:r>
              <a:rPr lang="bg-BG" sz="2200" dirty="0" smtClean="0"/>
              <a:t>Опасност от субективизъм при определяне на тежест на оценките (при скоринг метод) и граници на групите (експертна оценка);</a:t>
            </a:r>
          </a:p>
          <a:p>
            <a:pPr>
              <a:tabLst>
                <a:tab pos="442913" algn="l"/>
              </a:tabLst>
            </a:pPr>
            <a:r>
              <a:rPr lang="bg-BG" sz="2200" dirty="0" smtClean="0"/>
              <a:t>Оценява само един аспект на поведението на клиентите – транзакциите;</a:t>
            </a:r>
          </a:p>
          <a:p>
            <a:pPr>
              <a:tabLst>
                <a:tab pos="442913" algn="l"/>
              </a:tabLst>
            </a:pPr>
            <a:r>
              <a:rPr lang="bg-BG" sz="2200" dirty="0"/>
              <a:t>Много често в един </a:t>
            </a:r>
            <a:r>
              <a:rPr lang="en-US" sz="2200" dirty="0"/>
              <a:t>RFM</a:t>
            </a:r>
            <a:r>
              <a:rPr lang="bg-BG" sz="2200" dirty="0"/>
              <a:t>-сегмент попадат клиенти с различни демографски, поведенчески и др. характеристики, което прави трудно описанието на тези сегменти и използването им за целите на директния </a:t>
            </a:r>
            <a:r>
              <a:rPr lang="bg-BG" sz="2200" dirty="0" smtClean="0"/>
              <a:t>маркетинг;</a:t>
            </a:r>
          </a:p>
          <a:p>
            <a:pPr>
              <a:tabLst>
                <a:tab pos="442913" algn="l"/>
              </a:tabLst>
            </a:pPr>
            <a:r>
              <a:rPr lang="bg-BG" sz="2200" dirty="0" smtClean="0"/>
              <a:t>Трудно се сравняват </a:t>
            </a:r>
            <a:r>
              <a:rPr lang="de-DE" sz="2200" dirty="0" smtClean="0"/>
              <a:t>R, F</a:t>
            </a:r>
            <a:r>
              <a:rPr lang="bg-BG" sz="2200" dirty="0" smtClean="0"/>
              <a:t> и </a:t>
            </a:r>
            <a:r>
              <a:rPr lang="de-DE" sz="2200" dirty="0" smtClean="0"/>
              <a:t>M</a:t>
            </a:r>
            <a:r>
              <a:rPr lang="bg-BG" sz="2200" dirty="0" smtClean="0"/>
              <a:t> оценки, когато компанията предлага широк набор от продукти и услуги, имащи различен период на употреба, ценови равнища и др. В известна степен може да се компенсира като първо се селектират клиенти и транзакции, засягащи определени продуктови категории, и само върху тези данни се приложи </a:t>
            </a:r>
            <a:r>
              <a:rPr lang="de-DE" sz="2200" dirty="0" smtClean="0"/>
              <a:t>RFM </a:t>
            </a:r>
            <a:r>
              <a:rPr lang="bg-BG" sz="2200" dirty="0" smtClean="0"/>
              <a:t>анализ</a:t>
            </a:r>
            <a:r>
              <a:rPr lang="de-DE" sz="2200" dirty="0" smtClean="0"/>
              <a:t>. </a:t>
            </a:r>
            <a:endParaRPr lang="bg-BG" sz="2200" dirty="0" smtClean="0"/>
          </a:p>
          <a:p>
            <a:pPr>
              <a:tabLst>
                <a:tab pos="442913" algn="l"/>
              </a:tabLst>
            </a:pPr>
            <a:r>
              <a:rPr lang="bg-BG" sz="2200" dirty="0" smtClean="0"/>
              <a:t>Обикновено има известно забавяне при идентифициране на сегментите и клиентите в тях;</a:t>
            </a:r>
          </a:p>
          <a:p>
            <a:pPr>
              <a:tabLst>
                <a:tab pos="442913" algn="l"/>
              </a:tabLst>
            </a:pPr>
            <a:r>
              <a:rPr lang="bg-BG" sz="2200" dirty="0" smtClean="0"/>
              <a:t>Възможно е клиенти със сходни показатели да попаднат в различни сегменти. Това се преодолява с т.нар. размито класифициране (</a:t>
            </a:r>
            <a:r>
              <a:rPr lang="de-DE" sz="2200" dirty="0" smtClean="0"/>
              <a:t>fu</a:t>
            </a:r>
            <a:r>
              <a:rPr lang="en-US" sz="2200" dirty="0" err="1" smtClean="0"/>
              <a:t>zzy</a:t>
            </a:r>
            <a:r>
              <a:rPr lang="en-US" sz="2200" dirty="0" smtClean="0"/>
              <a:t> classification, fuzzy RFM).</a:t>
            </a:r>
            <a:endParaRPr lang="bg-BG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44182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Комбиниране на </a:t>
            </a:r>
            <a:r>
              <a:rPr lang="de-DE" dirty="0" smtClean="0"/>
              <a:t>RFM </a:t>
            </a:r>
            <a:r>
              <a:rPr lang="bg-BG" dirty="0" smtClean="0"/>
              <a:t>с други аналитични методи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272410"/>
              </p:ext>
            </p:extLst>
          </p:nvPr>
        </p:nvGraphicFramePr>
        <p:xfrm>
          <a:off x="1371600" y="1787236"/>
          <a:ext cx="10474036" cy="491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882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704</TotalTime>
  <Words>1066</Words>
  <Application>Microsoft Office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Franklin Gothic Book</vt:lpstr>
      <vt:lpstr>Times New Roman</vt:lpstr>
      <vt:lpstr>Crop</vt:lpstr>
      <vt:lpstr>RFM анализ</vt:lpstr>
      <vt:lpstr>RFM – същност</vt:lpstr>
      <vt:lpstr>RFM - постановки</vt:lpstr>
      <vt:lpstr>Решавани задачи с помощта на RFM анализ</vt:lpstr>
      <vt:lpstr>RFM - стъпки</vt:lpstr>
      <vt:lpstr>RFM сегменти</vt:lpstr>
      <vt:lpstr>Предимства на RFM</vt:lpstr>
      <vt:lpstr>Недостатъци на RFM</vt:lpstr>
      <vt:lpstr>Комбиниране на RFM с други аналитични методи</vt:lpstr>
      <vt:lpstr>RFM+Анализ на пазарната кошница</vt:lpstr>
      <vt:lpstr>RFM+динамичен анализ</vt:lpstr>
      <vt:lpstr>RFM+профилиране</vt:lpstr>
      <vt:lpstr>RFM+модели на реакция</vt:lpstr>
      <vt:lpstr>Пример за прилагане на RFM анализ с IBM SPSS Statistics</vt:lpstr>
      <vt:lpstr>Входни данни</vt:lpstr>
      <vt:lpstr>RFM analysis from Customer Data (Variables)</vt:lpstr>
      <vt:lpstr>Binning</vt:lpstr>
      <vt:lpstr>Резултат</vt:lpstr>
      <vt:lpstr>Пример за RFM с Power BI</vt:lpstr>
      <vt:lpstr>Варианти</vt:lpstr>
      <vt:lpstr>1. Изчисляване на Recency, Frequency, Monetary</vt:lpstr>
      <vt:lpstr>2a. RFM клъстери едновременно по R, F и M</vt:lpstr>
      <vt:lpstr>2b. RFM клъстери независимо по R, F и M</vt:lpstr>
      <vt:lpstr>3. Подходящи визуализации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анализ</dc:title>
  <dc:creator>Yana Alexandrova</dc:creator>
  <cp:lastModifiedBy>Yana Alexandrova</cp:lastModifiedBy>
  <cp:revision>49</cp:revision>
  <dcterms:created xsi:type="dcterms:W3CDTF">2017-02-22T15:44:46Z</dcterms:created>
  <dcterms:modified xsi:type="dcterms:W3CDTF">2018-03-13T22:00:32Z</dcterms:modified>
</cp:coreProperties>
</file>