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59" r:id="rId5"/>
    <p:sldId id="267" r:id="rId6"/>
    <p:sldId id="266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1934" autoAdjust="0"/>
  </p:normalViewPr>
  <p:slideViewPr>
    <p:cSldViewPr snapToGrid="0">
      <p:cViewPr varScale="1">
        <p:scale>
          <a:sx n="60" d="100"/>
          <a:sy n="60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16860-C035-4784-BDEE-E1520C7BE946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2053-B230-4A2F-BE20-D57CBC9EE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SSAS </a:t>
            </a:r>
            <a:r>
              <a:rPr lang="bg-BG" dirty="0" smtClean="0"/>
              <a:t>поддържа</a:t>
            </a:r>
            <a:r>
              <a:rPr lang="bg-BG" baseline="0" dirty="0" smtClean="0"/>
              <a:t> всички етапи от извличане на знания: </a:t>
            </a:r>
          </a:p>
          <a:p>
            <a:r>
              <a:rPr lang="bg-BG" baseline="0" dirty="0" smtClean="0"/>
              <a:t>1.Дефиниране на проблема</a:t>
            </a:r>
          </a:p>
          <a:p>
            <a:r>
              <a:rPr lang="bg-BG" baseline="0" dirty="0" smtClean="0"/>
              <a:t>2.Подготовка на данните</a:t>
            </a:r>
          </a:p>
          <a:p>
            <a:r>
              <a:rPr lang="bg-BG" baseline="0" dirty="0" smtClean="0"/>
              <a:t>3.Изследване на данните – създаване на изгледи и разглеждане на съдържанието им, модифициране на изгледа при необходимост</a:t>
            </a:r>
          </a:p>
          <a:p>
            <a:r>
              <a:rPr lang="bg-BG" baseline="0" dirty="0" smtClean="0"/>
              <a:t>4.Изграждане на модела</a:t>
            </a:r>
          </a:p>
          <a:p>
            <a:r>
              <a:rPr lang="bg-BG" baseline="0" dirty="0" smtClean="0"/>
              <a:t>5.Валидиране на модела – анализ на качеството на модела</a:t>
            </a:r>
          </a:p>
          <a:p>
            <a:r>
              <a:rPr lang="bg-BG" baseline="0" dirty="0" smtClean="0"/>
              <a:t>6. Внедряване на модела – резултатите от прилагането на модела се прилагат на практика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2053-B230-4A2F-BE20-D57CBC9EE7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2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2053-B230-4A2F-BE20-D57CBC9EE7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11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 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семантичен модел е слой за моделиране на данни, който се намира между източниците на данни (БД или склад от данни) и слоя на визуализация на данните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2053-B230-4A2F-BE20-D57CBC9EE7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2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Проектите, основани на табличен и многомерен модел, се изграждат с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помощта на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rver Data Tools </a:t>
            </a:r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във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Studio. 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Такива проекти изискват връзка към  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server, 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който има инсталирани 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Services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ysis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 да работи само в един от двата режима: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SSAS Tabular 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или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SSAS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Mulidimensional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Многомерните модели използват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OLAP-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конструкции като кубове, измерения, метрики;</a:t>
            </a:r>
          </a:p>
          <a:p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Табличните модели използват релационни конструкции като модели, таблици, колони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Pivot 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 част от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Excel, 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който предоставя средство за визуално моделиране на таблични източници от данни.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Pivot 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модел може да се импортира в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SSDT 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като табличен модел.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2053-B230-4A2F-BE20-D57CBC9EE7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9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2053-B230-4A2F-BE20-D57CBC9EE7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2053-B230-4A2F-BE20-D57CBC9EE7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1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2053-B230-4A2F-BE20-D57CBC9EE7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Microsoft Data Mining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SQL Server Ana</a:t>
            </a:r>
            <a:r>
              <a:rPr lang="en-US" dirty="0" smtClean="0"/>
              <a:t>lysis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7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1566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Mining 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2874"/>
            <a:ext cx="9601200" cy="485452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84" y="977297"/>
            <a:ext cx="7807568" cy="49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066" y="0"/>
            <a:ext cx="11192933" cy="1485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CRISP-DM </a:t>
            </a:r>
            <a:r>
              <a:rPr lang="en-US" sz="3200" dirty="0"/>
              <a:t>Cross-Industry Standard Process </a:t>
            </a:r>
            <a:r>
              <a:rPr lang="en-US" sz="3200" dirty="0" smtClean="0"/>
              <a:t>for Data </a:t>
            </a:r>
            <a:r>
              <a:rPr lang="en-US" sz="3200" dirty="0"/>
              <a:t>Mining</a:t>
            </a:r>
            <a:endParaRPr lang="bg-BG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8644" y="448815"/>
            <a:ext cx="8400823" cy="64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871" y="277837"/>
            <a:ext cx="9601200" cy="678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Intelligence Semantic Model</a:t>
            </a:r>
            <a:endParaRPr lang="en-GB" dirty="0"/>
          </a:p>
        </p:txBody>
      </p:sp>
      <p:sp>
        <p:nvSpPr>
          <p:cNvPr id="3" name="Round Same Side Corner Rectangle 2"/>
          <p:cNvSpPr/>
          <p:nvPr/>
        </p:nvSpPr>
        <p:spPr>
          <a:xfrm>
            <a:off x="946484" y="956603"/>
            <a:ext cx="11036969" cy="169034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Visualization/Reporting Tools</a:t>
            </a:r>
            <a:endParaRPr lang="bg-B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55032" y="1635369"/>
            <a:ext cx="1304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Third party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971" y="1789257"/>
            <a:ext cx="130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Power BI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5202" y="1527647"/>
            <a:ext cx="199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SQL Server Reporting Services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1088" y="1635369"/>
            <a:ext cx="1304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Power View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6974" y="1681535"/>
            <a:ext cx="1304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Power Pivot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95838" y="4604081"/>
            <a:ext cx="2917445" cy="16202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Tabular</a:t>
            </a:r>
            <a:endParaRPr lang="bg-BG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2667972" y="4604082"/>
            <a:ext cx="2946766" cy="16202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Multidimensional</a:t>
            </a:r>
            <a:endParaRPr lang="bg-BG" sz="2400" dirty="0"/>
          </a:p>
        </p:txBody>
      </p:sp>
      <p:sp>
        <p:nvSpPr>
          <p:cNvPr id="16" name="Up Arrow 15"/>
          <p:cNvSpPr/>
          <p:nvPr/>
        </p:nvSpPr>
        <p:spPr>
          <a:xfrm>
            <a:off x="5999169" y="2791326"/>
            <a:ext cx="1283947" cy="105877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ounded Rectangle 16"/>
          <p:cNvSpPr/>
          <p:nvPr/>
        </p:nvSpPr>
        <p:spPr>
          <a:xfrm>
            <a:off x="8259480" y="4604080"/>
            <a:ext cx="2917445" cy="16202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Power Pivot</a:t>
            </a:r>
            <a:endParaRPr lang="bg-BG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667971" y="4076700"/>
            <a:ext cx="8508954" cy="8482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Microsoft BI Semantic Model</a:t>
            </a:r>
            <a:endParaRPr lang="bg-BG" sz="2600" b="1" dirty="0"/>
          </a:p>
        </p:txBody>
      </p:sp>
    </p:spTree>
    <p:extLst>
      <p:ext uri="{BB962C8B-B14F-4D97-AF65-F5344CB8AC3E}">
        <p14:creationId xmlns:p14="http://schemas.microsoft.com/office/powerpoint/2010/main" val="24586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1" y="371475"/>
            <a:ext cx="9601200" cy="1485900"/>
          </a:xfrm>
        </p:spPr>
        <p:txBody>
          <a:bodyPr/>
          <a:lstStyle/>
          <a:p>
            <a:r>
              <a:rPr lang="en-US" dirty="0" smtClean="0"/>
              <a:t>BI </a:t>
            </a:r>
            <a:r>
              <a:rPr lang="bg-BG" dirty="0" smtClean="0"/>
              <a:t>семантични модели на </a:t>
            </a:r>
            <a:r>
              <a:rPr lang="de-DE" dirty="0" smtClean="0"/>
              <a:t>Microsoft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4" y="1428750"/>
            <a:ext cx="11453714" cy="483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6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90" y="685800"/>
            <a:ext cx="9601200" cy="656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Analysis Services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4109" y="1342026"/>
            <a:ext cx="7633855" cy="55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9601200" cy="618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 </a:t>
            </a:r>
            <a:r>
              <a:rPr lang="bg-BG" dirty="0" smtClean="0"/>
              <a:t>алгоритми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65200"/>
            <a:ext cx="9601200" cy="490220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Дървета на решения</a:t>
            </a:r>
            <a:r>
              <a:rPr lang="en-US" sz="2400" dirty="0" smtClean="0"/>
              <a:t> (decision trees);</a:t>
            </a:r>
            <a:endParaRPr lang="bg-BG" sz="2400" dirty="0" smtClean="0"/>
          </a:p>
          <a:p>
            <a:r>
              <a:rPr lang="bg-BG" sz="2400" dirty="0" smtClean="0"/>
              <a:t>Асоциативни правила (</a:t>
            </a:r>
            <a:r>
              <a:rPr lang="en-US" sz="2400" dirty="0" smtClean="0"/>
              <a:t>association rules);</a:t>
            </a:r>
          </a:p>
          <a:p>
            <a:r>
              <a:rPr lang="bg-BG" sz="2400" dirty="0" smtClean="0"/>
              <a:t>Клъстериране </a:t>
            </a:r>
            <a:r>
              <a:rPr lang="en-US" sz="2400" dirty="0" smtClean="0"/>
              <a:t>(Clustering)</a:t>
            </a:r>
            <a:r>
              <a:rPr lang="bg-BG" sz="2400" dirty="0" smtClean="0"/>
              <a:t>; </a:t>
            </a:r>
            <a:endParaRPr lang="en-GB" sz="2400" dirty="0"/>
          </a:p>
          <a:p>
            <a:r>
              <a:rPr lang="bg-BG" sz="2400" dirty="0" smtClean="0"/>
              <a:t>Проста Бейсова логика (</a:t>
            </a:r>
            <a:r>
              <a:rPr lang="de-DE" sz="2400" dirty="0" smtClean="0"/>
              <a:t>Naive Ba</a:t>
            </a:r>
            <a:r>
              <a:rPr lang="en-US" sz="2400" dirty="0" smtClean="0"/>
              <a:t>yes)</a:t>
            </a:r>
            <a:r>
              <a:rPr lang="en-GB" sz="2400" dirty="0" smtClean="0"/>
              <a:t>.</a:t>
            </a:r>
          </a:p>
          <a:p>
            <a:r>
              <a:rPr lang="bg-BG" sz="2400" dirty="0" smtClean="0"/>
              <a:t>Линейна регресия </a:t>
            </a:r>
            <a:r>
              <a:rPr lang="en-US" sz="2400" dirty="0" smtClean="0"/>
              <a:t>(Linear regression);</a:t>
            </a:r>
            <a:endParaRPr lang="bg-BG" sz="2400" dirty="0" smtClean="0"/>
          </a:p>
          <a:p>
            <a:r>
              <a:rPr lang="bg-BG" sz="2400" dirty="0" smtClean="0"/>
              <a:t>Невронни мрежи (</a:t>
            </a:r>
            <a:r>
              <a:rPr lang="de-DE" sz="2400" dirty="0" smtClean="0"/>
              <a:t>neural network</a:t>
            </a:r>
            <a:r>
              <a:rPr lang="en-US" sz="2400" dirty="0" smtClean="0"/>
              <a:t>);</a:t>
            </a:r>
          </a:p>
          <a:p>
            <a:r>
              <a:rPr lang="bg-BG" sz="2400" dirty="0" smtClean="0"/>
              <a:t>Логистична регресия (</a:t>
            </a:r>
            <a:r>
              <a:rPr lang="en-GB" sz="2400" dirty="0" err="1" smtClean="0"/>
              <a:t>Logis</a:t>
            </a:r>
            <a:r>
              <a:rPr lang="de-DE" sz="2400" dirty="0" smtClean="0"/>
              <a:t>t</a:t>
            </a:r>
            <a:r>
              <a:rPr lang="en-GB" sz="2400" dirty="0" err="1" smtClean="0"/>
              <a:t>ic</a:t>
            </a:r>
            <a:r>
              <a:rPr lang="en-GB" sz="2400" dirty="0" smtClean="0"/>
              <a:t> regression</a:t>
            </a:r>
            <a:r>
              <a:rPr lang="bg-BG" sz="2400" dirty="0" smtClean="0"/>
              <a:t>);</a:t>
            </a:r>
            <a:r>
              <a:rPr lang="en-GB" sz="2400" dirty="0" smtClean="0"/>
              <a:t> </a:t>
            </a:r>
            <a:endParaRPr lang="bg-BG" sz="2400" dirty="0" smtClean="0"/>
          </a:p>
          <a:p>
            <a:r>
              <a:rPr lang="bg-BG" sz="2400" dirty="0" smtClean="0"/>
              <a:t>Последователно клъстериране (</a:t>
            </a:r>
            <a:r>
              <a:rPr lang="de-DE" sz="2400" dirty="0" smtClean="0"/>
              <a:t>Sequence clustering</a:t>
            </a:r>
            <a:r>
              <a:rPr lang="en-US" sz="2400" dirty="0" smtClean="0"/>
              <a:t>); </a:t>
            </a:r>
          </a:p>
          <a:p>
            <a:r>
              <a:rPr lang="bg-BG" sz="2400" dirty="0" smtClean="0"/>
              <a:t>Времеви серии (</a:t>
            </a:r>
            <a:r>
              <a:rPr lang="de-DE" sz="2400" dirty="0" smtClean="0"/>
              <a:t>Time Series</a:t>
            </a:r>
            <a:r>
              <a:rPr lang="en-US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901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Групи модели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1160"/>
            <a:ext cx="9601200" cy="420624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Описателни (</a:t>
            </a:r>
            <a:r>
              <a:rPr lang="de-DE" sz="2800" dirty="0" smtClean="0"/>
              <a:t>desctiptive</a:t>
            </a:r>
            <a:r>
              <a:rPr lang="en-US" sz="2800" dirty="0" smtClean="0"/>
              <a:t>) – </a:t>
            </a:r>
            <a:r>
              <a:rPr lang="bg-BG" sz="2800" dirty="0" smtClean="0"/>
              <a:t>изследва съществуващи зависимости между данните</a:t>
            </a:r>
            <a:r>
              <a:rPr lang="en-US" sz="2800" dirty="0" smtClean="0"/>
              <a:t>;</a:t>
            </a:r>
          </a:p>
          <a:p>
            <a:r>
              <a:rPr lang="bg-BG" sz="2800" dirty="0" smtClean="0"/>
              <a:t>Прогностични (</a:t>
            </a:r>
            <a:r>
              <a:rPr lang="de-DE" sz="2800" dirty="0" smtClean="0"/>
              <a:t>predictive) - </a:t>
            </a:r>
            <a:r>
              <a:rPr lang="bg-BG" sz="2800" dirty="0"/>
              <a:t>Прогнози, основани на съществуващи шаблони в данните (</a:t>
            </a:r>
            <a:r>
              <a:rPr lang="de-DE" sz="2800" dirty="0"/>
              <a:t>data patterns</a:t>
            </a:r>
            <a:r>
              <a:rPr lang="en-US" sz="2800" dirty="0" smtClean="0"/>
              <a:t>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2846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"/>
            <a:ext cx="9601200" cy="548640"/>
          </a:xfrm>
        </p:spPr>
        <p:txBody>
          <a:bodyPr>
            <a:normAutofit fontScale="90000"/>
          </a:bodyPr>
          <a:lstStyle/>
          <a:p>
            <a:r>
              <a:rPr lang="bg-BG" sz="4000" dirty="0" smtClean="0"/>
              <a:t>Описателни </a:t>
            </a:r>
            <a:r>
              <a:rPr lang="de-DE" sz="4000" dirty="0" smtClean="0"/>
              <a:t>DM </a:t>
            </a:r>
            <a:r>
              <a:rPr lang="bg-BG" sz="4000" dirty="0" smtClean="0"/>
              <a:t>модели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44" y="548641"/>
            <a:ext cx="11388436" cy="6021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b="1" dirty="0" smtClean="0"/>
              <a:t>Класификационни (</a:t>
            </a:r>
            <a:r>
              <a:rPr lang="en-GB" sz="2200" b="1" dirty="0" smtClean="0"/>
              <a:t>Classification</a:t>
            </a:r>
            <a:r>
              <a:rPr lang="bg-BG" sz="2200" b="1" dirty="0" smtClean="0"/>
              <a:t>)</a:t>
            </a:r>
            <a:r>
              <a:rPr lang="de-DE" sz="2200" b="1" dirty="0" smtClean="0"/>
              <a:t> </a:t>
            </a:r>
            <a:r>
              <a:rPr lang="en-US" sz="2200" b="1" dirty="0" smtClean="0"/>
              <a:t>– </a:t>
            </a:r>
            <a:r>
              <a:rPr lang="bg-BG" sz="2200" dirty="0" smtClean="0"/>
              <a:t>класифицира случаите в зависимост от техни характеристики и дава прогнози за категорийни (дискретни) променливи</a:t>
            </a:r>
            <a:r>
              <a:rPr lang="en-GB" sz="2200" dirty="0" smtClean="0"/>
              <a:t>: </a:t>
            </a:r>
            <a:endParaRPr lang="bg-BG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Decision trees</a:t>
            </a:r>
            <a:r>
              <a:rPr lang="bg-BG" sz="2200" dirty="0" smtClean="0"/>
              <a:t>, </a:t>
            </a:r>
            <a:r>
              <a:rPr lang="en-US" sz="2200" dirty="0" smtClean="0"/>
              <a:t>Naïve Bayes</a:t>
            </a:r>
            <a:r>
              <a:rPr lang="bg-BG" sz="2200" dirty="0" smtClean="0"/>
              <a:t>, </a:t>
            </a:r>
            <a:r>
              <a:rPr lang="en-US" sz="2200" dirty="0" smtClean="0"/>
              <a:t>Neural network</a:t>
            </a:r>
            <a:r>
              <a:rPr lang="bg-BG" sz="2200" dirty="0" smtClean="0"/>
              <a:t>, </a:t>
            </a:r>
            <a:r>
              <a:rPr lang="en-US" sz="2200" dirty="0" smtClean="0"/>
              <a:t>Clustering;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b="1" dirty="0" smtClean="0"/>
              <a:t>Регресионни (</a:t>
            </a:r>
            <a:r>
              <a:rPr lang="de-DE" sz="2200" b="1" dirty="0" smtClean="0"/>
              <a:t>regression</a:t>
            </a:r>
            <a:r>
              <a:rPr lang="en-US" sz="2200" b="1" dirty="0" smtClean="0"/>
              <a:t>)</a:t>
            </a:r>
            <a:r>
              <a:rPr lang="bg-BG" sz="2200" b="1" dirty="0" smtClean="0"/>
              <a:t> – </a:t>
            </a:r>
            <a:r>
              <a:rPr lang="bg-BG" sz="2200" dirty="0" smtClean="0"/>
              <a:t>използва се за прогнозиране на непрекъснати променливи</a:t>
            </a:r>
            <a:r>
              <a:rPr lang="bg-BG" sz="2200" b="1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dirty="0" smtClean="0"/>
              <a:t>линейна регресия, Логистична регресия, </a:t>
            </a:r>
            <a:r>
              <a:rPr lang="de-DE" sz="2200" dirty="0" smtClean="0"/>
              <a:t>Time series</a:t>
            </a:r>
            <a:r>
              <a:rPr lang="bg-BG" sz="2200" dirty="0" smtClean="0"/>
              <a:t>, </a:t>
            </a:r>
            <a:r>
              <a:rPr lang="en-US" sz="2200" dirty="0" smtClean="0"/>
              <a:t>Decision trees;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b="1" dirty="0" smtClean="0"/>
              <a:t>Анализ на асоциации – </a:t>
            </a:r>
            <a:r>
              <a:rPr lang="bg-BG" sz="2200" dirty="0" smtClean="0"/>
              <a:t>формира правила от типа „ако …, то….“: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dirty="0" smtClean="0"/>
              <a:t>Асоциативни правила – например кои продукти се купуват заедно (анализ на пазарната кошница);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200" dirty="0" smtClean="0"/>
              <a:t>Sequence clustering</a:t>
            </a:r>
            <a:r>
              <a:rPr lang="bg-BG" sz="2200" dirty="0" smtClean="0"/>
              <a:t> – в каква последователност се купуват определени продукти (</a:t>
            </a:r>
            <a:r>
              <a:rPr lang="de-DE" sz="2200" dirty="0" smtClean="0"/>
              <a:t>next purchase products</a:t>
            </a:r>
            <a:r>
              <a:rPr lang="en-US" sz="2200" dirty="0" smtClean="0"/>
              <a:t>)</a:t>
            </a:r>
            <a:r>
              <a:rPr lang="bg-BG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b="1" dirty="0" smtClean="0"/>
              <a:t>Анализ на последователности: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200" dirty="0" smtClean="0"/>
              <a:t>Sequence clustering – </a:t>
            </a:r>
            <a:r>
              <a:rPr lang="bg-BG" sz="2200" dirty="0" smtClean="0"/>
              <a:t>последователност от събития</a:t>
            </a:r>
            <a:r>
              <a:rPr lang="de-DE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b="1" dirty="0" smtClean="0"/>
              <a:t>Сегментиране: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200" dirty="0" smtClean="0"/>
              <a:t>Clustering;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200" dirty="0" smtClean="0"/>
              <a:t>Sequence clustering.</a:t>
            </a:r>
          </a:p>
        </p:txBody>
      </p:sp>
    </p:spTree>
    <p:extLst>
      <p:ext uri="{BB962C8B-B14F-4D97-AF65-F5344CB8AC3E}">
        <p14:creationId xmlns:p14="http://schemas.microsoft.com/office/powerpoint/2010/main" val="41536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5447</TotalTime>
  <Words>478</Words>
  <Application>Microsoft Office PowerPoint</Application>
  <PresentationFormat>Widescreen</PresentationFormat>
  <Paragraphs>62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Microsoft Data Mining</vt:lpstr>
      <vt:lpstr>Data Mining Cycle</vt:lpstr>
      <vt:lpstr>CRISP-DM Cross-Industry Standard Process for Data Mining</vt:lpstr>
      <vt:lpstr>Business Intelligence Semantic Model</vt:lpstr>
      <vt:lpstr>BI семантични модели на Microsoft</vt:lpstr>
      <vt:lpstr>SQL Server Analysis Services</vt:lpstr>
      <vt:lpstr>DM алгоритми</vt:lpstr>
      <vt:lpstr>Групи модели</vt:lpstr>
      <vt:lpstr>Описателни DM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Извличане на знания с SSAS</dc:title>
  <dc:creator>Yana Alexandrova</dc:creator>
  <cp:lastModifiedBy>Yana Alexandrova</cp:lastModifiedBy>
  <cp:revision>34</cp:revision>
  <dcterms:created xsi:type="dcterms:W3CDTF">2017-03-15T07:49:22Z</dcterms:created>
  <dcterms:modified xsi:type="dcterms:W3CDTF">2018-03-20T06:38:12Z</dcterms:modified>
</cp:coreProperties>
</file>