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74" r:id="rId9"/>
    <p:sldId id="263" r:id="rId10"/>
    <p:sldId id="264" r:id="rId11"/>
    <p:sldId id="266" r:id="rId12"/>
    <p:sldId id="265" r:id="rId13"/>
    <p:sldId id="277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CADB8-DBBD-44D7-AB1E-15300D48B150}" type="datetimeFigureOut">
              <a:rPr lang="bg-BG" smtClean="0"/>
              <a:t>27.3.2018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04C00-0BE7-400E-A3ED-FCEEF6E128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12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04C00-0BE7-400E-A3ED-FCEEF6E128A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694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Clustering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SSAS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61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74" y="222161"/>
            <a:ext cx="4698067" cy="4732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5. </a:t>
            </a:r>
            <a:r>
              <a:rPr lang="de-DE" sz="2800" dirty="0" smtClean="0"/>
              <a:t>DMX </a:t>
            </a:r>
            <a:r>
              <a:rPr lang="bg-BG" sz="2800" dirty="0" smtClean="0"/>
              <a:t>заявки (</a:t>
            </a:r>
            <a:r>
              <a:rPr lang="de-DE" sz="2800" dirty="0" smtClean="0"/>
              <a:t>SSMS</a:t>
            </a:r>
            <a:r>
              <a:rPr lang="en-US" sz="2800" dirty="0" smtClean="0"/>
              <a:t>)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95460"/>
            <a:ext cx="4394541" cy="6162539"/>
          </a:xfrm>
        </p:spPr>
        <p:txBody>
          <a:bodyPr>
            <a:normAutofit fontScale="70000" lnSpcReduction="20000"/>
          </a:bodyPr>
          <a:lstStyle/>
          <a:p>
            <a:r>
              <a:rPr lang="bg-BG" sz="2400" b="1" dirty="0" smtClean="0"/>
              <a:t>Описание на клъстерите:</a:t>
            </a:r>
            <a:endParaRPr lang="de-DE" sz="2400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NODE_NAME, NODE_CAPTION, NODE_SUPPORT, NODE_DESCRIPTION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ClusterSample.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CONTENT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NODE_TYPE =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i="1" dirty="0"/>
          </a:p>
          <a:p>
            <a:endParaRPr lang="en-US" dirty="0" smtClean="0"/>
          </a:p>
          <a:p>
            <a:r>
              <a:rPr lang="bg-BG" sz="2400" b="1" dirty="0" smtClean="0"/>
              <a:t>Извличане </a:t>
            </a:r>
            <a:r>
              <a:rPr lang="bg-BG" sz="2400" b="1" dirty="0"/>
              <a:t>на данни за случаите в даден клъстер</a:t>
            </a:r>
            <a:r>
              <a:rPr lang="bg-BG" sz="2400" b="1" dirty="0" smtClean="0"/>
              <a:t>:</a:t>
            </a:r>
            <a:endParaRPr lang="en-US" sz="2400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[Customer Key], [Gender], [English Occupation], [Yearly Income]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ClusterSample.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IsInNode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'003'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endParaRPr lang="bg-BG" dirty="0" smtClean="0"/>
          </a:p>
          <a:p>
            <a:endParaRPr lang="bg-BG" dirty="0"/>
          </a:p>
          <a:p>
            <a:r>
              <a:rPr lang="bg-BG" sz="2700" b="1" dirty="0" smtClean="0"/>
              <a:t>Вероятност от принадлежност към даден клъстер</a:t>
            </a:r>
            <a:endParaRPr lang="bg-BG" sz="27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bg-BG" sz="1400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Cluster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Clusterprobability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ClusterSample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NATURAL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PREDICTION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35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[Age],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[Gender],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[Marital Status])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 smtClean="0"/>
              <a:t> </a:t>
            </a:r>
            <a:endParaRPr lang="bg-BG" sz="1200" dirty="0" smtClean="0"/>
          </a:p>
          <a:p>
            <a:endParaRPr lang="bg-BG" dirty="0" smtClean="0"/>
          </a:p>
          <a:p>
            <a:pPr lvl="1"/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241" y="185201"/>
            <a:ext cx="5915025" cy="1971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41" y="2370920"/>
            <a:ext cx="6289759" cy="21242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34" y="4495197"/>
            <a:ext cx="6312943" cy="21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6752"/>
            <a:ext cx="9601200" cy="633334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Принадлежност към</a:t>
            </a:r>
            <a:r>
              <a:rPr lang="en-US" sz="2800" dirty="0" smtClean="0"/>
              <a:t> </a:t>
            </a:r>
            <a:r>
              <a:rPr lang="bg-BG" sz="2800" dirty="0" smtClean="0"/>
              <a:t>повече от един клъстер (метод </a:t>
            </a:r>
            <a:r>
              <a:rPr lang="de-DE" sz="2800" dirty="0" smtClean="0"/>
              <a:t>EM</a:t>
            </a:r>
            <a:r>
              <a:rPr lang="en-US" sz="2800" dirty="0" smtClean="0"/>
              <a:t>)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40086"/>
            <a:ext cx="10500610" cy="139143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FLATTENED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PredictHistogram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Cluster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ClusterSample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NATURAL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PREDICTION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35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[Age],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[Gender],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[Marital Status])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05" y="2331517"/>
            <a:ext cx="8477357" cy="41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462587" cy="808149"/>
          </a:xfrm>
        </p:spPr>
        <p:txBody>
          <a:bodyPr>
            <a:noAutofit/>
          </a:bodyPr>
          <a:lstStyle/>
          <a:p>
            <a:r>
              <a:rPr lang="bg-BG" sz="2800" dirty="0" smtClean="0"/>
              <a:t>Използване на клъстериране като прогностичен метод</a:t>
            </a:r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3346"/>
            <a:ext cx="9601200" cy="4612326"/>
          </a:xfrm>
        </p:spPr>
        <p:txBody>
          <a:bodyPr>
            <a:normAutofit/>
          </a:bodyPr>
          <a:lstStyle/>
          <a:p>
            <a:r>
              <a:rPr lang="bg-BG" dirty="0" smtClean="0"/>
              <a:t>Прогнозна величина: </a:t>
            </a:r>
            <a:r>
              <a:rPr lang="de-DE" dirty="0" smtClean="0"/>
              <a:t>Bike Bu</a:t>
            </a:r>
            <a:r>
              <a:rPr lang="en-US" dirty="0" smtClean="0"/>
              <a:t>yer;</a:t>
            </a:r>
          </a:p>
          <a:p>
            <a:pPr lvl="1"/>
            <a:r>
              <a:rPr lang="en-US" dirty="0" smtClean="0"/>
              <a:t>Predict Only;</a:t>
            </a:r>
          </a:p>
          <a:p>
            <a:pPr lvl="1"/>
            <a:r>
              <a:rPr lang="en-US" dirty="0" smtClean="0"/>
              <a:t>Input and Predict;</a:t>
            </a:r>
          </a:p>
          <a:p>
            <a:endParaRPr lang="bg-BG" dirty="0" smtClean="0"/>
          </a:p>
          <a:p>
            <a:r>
              <a:rPr lang="de-DE" dirty="0" smtClean="0"/>
              <a:t>DMX </a:t>
            </a:r>
            <a:r>
              <a:rPr lang="bg-BG" dirty="0" smtClean="0"/>
              <a:t>заявка за изчисляване на вероятност: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ClusterPredict.[Bike Buyer],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PredictProbability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([Bike Buyer])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ClusterPredict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NATURAL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PREDICTION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[Gender],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[Marital Status], 40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[Age])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7" y="409339"/>
            <a:ext cx="5175026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7160"/>
            <a:ext cx="9601200" cy="1485900"/>
          </a:xfrm>
        </p:spPr>
        <p:txBody>
          <a:bodyPr/>
          <a:lstStyle/>
          <a:p>
            <a:r>
              <a:rPr lang="bg-BG" dirty="0" smtClean="0"/>
              <a:t>Прогнозиране чрез </a:t>
            </a:r>
            <a:r>
              <a:rPr lang="de-DE" dirty="0" smtClean="0"/>
              <a:t>Mining Model Prediction </a:t>
            </a:r>
            <a:r>
              <a:rPr lang="en-US" dirty="0" smtClean="0"/>
              <a:t>(design mode)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3061"/>
            <a:ext cx="9601200" cy="4921430"/>
          </a:xfrm>
        </p:spPr>
        <p:txBody>
          <a:bodyPr/>
          <a:lstStyle/>
          <a:p>
            <a:r>
              <a:rPr lang="bg-BG" dirty="0" smtClean="0"/>
              <a:t>Съдържанието на </a:t>
            </a:r>
            <a:r>
              <a:rPr lang="de-DE" dirty="0" smtClean="0"/>
              <a:t>DMX </a:t>
            </a:r>
            <a:r>
              <a:rPr lang="bg-BG" dirty="0" smtClean="0"/>
              <a:t>заявката се дефинира в табличен вид;</a:t>
            </a:r>
          </a:p>
          <a:p>
            <a:r>
              <a:rPr lang="bg-BG" dirty="0" smtClean="0"/>
              <a:t>По-често използвани функции:</a:t>
            </a:r>
          </a:p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10359"/>
              </p:ext>
            </p:extLst>
          </p:nvPr>
        </p:nvGraphicFramePr>
        <p:xfrm>
          <a:off x="901338" y="2420408"/>
          <a:ext cx="10920548" cy="4519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282">
                  <a:extLst>
                    <a:ext uri="{9D8B030D-6E8A-4147-A177-3AD203B41FA5}">
                      <a16:colId xmlns:a16="http://schemas.microsoft.com/office/drawing/2014/main" val="162101504"/>
                    </a:ext>
                  </a:extLst>
                </a:gridCol>
                <a:gridCol w="2049255">
                  <a:extLst>
                    <a:ext uri="{9D8B030D-6E8A-4147-A177-3AD203B41FA5}">
                      <a16:colId xmlns:a16="http://schemas.microsoft.com/office/drawing/2014/main" val="233789272"/>
                    </a:ext>
                  </a:extLst>
                </a:gridCol>
                <a:gridCol w="2024742">
                  <a:extLst>
                    <a:ext uri="{9D8B030D-6E8A-4147-A177-3AD203B41FA5}">
                      <a16:colId xmlns:a16="http://schemas.microsoft.com/office/drawing/2014/main" val="3056057343"/>
                    </a:ext>
                  </a:extLst>
                </a:gridCol>
                <a:gridCol w="5251269">
                  <a:extLst>
                    <a:ext uri="{9D8B030D-6E8A-4147-A177-3AD203B41FA5}">
                      <a16:colId xmlns:a16="http://schemas.microsoft.com/office/drawing/2014/main" val="901326286"/>
                    </a:ext>
                  </a:extLst>
                </a:gridCol>
              </a:tblGrid>
              <a:tr h="330523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Source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Field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Criteria</a:t>
                      </a:r>
                      <a:r>
                        <a:rPr lang="en-US" sz="1800" dirty="0" smtClean="0"/>
                        <a:t>/Argument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Описание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75647"/>
                  </a:ext>
                </a:extLst>
              </a:tr>
              <a:tr h="578713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Mining model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Прогнозна променлива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Стойност на прогнозната</a:t>
                      </a:r>
                      <a:r>
                        <a:rPr lang="bg-BG" sz="1800" baseline="0" dirty="0" smtClean="0"/>
                        <a:t> променлива да задения случай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96423"/>
                  </a:ext>
                </a:extLst>
              </a:tr>
              <a:tr h="578713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Prediction Function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Predict Probability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Модел</a:t>
                      </a:r>
                      <a:r>
                        <a:rPr lang="de-DE" sz="1800" dirty="0" smtClean="0"/>
                        <a:t>.</a:t>
                      </a:r>
                      <a:r>
                        <a:rPr lang="en-US" sz="1800" dirty="0" smtClean="0"/>
                        <a:t>[</a:t>
                      </a:r>
                      <a:r>
                        <a:rPr lang="bg-BG" sz="1800" dirty="0" smtClean="0"/>
                        <a:t>Прогнозна</a:t>
                      </a:r>
                      <a:r>
                        <a:rPr lang="bg-BG" sz="1800" baseline="0" dirty="0" smtClean="0"/>
                        <a:t> променлива</a:t>
                      </a:r>
                      <a:r>
                        <a:rPr lang="en-US" sz="1800" baseline="0" dirty="0" smtClean="0"/>
                        <a:t>]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Вероятност от „сбъдване“ на прогнозата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64495"/>
                  </a:ext>
                </a:extLst>
              </a:tr>
              <a:tr h="826309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Prediction Function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Cluster</a:t>
                      </a:r>
                      <a:endParaRPr lang="bg-BG" sz="1800" dirty="0" smtClean="0"/>
                    </a:p>
                    <a:p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dirty="0" smtClean="0"/>
                        <a:t>Клъстерът,</a:t>
                      </a:r>
                      <a:r>
                        <a:rPr lang="bg-BG" sz="1800" baseline="0" dirty="0" smtClean="0"/>
                        <a:t> към който с най-голяма вероятност принадлежи случаят</a:t>
                      </a:r>
                      <a:endParaRPr lang="bg-BG" sz="1800" dirty="0" smtClean="0"/>
                    </a:p>
                    <a:p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50217"/>
                  </a:ext>
                </a:extLst>
              </a:tr>
              <a:tr h="578416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Prediction Function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Cluster</a:t>
                      </a:r>
                      <a:r>
                        <a:rPr lang="de-DE" sz="1800" baseline="0" dirty="0" smtClean="0"/>
                        <a:t> Probabilit</a:t>
                      </a:r>
                      <a:r>
                        <a:rPr lang="en-US" sz="1800" baseline="0" dirty="0" smtClean="0"/>
                        <a:t>y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Вероятност на</a:t>
                      </a:r>
                      <a:r>
                        <a:rPr lang="bg-BG" sz="1800" baseline="0" dirty="0" smtClean="0"/>
                        <a:t> принадлежност към най-близкия клъстер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99725"/>
                  </a:ext>
                </a:extLst>
              </a:tr>
              <a:tr h="826309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Prediction Function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Predict Histogram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Cluster()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Извежда разстояние до центровете</a:t>
                      </a:r>
                      <a:r>
                        <a:rPr lang="bg-BG" sz="1800" baseline="0" dirty="0" smtClean="0"/>
                        <a:t> и вероятност на принадлежност за всички клъстери (при метод на клъстериране </a:t>
                      </a:r>
                      <a:r>
                        <a:rPr lang="de-DE" sz="1800" baseline="0" dirty="0" smtClean="0"/>
                        <a:t>EM</a:t>
                      </a:r>
                      <a:r>
                        <a:rPr lang="en-US" sz="1800" baseline="0" dirty="0" smtClean="0"/>
                        <a:t>)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89427"/>
                  </a:ext>
                </a:extLst>
              </a:tr>
              <a:tr h="405099">
                <a:tc>
                  <a:txBody>
                    <a:bodyPr/>
                    <a:lstStyle/>
                    <a:p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59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29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150223"/>
            <a:ext cx="9601200" cy="1485900"/>
          </a:xfrm>
        </p:spPr>
        <p:txBody>
          <a:bodyPr/>
          <a:lstStyle/>
          <a:p>
            <a:r>
              <a:rPr lang="bg-BG" dirty="0" smtClean="0"/>
              <a:t>Прогнозиране чрез клъстериране </a:t>
            </a:r>
            <a:r>
              <a:rPr lang="en-US" dirty="0" smtClean="0"/>
              <a:t> (Mining Model Prediction)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6123"/>
            <a:ext cx="10306594" cy="4908368"/>
          </a:xfrm>
        </p:spPr>
        <p:txBody>
          <a:bodyPr/>
          <a:lstStyle/>
          <a:p>
            <a:r>
              <a:rPr lang="bg-BG" dirty="0" smtClean="0"/>
              <a:t>Прогнозиране за единичен случай (</a:t>
            </a:r>
            <a:r>
              <a:rPr lang="de-DE" dirty="0" smtClean="0"/>
              <a:t>Singleton Quer</a:t>
            </a:r>
            <a:r>
              <a:rPr lang="en-US" dirty="0" smtClean="0"/>
              <a:t>y):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54" y="781730"/>
            <a:ext cx="3189555" cy="485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317" y="1546179"/>
            <a:ext cx="1477474" cy="3524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934993" y="1583871"/>
            <a:ext cx="326571" cy="35242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812338" y="2084479"/>
            <a:ext cx="3278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Пример</a:t>
            </a:r>
            <a:r>
              <a:rPr lang="bg-BG" dirty="0" smtClean="0"/>
              <a:t>: Клиент на възраст 40 г., разстояние до работа – 2-5 мили, образование </a:t>
            </a:r>
            <a:r>
              <a:rPr lang="en-US" dirty="0" smtClean="0"/>
              <a:t>Graduate Degree</a:t>
            </a:r>
            <a:r>
              <a:rPr lang="bg-BG" dirty="0" smtClean="0"/>
              <a:t>, професия - </a:t>
            </a:r>
            <a:r>
              <a:rPr lang="de-DE" dirty="0" smtClean="0"/>
              <a:t>Management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863128" y="5409249"/>
            <a:ext cx="2970582" cy="122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Би купил с 6</a:t>
            </a:r>
            <a:r>
              <a:rPr lang="en-US" b="1" dirty="0" smtClean="0"/>
              <a:t>0.5</a:t>
            </a:r>
            <a:r>
              <a:rPr lang="bg-BG" b="1" dirty="0" smtClean="0"/>
              <a:t>% вероятност велосипед и принадлежи на </a:t>
            </a:r>
            <a:r>
              <a:rPr lang="de-DE" b="1" dirty="0" smtClean="0"/>
              <a:t>Cluster 1 </a:t>
            </a:r>
            <a:r>
              <a:rPr lang="bg-BG" b="1" dirty="0" smtClean="0"/>
              <a:t>с вероятност 51.9%</a:t>
            </a:r>
            <a:endParaRPr lang="bg-BG" dirty="0"/>
          </a:p>
        </p:txBody>
      </p:sp>
      <p:sp>
        <p:nvSpPr>
          <p:cNvPr id="14" name="TextBox 13"/>
          <p:cNvSpPr txBox="1"/>
          <p:nvPr/>
        </p:nvSpPr>
        <p:spPr>
          <a:xfrm>
            <a:off x="10642678" y="5527495"/>
            <a:ext cx="15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DMX </a:t>
            </a:r>
            <a:r>
              <a:rPr lang="bg-BG" dirty="0" smtClean="0"/>
              <a:t>функции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10591889" y="5990493"/>
            <a:ext cx="1594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Резултат от заявката</a:t>
            </a:r>
            <a:endParaRPr lang="bg-BG" dirty="0"/>
          </a:p>
        </p:txBody>
      </p:sp>
      <p:cxnSp>
        <p:nvCxnSpPr>
          <p:cNvPr id="19" name="Straight Arrow Connector 18"/>
          <p:cNvCxnSpPr>
            <a:stCxn id="15" idx="1"/>
            <a:endCxn id="25" idx="3"/>
          </p:cNvCxnSpPr>
          <p:nvPr/>
        </p:nvCxnSpPr>
        <p:spPr>
          <a:xfrm flipH="1" flipV="1">
            <a:off x="10065945" y="6277912"/>
            <a:ext cx="525944" cy="3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1"/>
          </p:cNvCxnSpPr>
          <p:nvPr/>
        </p:nvCxnSpPr>
        <p:spPr>
          <a:xfrm flipH="1" flipV="1">
            <a:off x="7432766" y="5399638"/>
            <a:ext cx="3209912" cy="31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>
            <a:off x="2155371" y="3750407"/>
            <a:ext cx="613955" cy="1317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709" y="5946246"/>
            <a:ext cx="6232236" cy="6633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391" y="2084479"/>
            <a:ext cx="7206666" cy="32650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73595" y="2473966"/>
            <a:ext cx="159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Критерии за входните променливи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575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834" y="150222"/>
            <a:ext cx="8869680" cy="1485900"/>
          </a:xfrm>
        </p:spPr>
        <p:txBody>
          <a:bodyPr/>
          <a:lstStyle/>
          <a:p>
            <a:r>
              <a:rPr lang="bg-BG" dirty="0" smtClean="0"/>
              <a:t>Прогнозиране за множество случаи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834" y="1005840"/>
            <a:ext cx="3775166" cy="5852160"/>
          </a:xfrm>
        </p:spPr>
        <p:txBody>
          <a:bodyPr>
            <a:normAutofit/>
          </a:bodyPr>
          <a:lstStyle/>
          <a:p>
            <a:r>
              <a:rPr lang="bg-BG" dirty="0" smtClean="0"/>
              <a:t>Чрез </a:t>
            </a:r>
            <a:r>
              <a:rPr lang="de-DE" dirty="0" smtClean="0"/>
              <a:t>Select Tables </a:t>
            </a:r>
            <a:r>
              <a:rPr lang="bg-BG" dirty="0" smtClean="0"/>
              <a:t>се избира таблицата, съдържащи случаите, за които трябва да се направят прогнози;</a:t>
            </a:r>
          </a:p>
          <a:p>
            <a:r>
              <a:rPr lang="bg-BG" dirty="0" smtClean="0"/>
              <a:t>Установява се връзка между променливите на модела (</a:t>
            </a:r>
            <a:r>
              <a:rPr lang="de-DE" dirty="0" smtClean="0"/>
              <a:t>ClusterPredict) </a:t>
            </a:r>
            <a:r>
              <a:rPr lang="bg-BG" dirty="0" smtClean="0"/>
              <a:t>и таблицата (</a:t>
            </a:r>
            <a:r>
              <a:rPr lang="de-DE" dirty="0" smtClean="0"/>
              <a:t>ProspectiveBu</a:t>
            </a:r>
            <a:r>
              <a:rPr lang="en-US" dirty="0" err="1" smtClean="0"/>
              <a:t>yer</a:t>
            </a:r>
            <a:r>
              <a:rPr lang="en-US" dirty="0" smtClean="0"/>
              <a:t>);</a:t>
            </a:r>
          </a:p>
          <a:p>
            <a:r>
              <a:rPr lang="bg-BG" dirty="0" smtClean="0"/>
              <a:t>Дефинира се съдържанието на заявката;</a:t>
            </a:r>
          </a:p>
          <a:p>
            <a:r>
              <a:rPr lang="bg-BG" dirty="0" smtClean="0"/>
              <a:t>Резултатите може да се съхраняват в таблица чрез </a:t>
            </a:r>
            <a:r>
              <a:rPr lang="de-DE" dirty="0" smtClean="0"/>
              <a:t>Save Results</a:t>
            </a:r>
            <a:r>
              <a:rPr lang="bg-BG" dirty="0"/>
              <a:t> </a:t>
            </a:r>
            <a:r>
              <a:rPr lang="bg-BG" dirty="0" smtClean="0"/>
              <a:t>...</a:t>
            </a:r>
          </a:p>
          <a:p>
            <a:r>
              <a:rPr lang="bg-BG" dirty="0" smtClean="0"/>
              <a:t>... и след това да се визуализират по подходящ начин (напр. </a:t>
            </a:r>
            <a:r>
              <a:rPr lang="de-DE" dirty="0" smtClean="0"/>
              <a:t>Power BI)</a:t>
            </a:r>
            <a:endParaRPr lang="bg-BG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461" r="23908"/>
          <a:stretch/>
        </p:blipFill>
        <p:spPr>
          <a:xfrm>
            <a:off x="9666514" y="150222"/>
            <a:ext cx="2416629" cy="54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042" y="690290"/>
            <a:ext cx="7397101" cy="3788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981" y="4301353"/>
            <a:ext cx="4962162" cy="255664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79669" y="5368834"/>
            <a:ext cx="3241312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75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932" y="235040"/>
            <a:ext cx="9601200" cy="833907"/>
          </a:xfrm>
        </p:spPr>
        <p:txBody>
          <a:bodyPr/>
          <a:lstStyle/>
          <a:p>
            <a:r>
              <a:rPr lang="bg-BG" dirty="0" smtClean="0"/>
              <a:t>Същност на клъстерирането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0613"/>
            <a:ext cx="9601200" cy="5409127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Класификационен и прогностичен метод;</a:t>
            </a:r>
            <a:endParaRPr lang="en-US" dirty="0" smtClean="0"/>
          </a:p>
          <a:p>
            <a:r>
              <a:rPr lang="bg-BG" dirty="0" smtClean="0"/>
              <a:t>Формиране на вътрешно хомогенни и външно хетерогенни групи (клъстери);</a:t>
            </a:r>
          </a:p>
          <a:p>
            <a:r>
              <a:rPr lang="bg-BG" dirty="0" smtClean="0"/>
              <a:t>Показва естественото групиране на наблюденията (случаите) в зависимост от различни характеристики (променливи);</a:t>
            </a:r>
          </a:p>
          <a:p>
            <a:r>
              <a:rPr lang="bg-BG" dirty="0" smtClean="0"/>
              <a:t>При формиране на клъстерите могат да се използват:</a:t>
            </a:r>
          </a:p>
          <a:p>
            <a:pPr lvl="1"/>
            <a:r>
              <a:rPr lang="bg-BG" dirty="0" smtClean="0"/>
              <a:t>Категорийни променливи (дискретни) – пол, семейно положение, район, образование, професия и др.;</a:t>
            </a:r>
          </a:p>
          <a:p>
            <a:pPr lvl="1"/>
            <a:r>
              <a:rPr lang="bg-BG" dirty="0" smtClean="0"/>
              <a:t>Непрекъснати променливи – стойност на продажбите, количество, маркетингови разходи и др. Непрекъснатите променливи могат да се дискретизират;</a:t>
            </a:r>
          </a:p>
          <a:p>
            <a:r>
              <a:rPr lang="bg-BG" dirty="0" smtClean="0"/>
              <a:t>Необходими данни за прилагане на метода:</a:t>
            </a:r>
          </a:p>
          <a:p>
            <a:pPr lvl="1"/>
            <a:r>
              <a:rPr lang="bg-BG" dirty="0" smtClean="0"/>
              <a:t>Ключ (</a:t>
            </a:r>
            <a:r>
              <a:rPr lang="de-DE" dirty="0" smtClean="0"/>
              <a:t>ke</a:t>
            </a:r>
            <a:r>
              <a:rPr lang="en-US" dirty="0" smtClean="0"/>
              <a:t>y column) </a:t>
            </a:r>
            <a:r>
              <a:rPr lang="bg-BG" dirty="0" smtClean="0"/>
              <a:t>– уникален идентификатор на ред от таблицата. Прост ключ;</a:t>
            </a:r>
          </a:p>
          <a:p>
            <a:pPr lvl="1"/>
            <a:r>
              <a:rPr lang="bg-BG" dirty="0" smtClean="0"/>
              <a:t>Входни променливи </a:t>
            </a:r>
            <a:r>
              <a:rPr lang="en-US" dirty="0" smtClean="0"/>
              <a:t>(input columns) </a:t>
            </a:r>
            <a:r>
              <a:rPr lang="bg-BG" dirty="0" smtClean="0"/>
              <a:t>– поне 1 входна променлива</a:t>
            </a:r>
            <a:r>
              <a:rPr lang="en-US" dirty="0" smtClean="0"/>
              <a:t>;</a:t>
            </a:r>
          </a:p>
          <a:p>
            <a:pPr lvl="1"/>
            <a:r>
              <a:rPr lang="bg-BG" dirty="0" smtClean="0"/>
              <a:t>Прогнозна променлива (</a:t>
            </a:r>
            <a:r>
              <a:rPr lang="de-DE" dirty="0" smtClean="0"/>
              <a:t>predictable column</a:t>
            </a:r>
            <a:r>
              <a:rPr lang="en-US" dirty="0" smtClean="0"/>
              <a:t>) – </a:t>
            </a:r>
            <a:r>
              <a:rPr lang="bg-BG" dirty="0" smtClean="0"/>
              <a:t>незадължителна. Може да е и входна </a:t>
            </a:r>
            <a:r>
              <a:rPr lang="en-US" dirty="0" smtClean="0"/>
              <a:t>(</a:t>
            </a:r>
            <a:r>
              <a:rPr lang="de-DE" dirty="0" smtClean="0"/>
              <a:t>Predict</a:t>
            </a:r>
            <a:r>
              <a:rPr lang="en-US" dirty="0" smtClean="0"/>
              <a:t>) </a:t>
            </a:r>
            <a:r>
              <a:rPr lang="bg-BG" dirty="0" smtClean="0"/>
              <a:t>или само прогнозна (</a:t>
            </a:r>
            <a:r>
              <a:rPr lang="de-DE" dirty="0" smtClean="0"/>
              <a:t>Predict Onl</a:t>
            </a:r>
            <a:r>
              <a:rPr lang="en-US" dirty="0" smtClean="0"/>
              <a:t>y);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58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9434"/>
            <a:ext cx="9601200" cy="89830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Методи на клъстериране в </a:t>
            </a:r>
            <a:r>
              <a:rPr lang="de-DE" dirty="0" smtClean="0"/>
              <a:t>SSAS </a:t>
            </a:r>
            <a:r>
              <a:rPr lang="en-US" dirty="0" smtClean="0"/>
              <a:t>(</a:t>
            </a:r>
            <a:r>
              <a:rPr lang="de-DE" dirty="0" smtClean="0"/>
              <a:t>Microsoft Clustering)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8344"/>
            <a:ext cx="9601200" cy="4958366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К-средни стойности (</a:t>
            </a:r>
            <a:r>
              <a:rPr lang="en-US" dirty="0" smtClean="0"/>
              <a:t>K-means</a:t>
            </a:r>
            <a:r>
              <a:rPr lang="bg-BG" dirty="0" smtClean="0"/>
              <a:t>):</a:t>
            </a:r>
          </a:p>
          <a:p>
            <a:pPr lvl="1"/>
            <a:r>
              <a:rPr lang="bg-BG" dirty="0" smtClean="0"/>
              <a:t>„твърд“ метод на клъстериране. Всеки случай принадлежи точно на един клъстер;</a:t>
            </a:r>
          </a:p>
          <a:p>
            <a:pPr lvl="1"/>
            <a:r>
              <a:rPr lang="bg-BG" dirty="0" smtClean="0"/>
              <a:t>Минимизира разстоянието до центъра на клъстера (центроид) и максимизира разстоянието между клъстерите. Изчислява Евлидово разстояние</a:t>
            </a:r>
            <a:endParaRPr lang="en-US" dirty="0" smtClean="0"/>
          </a:p>
          <a:p>
            <a:r>
              <a:rPr lang="en-US" dirty="0" smtClean="0"/>
              <a:t>Expectation Optimization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„мек“ метод на клъстериране. Всеки случай принадлежи на различни клъстери с различна степен на вероятност;</a:t>
            </a:r>
          </a:p>
          <a:p>
            <a:pPr lvl="1"/>
            <a:r>
              <a:rPr lang="bg-BG" dirty="0" smtClean="0"/>
              <a:t>Използва </a:t>
            </a:r>
            <a:r>
              <a:rPr lang="de-DE" dirty="0" smtClean="0"/>
              <a:t>log</a:t>
            </a:r>
            <a:r>
              <a:rPr lang="en-US" dirty="0" smtClean="0"/>
              <a:t>-likelihood </a:t>
            </a:r>
            <a:r>
              <a:rPr lang="bg-BG" dirty="0" smtClean="0"/>
              <a:t>функция;</a:t>
            </a:r>
          </a:p>
          <a:p>
            <a:r>
              <a:rPr lang="bg-BG" dirty="0" smtClean="0"/>
              <a:t>Моделите може да се прилагат в два варианта:</a:t>
            </a:r>
          </a:p>
          <a:p>
            <a:pPr lvl="2"/>
            <a:r>
              <a:rPr lang="de-DE" dirty="0" smtClean="0"/>
              <a:t>Scallable </a:t>
            </a:r>
            <a:r>
              <a:rPr lang="en-US" dirty="0" smtClean="0"/>
              <a:t>– </a:t>
            </a:r>
            <a:r>
              <a:rPr lang="bg-BG" dirty="0" smtClean="0"/>
              <a:t>използват се първите 50000 записа и ако моделът е достатъчно добър, не се прочитат останалите;</a:t>
            </a:r>
          </a:p>
          <a:p>
            <a:pPr lvl="2"/>
            <a:r>
              <a:rPr lang="de-DE" dirty="0" smtClean="0"/>
              <a:t>Non</a:t>
            </a:r>
            <a:r>
              <a:rPr lang="en-US" dirty="0" smtClean="0"/>
              <a:t>-scalable – </a:t>
            </a:r>
            <a:r>
              <a:rPr lang="bg-BG" dirty="0" smtClean="0"/>
              <a:t>използват се всички записи</a:t>
            </a:r>
          </a:p>
          <a:p>
            <a:r>
              <a:rPr lang="bg-BG" dirty="0" smtClean="0"/>
              <a:t>Броят на клъстерите може да се зададе предварително (по подразбиране е 10) или да се определи по време на прилагане на метода.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 за прилагане на </a:t>
            </a:r>
            <a:r>
              <a:rPr lang="de-DE" dirty="0" smtClean="0"/>
              <a:t>MS Clustering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SSAS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19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2465"/>
            <a:ext cx="9601200" cy="821028"/>
          </a:xfrm>
        </p:spPr>
        <p:txBody>
          <a:bodyPr>
            <a:normAutofit/>
          </a:bodyPr>
          <a:lstStyle/>
          <a:p>
            <a:r>
              <a:rPr lang="de-DE" dirty="0" smtClean="0"/>
              <a:t>1. </a:t>
            </a:r>
            <a:r>
              <a:rPr lang="bg-BG" dirty="0" smtClean="0"/>
              <a:t>Дефиниране на проблема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6828"/>
            <a:ext cx="9601200" cy="4360572"/>
          </a:xfrm>
        </p:spPr>
        <p:txBody>
          <a:bodyPr>
            <a:normAutofit/>
          </a:bodyPr>
          <a:lstStyle/>
          <a:p>
            <a:r>
              <a:rPr lang="bg-BG" sz="2400" dirty="0" smtClean="0"/>
              <a:t>Цел: Да се сегментират клиентите по демографско-икономически характеристики.</a:t>
            </a:r>
          </a:p>
          <a:p>
            <a:r>
              <a:rPr lang="bg-BG" sz="2400" dirty="0" smtClean="0"/>
              <a:t>Входни данни за формиране на клъстерите:</a:t>
            </a:r>
          </a:p>
          <a:p>
            <a:pPr lvl="1"/>
            <a:r>
              <a:rPr lang="bg-BG" sz="2400" dirty="0" smtClean="0"/>
              <a:t>Пол (</a:t>
            </a:r>
            <a:r>
              <a:rPr lang="de-DE" sz="2400" dirty="0" smtClean="0"/>
              <a:t>Gender</a:t>
            </a:r>
            <a:r>
              <a:rPr lang="en-US" sz="2400" dirty="0" smtClean="0"/>
              <a:t>);</a:t>
            </a:r>
            <a:endParaRPr lang="bg-BG" sz="2400" dirty="0" smtClean="0"/>
          </a:p>
          <a:p>
            <a:pPr lvl="1"/>
            <a:r>
              <a:rPr lang="bg-BG" sz="2400" dirty="0" smtClean="0"/>
              <a:t>Семейно положение</a:t>
            </a:r>
            <a:r>
              <a:rPr lang="en-US" sz="2400" dirty="0" smtClean="0"/>
              <a:t> (Marital Status);</a:t>
            </a:r>
          </a:p>
          <a:p>
            <a:pPr lvl="1"/>
            <a:r>
              <a:rPr lang="bg-BG" sz="2400" dirty="0" smtClean="0"/>
              <a:t>Възраст</a:t>
            </a:r>
            <a:r>
              <a:rPr lang="en-US" sz="2400" dirty="0" smtClean="0"/>
              <a:t> (Age)</a:t>
            </a:r>
            <a:r>
              <a:rPr lang="bg-BG" sz="2400" dirty="0" smtClean="0"/>
              <a:t>;</a:t>
            </a:r>
          </a:p>
          <a:p>
            <a:pPr lvl="1"/>
            <a:r>
              <a:rPr lang="bg-BG" sz="2400" dirty="0" smtClean="0"/>
              <a:t>Образование</a:t>
            </a:r>
            <a:r>
              <a:rPr lang="en-US" sz="2400" dirty="0" smtClean="0"/>
              <a:t> (English Education)</a:t>
            </a:r>
            <a:r>
              <a:rPr lang="bg-BG" sz="2400" dirty="0" smtClean="0"/>
              <a:t>;</a:t>
            </a:r>
          </a:p>
          <a:p>
            <a:pPr lvl="1"/>
            <a:r>
              <a:rPr lang="bg-BG" sz="2400" dirty="0" smtClean="0"/>
              <a:t>Професия</a:t>
            </a:r>
            <a:r>
              <a:rPr lang="en-US" sz="2400" dirty="0" smtClean="0"/>
              <a:t> (English Occupation)</a:t>
            </a:r>
            <a:r>
              <a:rPr lang="bg-BG" sz="2400" dirty="0" smtClean="0"/>
              <a:t>;</a:t>
            </a:r>
          </a:p>
          <a:p>
            <a:pPr lvl="1"/>
            <a:r>
              <a:rPr lang="bg-BG" sz="2400" dirty="0" smtClean="0"/>
              <a:t>Годишен доход</a:t>
            </a:r>
            <a:r>
              <a:rPr lang="en-US" sz="2400" dirty="0" smtClean="0"/>
              <a:t> (Yearly Income)</a:t>
            </a:r>
            <a:endParaRPr lang="bg-BG" sz="2400" dirty="0" smtClean="0"/>
          </a:p>
          <a:p>
            <a:endParaRPr lang="bg-BG" sz="2400" dirty="0" smtClean="0"/>
          </a:p>
          <a:p>
            <a:pPr lvl="1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0126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997"/>
          </a:xfrm>
        </p:spPr>
        <p:txBody>
          <a:bodyPr/>
          <a:lstStyle/>
          <a:p>
            <a:r>
              <a:rPr lang="bg-BG" dirty="0" smtClean="0"/>
              <a:t>2. Подготовка на данните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3797"/>
            <a:ext cx="9601200" cy="4463603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Източник: </a:t>
            </a:r>
            <a:r>
              <a:rPr lang="de-DE" sz="2400" dirty="0" smtClean="0"/>
              <a:t>AdventureWorksDW</a:t>
            </a:r>
          </a:p>
          <a:p>
            <a:r>
              <a:rPr lang="bg-BG" sz="2400" dirty="0" smtClean="0"/>
              <a:t>Данни за клиентите: </a:t>
            </a:r>
            <a:r>
              <a:rPr lang="de-DE" sz="2400" dirty="0" smtClean="0"/>
              <a:t>vTargetMail</a:t>
            </a:r>
          </a:p>
          <a:p>
            <a:r>
              <a:rPr lang="bg-BG" sz="2400" dirty="0" smtClean="0"/>
              <a:t>Средство: </a:t>
            </a:r>
            <a:r>
              <a:rPr lang="de-DE" sz="2400" dirty="0" smtClean="0"/>
              <a:t>SQL Server Data Tools for Visual Studio</a:t>
            </a:r>
          </a:p>
          <a:p>
            <a:r>
              <a:rPr lang="bg-BG" sz="2400" dirty="0" smtClean="0"/>
              <a:t>Последователност на работа:</a:t>
            </a:r>
          </a:p>
          <a:p>
            <a:pPr lvl="1"/>
            <a:r>
              <a:rPr lang="bg-BG" sz="2400" dirty="0" smtClean="0"/>
              <a:t>1.Създава се нов проект от тип: </a:t>
            </a:r>
            <a:r>
              <a:rPr lang="en-US" sz="2400" dirty="0" smtClean="0"/>
              <a:t>Analysis Services Multidimensional and Data Mining Project;</a:t>
            </a:r>
          </a:p>
          <a:p>
            <a:pPr lvl="1"/>
            <a:r>
              <a:rPr lang="en-US" sz="2400" dirty="0" smtClean="0"/>
              <a:t>2. </a:t>
            </a:r>
            <a:r>
              <a:rPr lang="bg-BG" sz="2400" dirty="0" smtClean="0"/>
              <a:t>Добавя се нов източник на данни (</a:t>
            </a:r>
            <a:r>
              <a:rPr lang="de-DE" sz="2400" dirty="0" smtClean="0"/>
              <a:t>data source</a:t>
            </a:r>
            <a:r>
              <a:rPr lang="en-US" sz="2400" dirty="0" smtClean="0"/>
              <a:t>): </a:t>
            </a:r>
            <a:r>
              <a:rPr lang="en-US" sz="2400" dirty="0" err="1" smtClean="0"/>
              <a:t>AdventureWorksDW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3. </a:t>
            </a:r>
            <a:r>
              <a:rPr lang="bg-BG" sz="2400" dirty="0" smtClean="0"/>
              <a:t>Добавя се нов изглед на данни (</a:t>
            </a:r>
            <a:r>
              <a:rPr lang="de-DE" sz="2400" dirty="0" smtClean="0"/>
              <a:t>data source view</a:t>
            </a:r>
            <a:r>
              <a:rPr lang="en-US" sz="2400" dirty="0" smtClean="0"/>
              <a:t>): </a:t>
            </a:r>
            <a:r>
              <a:rPr lang="en-US" sz="2400" dirty="0" err="1" smtClean="0"/>
              <a:t>vTargetMail</a:t>
            </a:r>
            <a:r>
              <a:rPr lang="en-US" sz="2400" dirty="0" smtClean="0"/>
              <a:t>;</a:t>
            </a:r>
          </a:p>
          <a:p>
            <a:pPr marL="530352" lvl="1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7639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bg-BG" dirty="0" smtClean="0"/>
              <a:t>Изграждане на модела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9555"/>
            <a:ext cx="9601200" cy="4437845"/>
          </a:xfrm>
        </p:spPr>
        <p:txBody>
          <a:bodyPr>
            <a:normAutofit/>
          </a:bodyPr>
          <a:lstStyle/>
          <a:p>
            <a:r>
              <a:rPr lang="bg-BG" sz="2200" dirty="0" smtClean="0"/>
              <a:t>Създава се нова </a:t>
            </a:r>
            <a:r>
              <a:rPr lang="de-DE" sz="2200" dirty="0" smtClean="0"/>
              <a:t>DM </a:t>
            </a:r>
            <a:r>
              <a:rPr lang="bg-BG" sz="2200" dirty="0" smtClean="0"/>
              <a:t>структура:</a:t>
            </a:r>
          </a:p>
          <a:p>
            <a:pPr lvl="1"/>
            <a:r>
              <a:rPr lang="de-DE" sz="2200" dirty="0" smtClean="0"/>
              <a:t>From existing relational database or data warehouse;</a:t>
            </a:r>
          </a:p>
          <a:p>
            <a:pPr lvl="1"/>
            <a:r>
              <a:rPr lang="de-DE" sz="2200" dirty="0" smtClean="0"/>
              <a:t>Create mining structure with a mining model: Microsoft Clustering;</a:t>
            </a:r>
          </a:p>
          <a:p>
            <a:pPr lvl="1"/>
            <a:r>
              <a:rPr lang="de-DE" sz="2200" dirty="0" smtClean="0"/>
              <a:t>Data source view: vTargetMail;</a:t>
            </a:r>
          </a:p>
          <a:p>
            <a:pPr lvl="1"/>
            <a:r>
              <a:rPr lang="de-DE" sz="2200" dirty="0" smtClean="0"/>
              <a:t>Mining model structure: input columns (Age, EnglishEducation, EnglishOccupation, Gender, MaritalStatus, YearlyIncome), key column (CustomerKey);</a:t>
            </a:r>
          </a:p>
          <a:p>
            <a:pPr lvl="1"/>
            <a:r>
              <a:rPr lang="de-DE" sz="2200" dirty="0" smtClean="0"/>
              <a:t>Persentage of data for testing: 30%;</a:t>
            </a:r>
          </a:p>
          <a:p>
            <a:pPr lvl="1"/>
            <a:r>
              <a:rPr lang="de-DE" sz="2200" dirty="0" smtClean="0"/>
              <a:t>Allow Drillthrough;</a:t>
            </a:r>
          </a:p>
          <a:p>
            <a:r>
              <a:rPr lang="de-DE" sz="2200" dirty="0" smtClean="0"/>
              <a:t>Process, Build and Deplo</a:t>
            </a:r>
            <a:r>
              <a:rPr lang="en-US" sz="2200" dirty="0" smtClean="0"/>
              <a:t>y.</a:t>
            </a:r>
            <a:endParaRPr lang="de-DE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319" y="1257300"/>
            <a:ext cx="3009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511" y="3648477"/>
            <a:ext cx="4100445" cy="22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6348"/>
            <a:ext cx="9601200" cy="148590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bg-BG" dirty="0" smtClean="0"/>
              <a:t>Параметри на модела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1417"/>
            <a:ext cx="9601200" cy="3581400"/>
          </a:xfrm>
        </p:spPr>
        <p:txBody>
          <a:bodyPr/>
          <a:lstStyle/>
          <a:p>
            <a:r>
              <a:rPr lang="de-DE" dirty="0" smtClean="0"/>
              <a:t>CLUSTER COUNT – </a:t>
            </a:r>
            <a:r>
              <a:rPr lang="bg-BG" dirty="0" smtClean="0"/>
              <a:t>брой клъстери (</a:t>
            </a:r>
            <a:r>
              <a:rPr lang="de-DE" dirty="0" smtClean="0"/>
              <a:t>default 10, 0=Auto</a:t>
            </a:r>
            <a:r>
              <a:rPr lang="en-US" dirty="0" smtClean="0"/>
              <a:t>);</a:t>
            </a:r>
            <a:endParaRPr lang="de-DE" dirty="0" smtClean="0"/>
          </a:p>
          <a:p>
            <a:r>
              <a:rPr lang="de-DE" dirty="0" smtClean="0"/>
              <a:t>CLUSTERING</a:t>
            </a:r>
            <a:r>
              <a:rPr lang="en-US" dirty="0" smtClean="0"/>
              <a:t>_</a:t>
            </a:r>
            <a:r>
              <a:rPr lang="de-DE" dirty="0" smtClean="0"/>
              <a:t>METHOD – </a:t>
            </a:r>
            <a:r>
              <a:rPr lang="bg-BG" dirty="0" smtClean="0"/>
              <a:t>определя метода на клъстериране:</a:t>
            </a:r>
          </a:p>
          <a:p>
            <a:pPr lvl="1"/>
            <a:r>
              <a:rPr lang="bg-BG" dirty="0" smtClean="0"/>
              <a:t>1 – </a:t>
            </a:r>
            <a:r>
              <a:rPr lang="de-DE" dirty="0" smtClean="0"/>
              <a:t>Scallable EM (default), 2 </a:t>
            </a:r>
            <a:r>
              <a:rPr lang="en-US" dirty="0" smtClean="0"/>
              <a:t>– Non-Scalable EM, 3 – Scalable K-means, 4- Non-Scalable K-means;</a:t>
            </a:r>
            <a:endParaRPr lang="en-US" dirty="0"/>
          </a:p>
          <a:p>
            <a:r>
              <a:rPr lang="en-US" dirty="0" smtClean="0"/>
              <a:t>MINIMUM_SUPPORT – </a:t>
            </a:r>
            <a:r>
              <a:rPr lang="bg-BG" dirty="0" smtClean="0"/>
              <a:t>минимален брой случаи във всеки клъстер</a:t>
            </a:r>
            <a:r>
              <a:rPr lang="en-US" dirty="0" smtClean="0"/>
              <a:t> (default 1)</a:t>
            </a:r>
            <a:r>
              <a:rPr lang="bg-BG" dirty="0" smtClean="0"/>
              <a:t>;</a:t>
            </a:r>
            <a:endParaRPr lang="en-US" dirty="0" smtClean="0"/>
          </a:p>
          <a:p>
            <a:r>
              <a:rPr lang="en-US" dirty="0" smtClean="0"/>
              <a:t>MODELLING_CARDINALITY</a:t>
            </a:r>
            <a:r>
              <a:rPr lang="bg-BG" dirty="0" smtClean="0"/>
              <a:t> – брой тестови модели, създавани по време на клъстериране (</a:t>
            </a:r>
            <a:r>
              <a:rPr lang="de-DE" dirty="0" smtClean="0"/>
              <a:t>default 10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STOPPING_TOLERANCE – </a:t>
            </a:r>
            <a:r>
              <a:rPr lang="bg-BG" dirty="0" smtClean="0"/>
              <a:t>определя кога е достигнат оптималният модел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1416"/>
          <a:stretch/>
        </p:blipFill>
        <p:spPr>
          <a:xfrm>
            <a:off x="7925888" y="0"/>
            <a:ext cx="4157254" cy="19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4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645"/>
            <a:ext cx="9601200" cy="460420"/>
          </a:xfrm>
        </p:spPr>
        <p:txBody>
          <a:bodyPr>
            <a:normAutofit fontScale="90000"/>
          </a:bodyPr>
          <a:lstStyle/>
          <a:p>
            <a:r>
              <a:rPr lang="bg-BG" dirty="0"/>
              <a:t>5</a:t>
            </a:r>
            <a:r>
              <a:rPr lang="en-US" dirty="0" smtClean="0"/>
              <a:t>. </a:t>
            </a:r>
            <a:r>
              <a:rPr lang="bg-BG" dirty="0" smtClean="0"/>
              <a:t>Разглеждане на модела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62885"/>
            <a:ext cx="9601200" cy="5004515"/>
          </a:xfrm>
        </p:spPr>
        <p:txBody>
          <a:bodyPr/>
          <a:lstStyle/>
          <a:p>
            <a:r>
              <a:rPr lang="de-DE" dirty="0" smtClean="0"/>
              <a:t>Mining Model Viewer:</a:t>
            </a:r>
          </a:p>
          <a:p>
            <a:pPr lvl="1"/>
            <a:r>
              <a:rPr lang="de-DE" dirty="0" smtClean="0"/>
              <a:t>Cluster Viewer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Generic Content Tree Viewer;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75" y="2952750"/>
            <a:ext cx="6677025" cy="3905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58" y="3365142"/>
            <a:ext cx="63531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1972</TotalTime>
  <Words>1035</Words>
  <Application>Microsoft Office PowerPoint</Application>
  <PresentationFormat>Widescreen</PresentationFormat>
  <Paragraphs>143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Consolas</vt:lpstr>
      <vt:lpstr>Franklin Gothic Book</vt:lpstr>
      <vt:lpstr>Crop</vt:lpstr>
      <vt:lpstr>Microsoft Clustering</vt:lpstr>
      <vt:lpstr>Същност на клъстерирането</vt:lpstr>
      <vt:lpstr>Методи на клъстериране в SSAS (Microsoft Clustering)</vt:lpstr>
      <vt:lpstr>Пример за прилагане на MS Clustering</vt:lpstr>
      <vt:lpstr>1. Дефиниране на проблема</vt:lpstr>
      <vt:lpstr>2. Подготовка на данните</vt:lpstr>
      <vt:lpstr>3. Изграждане на модела</vt:lpstr>
      <vt:lpstr>4. Параметри на модела</vt:lpstr>
      <vt:lpstr>5. Разглеждане на модела</vt:lpstr>
      <vt:lpstr>5. DMX заявки (SSMS)</vt:lpstr>
      <vt:lpstr>Принадлежност към повече от един клъстер (метод EM)</vt:lpstr>
      <vt:lpstr>Използване на клъстериране като прогностичен метод</vt:lpstr>
      <vt:lpstr>Прогнозиране чрез Mining Model Prediction (design mode)</vt:lpstr>
      <vt:lpstr>Прогнозиране чрез клъстериране  (Mining Model Prediction)</vt:lpstr>
      <vt:lpstr>Прогнозиране за множество случаи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Clustering</dc:title>
  <dc:creator>Yana Alexandrova</dc:creator>
  <cp:lastModifiedBy>Yana Alexandrova</cp:lastModifiedBy>
  <cp:revision>75</cp:revision>
  <dcterms:created xsi:type="dcterms:W3CDTF">2017-03-15T16:50:53Z</dcterms:created>
  <dcterms:modified xsi:type="dcterms:W3CDTF">2018-03-27T07:49:15Z</dcterms:modified>
</cp:coreProperties>
</file>