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Асоциативни правила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Association rules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902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248" y="0"/>
            <a:ext cx="9601200" cy="376084"/>
          </a:xfrm>
        </p:spPr>
        <p:txBody>
          <a:bodyPr>
            <a:noAutofit/>
          </a:bodyPr>
          <a:lstStyle/>
          <a:p>
            <a:r>
              <a:rPr lang="bg-BG" sz="2800" dirty="0" smtClean="0"/>
              <a:t>Същност на алгоритъма</a:t>
            </a:r>
            <a:endParaRPr lang="bg-B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6916" y="376084"/>
                <a:ext cx="11425084" cy="628281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bg-BG" sz="2400" dirty="0" smtClean="0"/>
                  <a:t>За извеждане на правила от типа</a:t>
                </a:r>
                <a:r>
                  <a:rPr lang="en-US" sz="2400" dirty="0" smtClean="0"/>
                  <a:t>:</a:t>
                </a:r>
              </a:p>
              <a:p>
                <a:pPr lvl="1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bg-BG" dirty="0" smtClean="0"/>
                  <a:t> „Ако съществува Х, то съществува У“</a:t>
                </a:r>
                <a:r>
                  <a:rPr lang="en-US" dirty="0" smtClean="0"/>
                  <a:t> – “X=existing -&gt; Y=existing”</a:t>
                </a:r>
                <a:r>
                  <a:rPr lang="bg-BG" dirty="0" smtClean="0"/>
                  <a:t>;</a:t>
                </a:r>
                <a:endParaRPr lang="en-US" dirty="0" smtClean="0"/>
              </a:p>
              <a:p>
                <a:pPr lvl="1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bg-BG" dirty="0" smtClean="0"/>
                  <a:t> „Ако съществуват Х и У, то съществува </a:t>
                </a:r>
                <a:r>
                  <a:rPr lang="en-US" dirty="0" smtClean="0"/>
                  <a:t>Z” – “X=existing, Y=existing -&gt; Z=existing”</a:t>
                </a:r>
                <a:r>
                  <a:rPr lang="bg-BG" dirty="0" smtClean="0"/>
                  <a:t>и др.;</a:t>
                </a:r>
                <a:endParaRPr lang="en-US" dirty="0" smtClean="0"/>
              </a:p>
              <a:p>
                <a:pPr lvl="1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dirty="0" smtClean="0"/>
                  <a:t>(X,Y) – </a:t>
                </a:r>
                <a:r>
                  <a:rPr lang="bg-BG" dirty="0" smtClean="0"/>
                  <a:t>набор (</a:t>
                </a:r>
                <a:r>
                  <a:rPr lang="de-DE" dirty="0" smtClean="0"/>
                  <a:t>itemset</a:t>
                </a:r>
                <a:r>
                  <a:rPr lang="en-US" dirty="0" smtClean="0"/>
                  <a:t>);</a:t>
                </a:r>
                <a:endParaRPr lang="bg-BG" dirty="0" smtClean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bg-BG" sz="2400" dirty="0" smtClean="0"/>
                  <a:t>В маркетинга се прилага за анализ на пазарната кошница (</a:t>
                </a:r>
                <a:r>
                  <a:rPr lang="de-DE" sz="2400" dirty="0" smtClean="0"/>
                  <a:t>Market Basket Anal</a:t>
                </a:r>
                <a:r>
                  <a:rPr lang="en-US" sz="2400" dirty="0" err="1" smtClean="0"/>
                  <a:t>ysis</a:t>
                </a:r>
                <a:r>
                  <a:rPr lang="en-US" sz="2400" dirty="0" smtClean="0"/>
                  <a:t>) – </a:t>
                </a:r>
                <a:r>
                  <a:rPr lang="bg-BG" sz="2400" dirty="0" smtClean="0"/>
                  <a:t>откриване на продукти, закупувани съвместно с една поръчка, или продукти, купувани от един клиент;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bg-BG" sz="2400" dirty="0" smtClean="0"/>
                  <a:t>Изчислява:</a:t>
                </a:r>
              </a:p>
              <a:p>
                <a:pPr lvl="1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de-DE" dirty="0" smtClean="0"/>
                  <a:t>Support – </a:t>
                </a:r>
                <a:r>
                  <a:rPr lang="bg-BG" b="1" dirty="0" smtClean="0"/>
                  <a:t>„Колко често се случва?“, </a:t>
                </a:r>
                <a:r>
                  <a:rPr lang="bg-BG" dirty="0" smtClean="0"/>
                  <a:t>т.е. брой случаи, в които се среща Х, У, (Х,У) и т.н.</a:t>
                </a:r>
                <a:r>
                  <a:rPr lang="en-US" dirty="0" smtClean="0"/>
                  <a:t>. </a:t>
                </a:r>
                <a:r>
                  <a:rPr lang="bg-BG" dirty="0" smtClean="0"/>
                  <a:t>Например:</a:t>
                </a:r>
                <a:r>
                  <a:rPr lang="en-US" dirty="0" smtClean="0"/>
                  <a:t> S</a:t>
                </a:r>
                <a:r>
                  <a:rPr lang="de-DE" sz="2000" dirty="0" smtClean="0"/>
                  <a:t>upport </a:t>
                </a:r>
                <a:r>
                  <a:rPr lang="en-US" sz="2000" dirty="0" smtClean="0"/>
                  <a:t>(X) = 120, Support (Y) = 150, Support (X, Y) = 80</a:t>
                </a:r>
                <a:r>
                  <a:rPr lang="bg-BG" sz="2000" dirty="0" smtClean="0"/>
                  <a:t>;</a:t>
                </a:r>
              </a:p>
              <a:p>
                <a:pPr lvl="1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dirty="0" smtClean="0"/>
                  <a:t>Probability (confidence)</a:t>
                </a:r>
                <a:r>
                  <a:rPr lang="bg-BG" dirty="0" smtClean="0"/>
                  <a:t> – </a:t>
                </a:r>
                <a:r>
                  <a:rPr lang="bg-BG" b="1" dirty="0" smtClean="0"/>
                  <a:t>„Колко често е вярно?“. </a:t>
                </a:r>
                <a:r>
                  <a:rPr lang="bg-BG" dirty="0" smtClean="0"/>
                  <a:t>Изчислява се:</a:t>
                </a:r>
              </a:p>
              <a:p>
                <a:pPr lvl="2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en-US" sz="2000" dirty="0" smtClean="0"/>
                  <a:t>Confidence (X-&gt; Y) = Support (X,Y)/Support (X)</a:t>
                </a:r>
                <a:r>
                  <a:rPr lang="bg-BG" sz="2000" dirty="0" smtClean="0"/>
                  <a:t> </a:t>
                </a:r>
                <a:r>
                  <a:rPr lang="en-US" sz="2000" dirty="0" smtClean="0"/>
                  <a:t>-</a:t>
                </a:r>
                <a:r>
                  <a:rPr lang="bg-BG" sz="2000" dirty="0" smtClean="0"/>
                  <a:t>&gt; </a:t>
                </a:r>
                <a:r>
                  <a:rPr lang="en-US" sz="2000" dirty="0"/>
                  <a:t>8</a:t>
                </a:r>
                <a:r>
                  <a:rPr lang="en-US" sz="2000" dirty="0" smtClean="0"/>
                  <a:t>0</a:t>
                </a:r>
                <a:r>
                  <a:rPr lang="bg-BG" sz="2000" dirty="0" smtClean="0"/>
                  <a:t>/120</a:t>
                </a:r>
                <a:r>
                  <a:rPr lang="en-US" sz="2000" dirty="0" smtClean="0"/>
                  <a:t>=66,7</a:t>
                </a:r>
                <a:r>
                  <a:rPr lang="bg-BG" sz="2000" dirty="0" smtClean="0"/>
                  <a:t>%)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/>
                  <a:t>Importance (lift) – </a:t>
                </a:r>
                <a:r>
                  <a:rPr lang="en-US" b="1" dirty="0" smtClean="0"/>
                  <a:t>“</a:t>
                </a:r>
                <a:r>
                  <a:rPr lang="bg-BG" b="1" dirty="0" smtClean="0"/>
                  <a:t>Колко е значимо?“</a:t>
                </a:r>
                <a:endParaRPr lang="en-US" b="1" dirty="0" smtClean="0"/>
              </a:p>
              <a:p>
                <a:pPr marL="530352" lvl="1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𝐼𝑚𝑝𝑜𝑟𝑡𝑎𝑛𝑐𝑒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𝑆𝑢𝑝𝑝𝑜𝑟𝑡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𝑆𝑢𝑝𝑝𝑜𝑟𝑡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𝑆𝑢𝑝𝑝𝑜𝑟𝑡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𝑛𝑜𝑡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𝑆𝑢𝑝𝑝𝑜𝑟𝑡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𝑛𝑜𝑡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16" y="376084"/>
                <a:ext cx="11425084" cy="6282813"/>
              </a:xfrm>
              <a:blipFill>
                <a:blip r:embed="rId2"/>
                <a:stretch>
                  <a:fillRect l="-747" t="-68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30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619" y="272845"/>
            <a:ext cx="9601200" cy="52356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Необходими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24116"/>
            <a:ext cx="9601200" cy="4643284"/>
          </a:xfrm>
        </p:spPr>
        <p:txBody>
          <a:bodyPr/>
          <a:lstStyle/>
          <a:p>
            <a:r>
              <a:rPr lang="bg-BG" dirty="0" smtClean="0"/>
              <a:t>Транзакции – </a:t>
            </a:r>
            <a:r>
              <a:rPr lang="de-DE" dirty="0" smtClean="0"/>
              <a:t>vAssocSeqOrders </a:t>
            </a:r>
            <a:r>
              <a:rPr lang="en-US" dirty="0" smtClean="0"/>
              <a:t>(</a:t>
            </a:r>
            <a:r>
              <a:rPr lang="en-US" dirty="0" err="1" smtClean="0"/>
              <a:t>OrderNumber</a:t>
            </a:r>
            <a:r>
              <a:rPr lang="en-US" dirty="0" smtClean="0"/>
              <a:t>*, Date, Customer, ….);</a:t>
            </a:r>
          </a:p>
          <a:p>
            <a:r>
              <a:rPr lang="bg-BG" dirty="0" smtClean="0"/>
              <a:t>Продукти по транзакция – </a:t>
            </a:r>
            <a:r>
              <a:rPr lang="de-DE" dirty="0" smtClean="0"/>
              <a:t>SalesDetails </a:t>
            </a:r>
            <a:r>
              <a:rPr lang="en-US" dirty="0" smtClean="0"/>
              <a:t>(</a:t>
            </a:r>
            <a:r>
              <a:rPr lang="en-US" dirty="0" err="1" smtClean="0"/>
              <a:t>OrderNumber</a:t>
            </a:r>
            <a:r>
              <a:rPr lang="en-US" dirty="0" smtClean="0"/>
              <a:t>*, Product*, </a:t>
            </a:r>
            <a:r>
              <a:rPr lang="en-US" dirty="0" err="1" smtClean="0"/>
              <a:t>Qty</a:t>
            </a:r>
            <a:r>
              <a:rPr lang="en-US" dirty="0" smtClean="0"/>
              <a:t>, Price….);</a:t>
            </a:r>
          </a:p>
          <a:p>
            <a:r>
              <a:rPr lang="de-DE" dirty="0" smtClean="0"/>
              <a:t>SalesHeader 1</a:t>
            </a:r>
            <a:r>
              <a:rPr lang="en-US" dirty="0" smtClean="0"/>
              <a:t>&lt;-&gt;M </a:t>
            </a:r>
            <a:r>
              <a:rPr lang="de-DE" dirty="0" smtClean="0"/>
              <a:t>SalesDetails</a:t>
            </a:r>
            <a:r>
              <a:rPr lang="en-US" dirty="0" smtClean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30" y="3545758"/>
            <a:ext cx="9543952" cy="23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9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619" y="258096"/>
            <a:ext cx="9601200" cy="56781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Microsoft Association Rules </a:t>
            </a:r>
            <a:r>
              <a:rPr lang="en-US" dirty="0" smtClean="0"/>
              <a:t>(SSDT)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769" y="983041"/>
            <a:ext cx="3840456" cy="5518048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vAssocSeqOrders </a:t>
            </a:r>
            <a:r>
              <a:rPr lang="de-DE" dirty="0"/>
              <a:t>= </a:t>
            </a:r>
            <a:r>
              <a:rPr lang="en-US" dirty="0"/>
              <a:t>case table;</a:t>
            </a:r>
          </a:p>
          <a:p>
            <a:r>
              <a:rPr lang="en-US" dirty="0" err="1" smtClean="0"/>
              <a:t>vAssocSeqLineItems</a:t>
            </a:r>
            <a:r>
              <a:rPr lang="en-US" dirty="0" smtClean="0"/>
              <a:t> </a:t>
            </a:r>
            <a:r>
              <a:rPr lang="en-US" dirty="0"/>
              <a:t>= nested table</a:t>
            </a:r>
            <a:r>
              <a:rPr lang="en-US" dirty="0" smtClean="0"/>
              <a:t>;</a:t>
            </a:r>
            <a:endParaRPr lang="bg-BG" dirty="0" smtClean="0"/>
          </a:p>
          <a:p>
            <a:endParaRPr lang="bg-BG" dirty="0"/>
          </a:p>
          <a:p>
            <a:endParaRPr lang="bg-BG" dirty="0"/>
          </a:p>
          <a:p>
            <a:r>
              <a:rPr lang="bg-BG" dirty="0" smtClean="0"/>
              <a:t>Променливи:</a:t>
            </a:r>
          </a:p>
          <a:p>
            <a:pPr lvl="1"/>
            <a:r>
              <a:rPr lang="bg-BG" dirty="0" smtClean="0"/>
              <a:t>Ключ за </a:t>
            </a:r>
            <a:r>
              <a:rPr lang="de-DE" dirty="0" smtClean="0"/>
              <a:t>case </a:t>
            </a:r>
            <a:r>
              <a:rPr lang="en-US" dirty="0" smtClean="0"/>
              <a:t>table: </a:t>
            </a:r>
            <a:r>
              <a:rPr lang="en-US" dirty="0" err="1" smtClean="0"/>
              <a:t>OrderNumber</a:t>
            </a:r>
            <a:r>
              <a:rPr lang="bg-BG" dirty="0" smtClean="0"/>
              <a:t>;</a:t>
            </a:r>
          </a:p>
          <a:p>
            <a:pPr lvl="1"/>
            <a:r>
              <a:rPr lang="bg-BG" dirty="0" smtClean="0"/>
              <a:t>Ключ за </a:t>
            </a:r>
            <a:r>
              <a:rPr lang="de-DE" dirty="0" smtClean="0"/>
              <a:t>nested table</a:t>
            </a:r>
            <a:r>
              <a:rPr lang="en-US" dirty="0" smtClean="0"/>
              <a:t>: </a:t>
            </a:r>
            <a:r>
              <a:rPr lang="en-US" dirty="0" smtClean="0"/>
              <a:t>Mode;</a:t>
            </a:r>
            <a:endParaRPr lang="en-US" dirty="0" smtClean="0"/>
          </a:p>
          <a:p>
            <a:pPr lvl="1"/>
            <a:r>
              <a:rPr lang="en-US" dirty="0" smtClean="0"/>
              <a:t>Input: </a:t>
            </a:r>
            <a:r>
              <a:rPr lang="en-US" dirty="0" smtClean="0"/>
              <a:t>Model;</a:t>
            </a:r>
            <a:endParaRPr lang="en-US" dirty="0" smtClean="0"/>
          </a:p>
          <a:p>
            <a:pPr lvl="1"/>
            <a:r>
              <a:rPr lang="en-US" dirty="0" smtClean="0"/>
              <a:t>Predict: </a:t>
            </a:r>
            <a:r>
              <a:rPr lang="en-US" dirty="0" smtClean="0"/>
              <a:t>Model;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Percentage of data for testing: 0.</a:t>
            </a:r>
            <a:endParaRPr lang="en-US" dirty="0"/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74" y="825909"/>
            <a:ext cx="5504145" cy="1512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25" y="2697207"/>
            <a:ext cx="7401398" cy="32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3348"/>
            <a:ext cx="9601200" cy="52356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Параметри на модела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910" y="766916"/>
            <a:ext cx="11366090" cy="6091083"/>
          </a:xfrm>
        </p:spPr>
        <p:txBody>
          <a:bodyPr>
            <a:normAutofit/>
          </a:bodyPr>
          <a:lstStyle/>
          <a:p>
            <a:r>
              <a:rPr lang="de-DE" dirty="0" smtClean="0"/>
              <a:t>Set Algorithm Parameters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MAXIMUM_ITEMSET_COUNT</a:t>
            </a:r>
            <a:r>
              <a:rPr lang="en-US" dirty="0"/>
              <a:t>: </a:t>
            </a:r>
            <a:r>
              <a:rPr lang="bg-BG" dirty="0" smtClean="0"/>
              <a:t>Максимален брой набори. Ако не е посочена стойност, алгоритъмът извежда всички възможни набори; </a:t>
            </a:r>
            <a:endParaRPr lang="en-US" dirty="0" smtClean="0"/>
          </a:p>
          <a:p>
            <a:r>
              <a:rPr lang="en-US" dirty="0" smtClean="0"/>
              <a:t>MAXIMUM_ITEMSET_SIZE: </a:t>
            </a:r>
            <a:r>
              <a:rPr lang="bg-BG" dirty="0" smtClean="0"/>
              <a:t>Максимален брой продукти в един набор. 0=няма ограничения;</a:t>
            </a:r>
          </a:p>
          <a:p>
            <a:r>
              <a:rPr lang="en-US" dirty="0" smtClean="0"/>
              <a:t>MINIMUM_IMPORTANCE:</a:t>
            </a:r>
            <a:r>
              <a:rPr lang="bg-BG" dirty="0" smtClean="0"/>
              <a:t> Минимална значимост на правилата, които да се изведат; </a:t>
            </a:r>
            <a:endParaRPr lang="en-US" dirty="0" smtClean="0"/>
          </a:p>
          <a:p>
            <a:r>
              <a:rPr lang="en-US" dirty="0" smtClean="0"/>
              <a:t>MINIMUM_ITEMSET_SIZE:</a:t>
            </a:r>
            <a:r>
              <a:rPr lang="bg-BG" dirty="0" smtClean="0"/>
              <a:t> Минимален брой продукти в един набор; </a:t>
            </a:r>
            <a:endParaRPr lang="en-US" dirty="0" smtClean="0"/>
          </a:p>
          <a:p>
            <a:r>
              <a:rPr lang="en-US" dirty="0"/>
              <a:t>MINIMUM_PROBABILITY</a:t>
            </a:r>
            <a:r>
              <a:rPr lang="en-US" dirty="0" smtClean="0"/>
              <a:t>:</a:t>
            </a:r>
            <a:r>
              <a:rPr lang="bg-BG" dirty="0" smtClean="0"/>
              <a:t> Минимална вероятност на извежданите правила (&lt;1, напр. 0,5=50%, 0,75=75% и т.н.). </a:t>
            </a:r>
            <a:endParaRPr lang="en-US" dirty="0" smtClean="0"/>
          </a:p>
          <a:p>
            <a:r>
              <a:rPr lang="en-US" dirty="0"/>
              <a:t>MINIMUM_SUPPORT</a:t>
            </a:r>
            <a:r>
              <a:rPr lang="en-US" dirty="0" smtClean="0"/>
              <a:t>:</a:t>
            </a:r>
            <a:r>
              <a:rPr lang="bg-BG" dirty="0" smtClean="0"/>
              <a:t> Минимална подкрепа на извежданите правила, т.е. минимален брой (процент) случаи, които да съдържат дадения набор. &gt;1 – брой случаи, &lt;1 – процент от всички случаи. При ограничена памет, алгоритъмът може да увеличи този параметър; </a:t>
            </a:r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55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612" y="327181"/>
            <a:ext cx="10404987" cy="888008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Извеждане на резултатите</a:t>
            </a:r>
            <a:r>
              <a:rPr lang="en-US" sz="3200" dirty="0" smtClean="0"/>
              <a:t> – Mining Model Viewer</a:t>
            </a:r>
            <a:endParaRPr lang="bg-B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78305"/>
            <a:ext cx="9601200" cy="5690937"/>
          </a:xfrm>
        </p:spPr>
        <p:txBody>
          <a:bodyPr/>
          <a:lstStyle/>
          <a:p>
            <a:r>
              <a:rPr lang="bg-BG" dirty="0" smtClean="0"/>
              <a:t>Асоциативни правила (</a:t>
            </a:r>
            <a:r>
              <a:rPr lang="en-US" dirty="0" smtClean="0"/>
              <a:t>Rules</a:t>
            </a:r>
            <a:r>
              <a:rPr lang="bg-BG" dirty="0" smtClean="0"/>
              <a:t>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bg-BG" dirty="0" smtClean="0"/>
          </a:p>
          <a:p>
            <a:r>
              <a:rPr lang="bg-BG" dirty="0" smtClean="0"/>
              <a:t>Набори (</a:t>
            </a:r>
            <a:r>
              <a:rPr lang="en-US" dirty="0" err="1" smtClean="0"/>
              <a:t>Itemsets</a:t>
            </a:r>
            <a:r>
              <a:rPr lang="bg-BG" dirty="0" smtClean="0"/>
              <a:t>)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27234"/>
            <a:ext cx="8702904" cy="1945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23713"/>
            <a:ext cx="5209674" cy="258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7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6727"/>
            <a:ext cx="9601200" cy="565484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Асоциативни зависимости (</a:t>
            </a:r>
            <a:r>
              <a:rPr lang="de-DE" sz="3200" dirty="0" smtClean="0"/>
              <a:t>Dependenc</a:t>
            </a:r>
            <a:r>
              <a:rPr lang="en-US" sz="3200" dirty="0" smtClean="0"/>
              <a:t>y Network)</a:t>
            </a:r>
            <a:endParaRPr lang="bg-BG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557" y="842211"/>
            <a:ext cx="8446169" cy="54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2594"/>
            <a:ext cx="9601200" cy="721895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Прогнозиране (</a:t>
            </a:r>
            <a:r>
              <a:rPr lang="de-DE" dirty="0" smtClean="0"/>
              <a:t>Model Mining Prediction</a:t>
            </a:r>
            <a:r>
              <a:rPr lang="en-US" dirty="0" smtClean="0"/>
              <a:t>)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1" y="1014619"/>
            <a:ext cx="8599240" cy="28496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8" y="4681515"/>
            <a:ext cx="6547145" cy="16711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1143" y="3995678"/>
            <a:ext cx="4545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PredictAssociation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(MBA.[v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Items],3,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INCLUDE_STATISTICS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[MBA]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NATURAL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PREDICTION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'HL Mountain Tire'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[Model])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[v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Assoc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Items])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562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7185"/>
            <a:ext cx="9601200" cy="5424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DMX </a:t>
            </a:r>
            <a:r>
              <a:rPr lang="bg-BG" dirty="0" smtClean="0"/>
              <a:t>заявки (</a:t>
            </a:r>
            <a:r>
              <a:rPr lang="de-DE" dirty="0" smtClean="0"/>
              <a:t>SQL Management Studio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41696"/>
            <a:ext cx="9601200" cy="5663820"/>
          </a:xfrm>
        </p:spPr>
        <p:txBody>
          <a:bodyPr>
            <a:normAutofit fontScale="85000" lnSpcReduction="20000"/>
          </a:bodyPr>
          <a:lstStyle/>
          <a:p>
            <a:r>
              <a:rPr lang="bg-BG" dirty="0" smtClean="0"/>
              <a:t>Извежда съдържание на модела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[MBA].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</a:p>
          <a:p>
            <a:r>
              <a:rPr lang="bg-BG" dirty="0" smtClean="0"/>
              <a:t>Извежда асоциативни правила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FLATTENED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NODE_NAME, NODE_CAPTION,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NODE_PROBABILITY, NODE_SUPPORT,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ATTRIBUTE_NAME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NODE_DISTRIBUTION)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PurchasedProducts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MBA.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NODE_TYPE = </a:t>
            </a:r>
            <a:r>
              <a:rPr lang="bg-BG" dirty="0" smtClean="0">
                <a:solidFill>
                  <a:prstClr val="black"/>
                </a:solidFill>
                <a:latin typeface="Consolas" panose="020B0609020204030204" pitchFamily="49" charset="0"/>
              </a:rPr>
              <a:t>7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bg-BG" dirty="0"/>
              <a:t>Извежда </a:t>
            </a:r>
            <a:r>
              <a:rPr lang="bg-BG" dirty="0" smtClean="0"/>
              <a:t>правила, свързани с конкретен продукт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endParaRPr lang="bg-BG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FLATTENED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NODE_CAPTION, NODE_SUPPORT,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ATTRIBUTE_NAME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NODE_DISTRIBUTION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ATTRIBUTE_NAME=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'v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Assoc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Seq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Line Items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(Mountain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Tire Tube)'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MBA.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CONTENT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NODE_TYPE=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Items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[D.ATTRIBUTE_NAME] &lt;&gt;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NODE_SUPPORT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36025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1120</TotalTime>
  <Words>578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Consolas</vt:lpstr>
      <vt:lpstr>Franklin Gothic Book</vt:lpstr>
      <vt:lpstr>Crop</vt:lpstr>
      <vt:lpstr>Асоциативни правила</vt:lpstr>
      <vt:lpstr>Същност на алгоритъма</vt:lpstr>
      <vt:lpstr>Необходими данни</vt:lpstr>
      <vt:lpstr>Microsoft Association Rules (SSDT)</vt:lpstr>
      <vt:lpstr>Параметри на модела</vt:lpstr>
      <vt:lpstr>Извеждане на резултатите – Mining Model Viewer</vt:lpstr>
      <vt:lpstr>Асоциативни зависимости (Dependency Network)</vt:lpstr>
      <vt:lpstr>Прогнозиране (Model Mining Prediction)</vt:lpstr>
      <vt:lpstr>DMX заявки (SQL Management Studio)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Асоциативни правила</dc:title>
  <dc:creator>Yana Alexandrova</dc:creator>
  <cp:lastModifiedBy>Yana Alexandrova</cp:lastModifiedBy>
  <cp:revision>32</cp:revision>
  <dcterms:created xsi:type="dcterms:W3CDTF">2017-03-25T19:00:16Z</dcterms:created>
  <dcterms:modified xsi:type="dcterms:W3CDTF">2018-04-03T19:17:51Z</dcterms:modified>
</cp:coreProperties>
</file>