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839308" cy="2098226"/>
          </a:xfrm>
        </p:spPr>
        <p:txBody>
          <a:bodyPr/>
          <a:lstStyle/>
          <a:p>
            <a:r>
              <a:rPr lang="bg-BG" dirty="0" smtClean="0"/>
              <a:t>Клъстериране по последователност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Sequence Clustering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376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0958"/>
            <a:ext cx="9601200" cy="638033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Същност на алгоритъма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68991"/>
            <a:ext cx="9601200" cy="5745708"/>
          </a:xfrm>
        </p:spPr>
        <p:txBody>
          <a:bodyPr/>
          <a:lstStyle/>
          <a:p>
            <a:r>
              <a:rPr lang="bg-BG" dirty="0" smtClean="0"/>
              <a:t>Комбинира методи за анализ на последователности (вериги на Марков) и клъстериране (</a:t>
            </a:r>
            <a:r>
              <a:rPr lang="de-DE" dirty="0" smtClean="0"/>
              <a:t>Expectation Optimi</a:t>
            </a:r>
            <a:r>
              <a:rPr lang="en-US" dirty="0" err="1" smtClean="0"/>
              <a:t>zation</a:t>
            </a:r>
            <a:r>
              <a:rPr lang="en-US" dirty="0" smtClean="0"/>
              <a:t>)</a:t>
            </a:r>
            <a:r>
              <a:rPr lang="bg-BG" dirty="0" smtClean="0"/>
              <a:t>;</a:t>
            </a:r>
          </a:p>
          <a:p>
            <a:r>
              <a:rPr lang="bg-BG" dirty="0" smtClean="0"/>
              <a:t>Позволява идентифициране на събития, които настъпват в определена последователност</a:t>
            </a:r>
          </a:p>
          <a:p>
            <a:pPr marL="0" indent="0" algn="ctr">
              <a:buNone/>
            </a:pPr>
            <a:r>
              <a:rPr lang="bg-BG" dirty="0" smtClean="0"/>
              <a:t>И</a:t>
            </a:r>
          </a:p>
          <a:p>
            <a:r>
              <a:rPr lang="bg-BG" dirty="0" smtClean="0"/>
              <a:t>Формира клъстери от случаи, при които се наблюдават сходни последователности;</a:t>
            </a:r>
          </a:p>
          <a:p>
            <a:r>
              <a:rPr lang="bg-BG" dirty="0" smtClean="0"/>
              <a:t>Поредицата се представя като граф, включващ последователни събития (състояния);</a:t>
            </a:r>
          </a:p>
          <a:p>
            <a:r>
              <a:rPr lang="bg-BG" dirty="0" smtClean="0"/>
              <a:t>Изследват се всички възможни преходи между състоянията и се избират тези от тях, които ще се използват като входни параметри при клъстерирането;</a:t>
            </a:r>
          </a:p>
          <a:p>
            <a:r>
              <a:rPr lang="bg-BG" dirty="0" smtClean="0"/>
              <a:t>Случаите се клъстерират в зависимост от сходство в преходите между състоянията;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142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4480"/>
            <a:ext cx="9601200" cy="55614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Приложение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82639"/>
            <a:ext cx="9601200" cy="4884761"/>
          </a:xfrm>
        </p:spPr>
        <p:txBody>
          <a:bodyPr>
            <a:normAutofit/>
          </a:bodyPr>
          <a:lstStyle/>
          <a:p>
            <a:r>
              <a:rPr lang="bg-BG" sz="2800" dirty="0"/>
              <a:t>В областта на маркетинга алгоритъмът се използва:</a:t>
            </a:r>
          </a:p>
          <a:p>
            <a:pPr lvl="1"/>
            <a:r>
              <a:rPr lang="de-DE" sz="2800" dirty="0"/>
              <a:t>Clickstream </a:t>
            </a:r>
            <a:r>
              <a:rPr lang="bg-BG" sz="2800" dirty="0"/>
              <a:t>анализ – анализ на последователните „кликвания“ в уеб сайт;</a:t>
            </a:r>
          </a:p>
          <a:p>
            <a:pPr lvl="1"/>
            <a:r>
              <a:rPr lang="bg-BG" sz="2800" dirty="0"/>
              <a:t>Идентифициране на клиенти, купуващи продукти в определена последователност</a:t>
            </a:r>
            <a:r>
              <a:rPr lang="en-US" sz="2800" dirty="0"/>
              <a:t>;</a:t>
            </a:r>
          </a:p>
          <a:p>
            <a:pPr lvl="1"/>
            <a:r>
              <a:rPr lang="bg-BG" sz="2800" dirty="0"/>
              <a:t>Последователност, в която се добавят продуктите в кошницата/поръчката;</a:t>
            </a:r>
          </a:p>
          <a:p>
            <a:pPr lvl="1"/>
            <a:r>
              <a:rPr lang="bg-BG" sz="2800" dirty="0"/>
              <a:t>Идентифициране на поредица от събития, водещи до определен резултат (загуба на клиент, рекламация и др.);</a:t>
            </a:r>
          </a:p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33100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6242"/>
            <a:ext cx="9601200" cy="65168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Изисквания към данните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682389"/>
            <a:ext cx="11399050" cy="3092777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Необходими са две таблици :</a:t>
            </a:r>
          </a:p>
          <a:p>
            <a:pPr lvl="1"/>
            <a:r>
              <a:rPr lang="de-DE" dirty="0" smtClean="0"/>
              <a:t>Case table – </a:t>
            </a:r>
            <a:r>
              <a:rPr lang="bg-BG" dirty="0" smtClean="0"/>
              <a:t>таблица със случаи, напр. поръчки, посещения на уеб сайт, клиенти и др.;</a:t>
            </a:r>
          </a:p>
          <a:p>
            <a:pPr lvl="1"/>
            <a:r>
              <a:rPr lang="de-DE" dirty="0" smtClean="0"/>
              <a:t>Sequence table – </a:t>
            </a:r>
            <a:r>
              <a:rPr lang="bg-BG" dirty="0" smtClean="0"/>
              <a:t>таблица с поредица от събития/състояния, напр. последователно добавяните в поръчката продукти</a:t>
            </a:r>
            <a:r>
              <a:rPr lang="de-DE" dirty="0" smtClean="0"/>
              <a:t>, </a:t>
            </a:r>
            <a:r>
              <a:rPr lang="bg-BG" dirty="0" smtClean="0"/>
              <a:t>последователни кликвания върху уеб-страници и </a:t>
            </a:r>
            <a:r>
              <a:rPr lang="bg-BG" dirty="0" smtClean="0"/>
              <a:t>др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bg-BG" dirty="0" smtClean="0"/>
              <a:t>Променливи:</a:t>
            </a:r>
          </a:p>
          <a:p>
            <a:pPr lvl="1"/>
            <a:r>
              <a:rPr lang="en-US" dirty="0" smtClean="0"/>
              <a:t>Key - </a:t>
            </a:r>
            <a:r>
              <a:rPr lang="bg-BG" dirty="0" smtClean="0"/>
              <a:t>Ключ (прост) за таблицата със случаи (напр.</a:t>
            </a:r>
            <a:r>
              <a:rPr lang="en-US" dirty="0" smtClean="0"/>
              <a:t> </a:t>
            </a:r>
            <a:r>
              <a:rPr lang="de-DE" dirty="0" smtClean="0"/>
              <a:t>OrderNumber</a:t>
            </a:r>
            <a:r>
              <a:rPr lang="en-US" dirty="0" smtClean="0"/>
              <a:t>)</a:t>
            </a:r>
            <a:r>
              <a:rPr lang="bg-BG" dirty="0" smtClean="0"/>
              <a:t>;</a:t>
            </a:r>
          </a:p>
          <a:p>
            <a:pPr lvl="1"/>
            <a:r>
              <a:rPr lang="en-US" dirty="0" smtClean="0"/>
              <a:t>Key sequence - </a:t>
            </a:r>
            <a:r>
              <a:rPr lang="bg-BG" dirty="0" smtClean="0"/>
              <a:t>Ключ (прост) за вложената таблица с</a:t>
            </a:r>
            <a:r>
              <a:rPr lang="en-US" dirty="0" smtClean="0"/>
              <a:t> </a:t>
            </a:r>
            <a:r>
              <a:rPr lang="bg-BG" dirty="0" smtClean="0"/>
              <a:t>последователности</a:t>
            </a:r>
            <a:r>
              <a:rPr lang="en-US" dirty="0" smtClean="0"/>
              <a:t> (</a:t>
            </a:r>
            <a:r>
              <a:rPr lang="bg-BG" dirty="0" smtClean="0"/>
              <a:t>напр. </a:t>
            </a:r>
            <a:r>
              <a:rPr lang="de-DE" dirty="0" smtClean="0"/>
              <a:t>LineNumber</a:t>
            </a:r>
            <a:r>
              <a:rPr lang="en-US" dirty="0" smtClean="0"/>
              <a:t>)</a:t>
            </a:r>
            <a:r>
              <a:rPr lang="bg-BG" dirty="0" smtClean="0"/>
              <a:t>;</a:t>
            </a:r>
            <a:endParaRPr lang="en-US" dirty="0" smtClean="0"/>
          </a:p>
          <a:p>
            <a:pPr lvl="1"/>
            <a:r>
              <a:rPr lang="bg-BG" dirty="0" smtClean="0"/>
              <a:t>Други входни променливи от таблицата със случаите (напр. </a:t>
            </a:r>
            <a:r>
              <a:rPr lang="de-DE" dirty="0" smtClean="0"/>
              <a:t>Region, IncomeGroup</a:t>
            </a:r>
            <a:r>
              <a:rPr lang="en-US" dirty="0" smtClean="0"/>
              <a:t>)</a:t>
            </a:r>
            <a:r>
              <a:rPr lang="bg-BG" dirty="0" smtClean="0"/>
              <a:t> - незадължително</a:t>
            </a:r>
            <a:r>
              <a:rPr lang="en-US" dirty="0" smtClean="0"/>
              <a:t>;</a:t>
            </a:r>
          </a:p>
          <a:p>
            <a:pPr lvl="1"/>
            <a:endParaRPr lang="bg-BG" dirty="0" smtClean="0"/>
          </a:p>
          <a:p>
            <a:pPr lvl="1"/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081" y="4415246"/>
            <a:ext cx="4459171" cy="1385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2" y="3658060"/>
            <a:ext cx="6583679" cy="30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5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3886"/>
            <a:ext cx="10352182" cy="65168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Разглеждане на резултата от клъстерирането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132764"/>
            <a:ext cx="4447786" cy="3581401"/>
          </a:xfrm>
        </p:spPr>
        <p:txBody>
          <a:bodyPr/>
          <a:lstStyle/>
          <a:p>
            <a:r>
              <a:rPr lang="de-DE" dirty="0" smtClean="0"/>
              <a:t>Cluster Diagram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525403" y="1132764"/>
            <a:ext cx="5525570" cy="5827593"/>
          </a:xfrm>
        </p:spPr>
        <p:txBody>
          <a:bodyPr/>
          <a:lstStyle/>
          <a:p>
            <a:r>
              <a:rPr lang="de-DE" dirty="0" smtClean="0"/>
              <a:t>State Transitions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06" y="2083955"/>
            <a:ext cx="5305425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74" y="2083955"/>
            <a:ext cx="5264227" cy="280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0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8866" y="221776"/>
            <a:ext cx="11150220" cy="67897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Параметри на модела (</a:t>
            </a:r>
            <a:r>
              <a:rPr lang="de-DE" dirty="0" smtClean="0"/>
              <a:t>Set A</a:t>
            </a:r>
            <a:r>
              <a:rPr lang="en-US" dirty="0" err="1" smtClean="0"/>
              <a:t>lgorithm</a:t>
            </a:r>
            <a:r>
              <a:rPr lang="en-US" dirty="0" smtClean="0"/>
              <a:t> Parameters)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599" y="1050878"/>
            <a:ext cx="10597487" cy="5486400"/>
          </a:xfrm>
        </p:spPr>
        <p:txBody>
          <a:bodyPr>
            <a:normAutofit/>
          </a:bodyPr>
          <a:lstStyle/>
          <a:p>
            <a:r>
              <a:rPr lang="en-US" sz="2400" dirty="0"/>
              <a:t>CLUSTER_COUNT: </a:t>
            </a:r>
            <a:r>
              <a:rPr lang="bg-BG" sz="2400" dirty="0" smtClean="0"/>
              <a:t>Брой клъстери, по подразбиране – 10; </a:t>
            </a:r>
          </a:p>
          <a:p>
            <a:r>
              <a:rPr lang="en-US" sz="2400" dirty="0" smtClean="0"/>
              <a:t>MINIMUM_SUPPORT</a:t>
            </a:r>
            <a:r>
              <a:rPr lang="en-US" sz="2400" dirty="0"/>
              <a:t>: </a:t>
            </a:r>
            <a:r>
              <a:rPr lang="bg-BG" sz="2400" dirty="0" smtClean="0"/>
              <a:t>Минимален брой случаи във всеки клъстер;</a:t>
            </a:r>
          </a:p>
          <a:p>
            <a:r>
              <a:rPr lang="en-US" sz="2400" dirty="0" smtClean="0"/>
              <a:t>MAXIMUM_SEQUENCE_STATES</a:t>
            </a:r>
            <a:r>
              <a:rPr lang="en-US" sz="2400" dirty="0"/>
              <a:t>: </a:t>
            </a:r>
            <a:r>
              <a:rPr lang="bg-BG" sz="2400" dirty="0" smtClean="0"/>
              <a:t>Максимален брой състояния в една последователност. По подразбиране - 64; </a:t>
            </a:r>
          </a:p>
          <a:p>
            <a:r>
              <a:rPr lang="en-US" sz="2400" dirty="0" smtClean="0"/>
              <a:t>MAXIMUM_STATES</a:t>
            </a:r>
            <a:r>
              <a:rPr lang="en-US" sz="2400" dirty="0"/>
              <a:t>: </a:t>
            </a:r>
            <a:r>
              <a:rPr lang="bg-BG" sz="2400" dirty="0" smtClean="0"/>
              <a:t>Максимален брой състояния (стойности) на атрибути, които не </a:t>
            </a:r>
            <a:r>
              <a:rPr lang="bg-BG" sz="2400" dirty="0" smtClean="0"/>
              <a:t>обозначава</a:t>
            </a:r>
            <a:r>
              <a:rPr lang="en-US" sz="2400" dirty="0" smtClean="0"/>
              <a:t>t</a:t>
            </a:r>
            <a:r>
              <a:rPr lang="bg-BG" sz="2400" dirty="0" smtClean="0"/>
              <a:t> </a:t>
            </a:r>
            <a:r>
              <a:rPr lang="bg-BG" sz="2400" dirty="0" smtClean="0"/>
              <a:t>последователност. По подразбиране – 100. Ако дадена променлива има по-голям брой състояния, алгоритъмът извежда най-често срещаните, а останалите - </a:t>
            </a:r>
            <a:r>
              <a:rPr lang="de-DE" sz="2400" dirty="0" smtClean="0"/>
              <a:t>Missing</a:t>
            </a:r>
            <a:r>
              <a:rPr lang="bg-BG" sz="2400" dirty="0" smtClean="0"/>
              <a:t>;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89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247" y="68239"/>
            <a:ext cx="9601200" cy="515203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Прогнозиране</a:t>
            </a:r>
            <a:r>
              <a:rPr lang="en-US" dirty="0" smtClean="0"/>
              <a:t> – Mining Model Prediction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95" y="3615519"/>
            <a:ext cx="7397087" cy="293334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PredictSequence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([MBA].[v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Line Items],3)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[MBA]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NATURAL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PREDICTION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'High'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[Income Group],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'Europe'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[Region],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[Line Number],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'Mountain-200'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[Model])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[v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Line Items])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417" y="4327939"/>
            <a:ext cx="4353490" cy="1508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46" y="689461"/>
            <a:ext cx="9777022" cy="28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7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6241"/>
            <a:ext cx="9601200" cy="2968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DMX </a:t>
            </a:r>
            <a:r>
              <a:rPr lang="bg-BG" dirty="0" smtClean="0"/>
              <a:t>заявки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83" y="654489"/>
            <a:ext cx="10304060" cy="5759355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 smtClean="0"/>
              <a:t>Списък с всички начални състояния: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FLATTENED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NODE_UNIQUE_NAME,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ATTRIBUTE_VALUE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[Product 1],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[Support]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[Sequence Support],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[Probability]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[Sequence Probability]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NODE_DISTRIBUTION)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SeqClust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].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CONTENT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NODE_TYPE = 13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[PARENT_UNIQUE_NAME] = 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Номер на върха в модела, съответстващ на определено начално състояние: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NODE_UNIQUE_NAME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SeqClust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].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CONTENT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NODE_DESCRIPTION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'Transition row for sequence state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[PARENT_UNIQUE_NAME] = </a:t>
            </a:r>
            <a:r>
              <a:rPr lang="en-US" sz="1800" u="sng" dirty="0">
                <a:solidFill>
                  <a:srgbClr val="A31515"/>
                </a:solidFill>
                <a:latin typeface="Consolas" panose="020B0609020204030204" pitchFamily="49" charset="0"/>
              </a:rPr>
              <a:t>'1081327'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Списък на всички преходи с начално състояние определен продукт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FLATTENED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ATTRIBUTE_VALUE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Product2,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[Support]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[P2 Support],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[Probability]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[P2 Probability]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NODE_DISTRIBUTION)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t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SeqClust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].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CONTENT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NODE_UNIQUE_NAME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'1081332'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13" y="198165"/>
            <a:ext cx="6039809" cy="210750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769012" y="1187415"/>
            <a:ext cx="6039809" cy="29438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490" y="3169191"/>
            <a:ext cx="2210619" cy="70797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8325135" y="1481802"/>
            <a:ext cx="2059836" cy="210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027" y="4496327"/>
            <a:ext cx="6664051" cy="213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437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2349</TotalTime>
  <Words>564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Consolas</vt:lpstr>
      <vt:lpstr>Franklin Gothic Book</vt:lpstr>
      <vt:lpstr>Crop</vt:lpstr>
      <vt:lpstr>Клъстериране по последователност</vt:lpstr>
      <vt:lpstr>Същност на алгоритъма</vt:lpstr>
      <vt:lpstr>Приложение</vt:lpstr>
      <vt:lpstr>Изисквания към данните</vt:lpstr>
      <vt:lpstr>Разглеждане на резултата от клъстерирането</vt:lpstr>
      <vt:lpstr>Параметри на модела (Set Algorithm Parameters)</vt:lpstr>
      <vt:lpstr>Прогнозиране – Mining Model Prediction</vt:lpstr>
      <vt:lpstr>DMX заявки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Последователно клъстериране</dc:title>
  <dc:creator>Yana Alexandrova</dc:creator>
  <cp:lastModifiedBy>Yana Alexandrova</cp:lastModifiedBy>
  <cp:revision>25</cp:revision>
  <dcterms:created xsi:type="dcterms:W3CDTF">2017-03-31T17:02:26Z</dcterms:created>
  <dcterms:modified xsi:type="dcterms:W3CDTF">2018-04-03T20:20:35Z</dcterms:modified>
</cp:coreProperties>
</file>