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143"/>
  </p:notesMasterIdLst>
  <p:handoutMasterIdLst>
    <p:handoutMasterId r:id="rId144"/>
  </p:handoutMasterIdLst>
  <p:sldIdLst>
    <p:sldId id="256" r:id="rId3"/>
    <p:sldId id="316" r:id="rId4"/>
    <p:sldId id="336" r:id="rId5"/>
    <p:sldId id="380" r:id="rId6"/>
    <p:sldId id="381" r:id="rId7"/>
    <p:sldId id="337" r:id="rId8"/>
    <p:sldId id="338" r:id="rId9"/>
    <p:sldId id="341" r:id="rId10"/>
    <p:sldId id="340" r:id="rId11"/>
    <p:sldId id="342" r:id="rId12"/>
    <p:sldId id="343" r:id="rId13"/>
    <p:sldId id="318" r:id="rId14"/>
    <p:sldId id="325" r:id="rId15"/>
    <p:sldId id="321" r:id="rId16"/>
    <p:sldId id="322" r:id="rId17"/>
    <p:sldId id="331" r:id="rId18"/>
    <p:sldId id="323" r:id="rId19"/>
    <p:sldId id="327" r:id="rId20"/>
    <p:sldId id="324" r:id="rId21"/>
    <p:sldId id="328" r:id="rId22"/>
    <p:sldId id="326" r:id="rId23"/>
    <p:sldId id="329" r:id="rId24"/>
    <p:sldId id="335" r:id="rId25"/>
    <p:sldId id="332" r:id="rId26"/>
    <p:sldId id="334" r:id="rId27"/>
    <p:sldId id="333" r:id="rId28"/>
    <p:sldId id="330" r:id="rId29"/>
    <p:sldId id="344" r:id="rId30"/>
    <p:sldId id="345" r:id="rId31"/>
    <p:sldId id="346" r:id="rId32"/>
    <p:sldId id="347" r:id="rId33"/>
    <p:sldId id="348" r:id="rId34"/>
    <p:sldId id="349" r:id="rId35"/>
    <p:sldId id="350" r:id="rId36"/>
    <p:sldId id="351" r:id="rId37"/>
    <p:sldId id="352" r:id="rId38"/>
    <p:sldId id="353" r:id="rId39"/>
    <p:sldId id="354" r:id="rId40"/>
    <p:sldId id="355" r:id="rId41"/>
    <p:sldId id="411" r:id="rId42"/>
    <p:sldId id="413" r:id="rId43"/>
    <p:sldId id="414" r:id="rId44"/>
    <p:sldId id="416" r:id="rId45"/>
    <p:sldId id="417" r:id="rId46"/>
    <p:sldId id="418" r:id="rId47"/>
    <p:sldId id="447" r:id="rId48"/>
    <p:sldId id="448" r:id="rId49"/>
    <p:sldId id="449" r:id="rId50"/>
    <p:sldId id="450" r:id="rId51"/>
    <p:sldId id="453" r:id="rId52"/>
    <p:sldId id="454" r:id="rId53"/>
    <p:sldId id="451" r:id="rId54"/>
    <p:sldId id="452" r:id="rId55"/>
    <p:sldId id="419" r:id="rId56"/>
    <p:sldId id="415" r:id="rId57"/>
    <p:sldId id="420" r:id="rId58"/>
    <p:sldId id="445" r:id="rId59"/>
    <p:sldId id="446" r:id="rId60"/>
    <p:sldId id="455" r:id="rId61"/>
    <p:sldId id="456" r:id="rId62"/>
    <p:sldId id="457" r:id="rId63"/>
    <p:sldId id="421" r:id="rId64"/>
    <p:sldId id="458" r:id="rId65"/>
    <p:sldId id="422" r:id="rId66"/>
    <p:sldId id="459" r:id="rId67"/>
    <p:sldId id="423" r:id="rId68"/>
    <p:sldId id="424" r:id="rId69"/>
    <p:sldId id="425" r:id="rId70"/>
    <p:sldId id="460" r:id="rId71"/>
    <p:sldId id="461" r:id="rId72"/>
    <p:sldId id="462" r:id="rId73"/>
    <p:sldId id="463" r:id="rId74"/>
    <p:sldId id="464" r:id="rId75"/>
    <p:sldId id="467" r:id="rId76"/>
    <p:sldId id="466" r:id="rId77"/>
    <p:sldId id="468" r:id="rId78"/>
    <p:sldId id="469" r:id="rId79"/>
    <p:sldId id="470" r:id="rId80"/>
    <p:sldId id="428" r:id="rId81"/>
    <p:sldId id="429" r:id="rId82"/>
    <p:sldId id="430" r:id="rId83"/>
    <p:sldId id="431" r:id="rId84"/>
    <p:sldId id="433" r:id="rId85"/>
    <p:sldId id="432" r:id="rId86"/>
    <p:sldId id="434" r:id="rId87"/>
    <p:sldId id="435" r:id="rId88"/>
    <p:sldId id="437" r:id="rId89"/>
    <p:sldId id="439" r:id="rId90"/>
    <p:sldId id="438" r:id="rId91"/>
    <p:sldId id="359" r:id="rId92"/>
    <p:sldId id="360" r:id="rId93"/>
    <p:sldId id="361" r:id="rId94"/>
    <p:sldId id="362" r:id="rId95"/>
    <p:sldId id="363" r:id="rId96"/>
    <p:sldId id="441" r:id="rId97"/>
    <p:sldId id="440" r:id="rId98"/>
    <p:sldId id="364" r:id="rId99"/>
    <p:sldId id="442" r:id="rId100"/>
    <p:sldId id="367" r:id="rId101"/>
    <p:sldId id="366" r:id="rId102"/>
    <p:sldId id="443" r:id="rId103"/>
    <p:sldId id="444" r:id="rId104"/>
    <p:sldId id="377" r:id="rId105"/>
    <p:sldId id="378" r:id="rId106"/>
    <p:sldId id="365" r:id="rId107"/>
    <p:sldId id="368" r:id="rId108"/>
    <p:sldId id="369" r:id="rId109"/>
    <p:sldId id="382" r:id="rId110"/>
    <p:sldId id="399" r:id="rId111"/>
    <p:sldId id="397" r:id="rId112"/>
    <p:sldId id="370" r:id="rId113"/>
    <p:sldId id="383" r:id="rId114"/>
    <p:sldId id="384" r:id="rId115"/>
    <p:sldId id="385" r:id="rId116"/>
    <p:sldId id="388" r:id="rId117"/>
    <p:sldId id="389" r:id="rId118"/>
    <p:sldId id="390" r:id="rId119"/>
    <p:sldId id="400" r:id="rId120"/>
    <p:sldId id="391" r:id="rId121"/>
    <p:sldId id="392" r:id="rId122"/>
    <p:sldId id="393" r:id="rId123"/>
    <p:sldId id="386" r:id="rId124"/>
    <p:sldId id="387" r:id="rId125"/>
    <p:sldId id="394" r:id="rId126"/>
    <p:sldId id="395" r:id="rId127"/>
    <p:sldId id="396" r:id="rId128"/>
    <p:sldId id="402" r:id="rId129"/>
    <p:sldId id="403" r:id="rId130"/>
    <p:sldId id="405" r:id="rId131"/>
    <p:sldId id="404" r:id="rId132"/>
    <p:sldId id="406" r:id="rId133"/>
    <p:sldId id="408" r:id="rId134"/>
    <p:sldId id="407" r:id="rId135"/>
    <p:sldId id="409" r:id="rId136"/>
    <p:sldId id="410" r:id="rId137"/>
    <p:sldId id="315" r:id="rId138"/>
    <p:sldId id="374" r:id="rId139"/>
    <p:sldId id="401" r:id="rId140"/>
    <p:sldId id="317" r:id="rId141"/>
    <p:sldId id="314" r:id="rId14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550D"/>
    <a:srgbClr val="FF6600"/>
    <a:srgbClr val="008A3E"/>
    <a:srgbClr val="000099"/>
    <a:srgbClr val="CD7009"/>
    <a:srgbClr val="452603"/>
    <a:srgbClr val="F4DF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81" autoAdjust="0"/>
    <p:restoredTop sz="90855" autoAdjust="0"/>
  </p:normalViewPr>
  <p:slideViewPr>
    <p:cSldViewPr showGuides="1">
      <p:cViewPr varScale="1">
        <p:scale>
          <a:sx n="90" d="100"/>
          <a:sy n="90" d="100"/>
        </p:scale>
        <p:origin x="90" y="360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6" d="100"/>
          <a:sy n="86" d="100"/>
        </p:scale>
        <p:origin x="314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1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notesMaster" Target="notesMasters/notesMaster1.xml"/><Relationship Id="rId148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4/10/2025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698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47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86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Задание: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Един процес създава два дъщерни процеса, след което започва да чете числа от клавиатурата. Числата се четат, докато не се получи сигнал, че двата дъщерни процеса са се затворили.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При всяко прочитане на 1234, родителският процес подава сигнал на втория дъщерен процес да се затвори.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При получаване на сигнала, вторият дъщерен процес подава сигнал да се затвори първият.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Когато първият дъщерен процес получи два пъти сигнал за затваряне, тогава той се затваря. Преди да се затвори, той изпраща сигнал на вторият дъщерен процес, че се е затворил.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След получаване на сигнал за затварянето на първия дъщерен процес, се затваря и вторият дъщерен процес. Преди затварянето си, той подава сигнал на родителят, че са се затворили и двата дъщерни процеса.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ru-RU" sz="2000" dirty="0" smtClean="0"/>
              <a:t>След получаване на сигнала за това, че са завършили двата дъщерни процеса, родителският процес прекратява работата на програмата.</a:t>
            </a:r>
            <a:endParaRPr lang="bg-BG" sz="2000" dirty="0" smtClean="0"/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9900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</a:t>
            </a:r>
            <a:r>
              <a:rPr lang="ru-RU" dirty="0" smtClean="0"/>
              <a:t>1</a:t>
            </a:r>
            <a:r>
              <a:rPr lang="en-US" dirty="0" smtClean="0"/>
              <a:t>:</a:t>
            </a:r>
            <a:r>
              <a:rPr lang="ru-RU" dirty="0" smtClean="0"/>
              <a:t> регистрира </a:t>
            </a:r>
            <a:r>
              <a:rPr lang="bg-BG" dirty="0" smtClean="0"/>
              <a:t>се</a:t>
            </a:r>
            <a:r>
              <a:rPr lang="bg-BG" baseline="0" dirty="0" smtClean="0"/>
              <a:t> </a:t>
            </a:r>
            <a:r>
              <a:rPr lang="ru-RU" dirty="0" smtClean="0"/>
              <a:t>функцията за обработка на сигнала handler() </a:t>
            </a:r>
          </a:p>
          <a:p>
            <a:r>
              <a:rPr lang="en-US" dirty="0" smtClean="0"/>
              <a:t>#</a:t>
            </a:r>
            <a:r>
              <a:rPr lang="ru-RU" dirty="0" smtClean="0"/>
              <a:t>2: извик</a:t>
            </a:r>
            <a:r>
              <a:rPr lang="bg-BG" dirty="0" smtClean="0"/>
              <a:t>в</a:t>
            </a:r>
            <a:r>
              <a:rPr lang="ru-RU" dirty="0" smtClean="0"/>
              <a:t>а се  alarm(5) - задава 5-секунден таймер. </a:t>
            </a:r>
          </a:p>
          <a:p>
            <a:r>
              <a:rPr lang="en-US" dirty="0" smtClean="0"/>
              <a:t>#</a:t>
            </a:r>
            <a:r>
              <a:rPr lang="ru-RU" dirty="0" smtClean="0"/>
              <a:t>3: използва се pause() за блокиране на процеса и изчакване за задействане на сигнала за изтичане на времето, зададено в таймера. </a:t>
            </a:r>
          </a:p>
          <a:p>
            <a:r>
              <a:rPr lang="en-US" dirty="0" smtClean="0"/>
              <a:t>#4</a:t>
            </a:r>
            <a:r>
              <a:rPr lang="bg-BG" dirty="0" smtClean="0"/>
              <a:t>:</a:t>
            </a:r>
            <a:r>
              <a:rPr lang="ru-RU" dirty="0" smtClean="0"/>
              <a:t> когато таймерът се задейства, той автоматично изпраща сигнала SIGALRM към процеса, задействайки функцията за обработка на сигнала, и програмата отпечатва номера на получения сигнал, преди да излезе.</a:t>
            </a:r>
          </a:p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4443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732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492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002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851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84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5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7192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977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5001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195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073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817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939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 msqid_ds</a:t>
            </a:r>
            <a:r>
              <a:rPr lang="en-US" sz="12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1200" i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</a:t>
            </a:r>
            <a:r>
              <a:rPr lang="bg-BG" sz="1200" i="0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системен тип, дефиниран в ядрото на </a:t>
            </a:r>
            <a:r>
              <a:rPr lang="en-US" sz="1200" i="0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UNIX</a:t>
            </a:r>
            <a:r>
              <a:rPr lang="bg-BG" sz="1200" i="0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има по една структура за всяка опашка</a:t>
            </a:r>
          </a:p>
          <a:p>
            <a:endParaRPr lang="bg-BG" dirty="0" smtClean="0"/>
          </a:p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msqid_ds</a:t>
            </a:r>
            <a:r>
              <a:rPr lang="en-US" dirty="0" smtClean="0"/>
              <a:t>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ipc_perm</a:t>
            </a:r>
            <a:r>
              <a:rPr lang="en-US" dirty="0" smtClean="0"/>
              <a:t> </a:t>
            </a:r>
            <a:r>
              <a:rPr lang="en-US" dirty="0" err="1" smtClean="0"/>
              <a:t>msg_perm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msg</a:t>
            </a:r>
            <a:r>
              <a:rPr lang="en-US" dirty="0" smtClean="0"/>
              <a:t> *</a:t>
            </a:r>
            <a:r>
              <a:rPr lang="en-US" dirty="0" err="1" smtClean="0"/>
              <a:t>msg_first</a:t>
            </a:r>
            <a:r>
              <a:rPr lang="en-US" dirty="0" smtClean="0"/>
              <a:t>;  /* first message on queue */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msg</a:t>
            </a:r>
            <a:r>
              <a:rPr lang="en-US" dirty="0" smtClean="0"/>
              <a:t> *</a:t>
            </a:r>
            <a:r>
              <a:rPr lang="en-US" dirty="0" err="1" smtClean="0"/>
              <a:t>msg_last</a:t>
            </a:r>
            <a:r>
              <a:rPr lang="en-US" dirty="0" smtClean="0"/>
              <a:t>;   /* last message in queue */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time_t</a:t>
            </a:r>
            <a:r>
              <a:rPr lang="en-US" dirty="0" smtClean="0"/>
              <a:t> </a:t>
            </a:r>
            <a:r>
              <a:rPr lang="en-US" dirty="0" err="1" smtClean="0"/>
              <a:t>msg_stime</a:t>
            </a:r>
            <a:r>
              <a:rPr lang="en-US" dirty="0" smtClean="0"/>
              <a:t>;       /* last </a:t>
            </a:r>
            <a:r>
              <a:rPr lang="en-US" dirty="0" err="1" smtClean="0"/>
              <a:t>msgsnd</a:t>
            </a:r>
            <a:r>
              <a:rPr lang="en-US" dirty="0" smtClean="0"/>
              <a:t> time */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time_t</a:t>
            </a:r>
            <a:r>
              <a:rPr lang="en-US" dirty="0" smtClean="0"/>
              <a:t> </a:t>
            </a:r>
            <a:r>
              <a:rPr lang="en-US" dirty="0" err="1" smtClean="0"/>
              <a:t>msg_rtime</a:t>
            </a:r>
            <a:r>
              <a:rPr lang="en-US" dirty="0" smtClean="0"/>
              <a:t>;       /* last </a:t>
            </a:r>
            <a:r>
              <a:rPr lang="en-US" dirty="0" err="1" smtClean="0"/>
              <a:t>msgrcv</a:t>
            </a:r>
            <a:r>
              <a:rPr lang="en-US" dirty="0" smtClean="0"/>
              <a:t> time */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time_t</a:t>
            </a:r>
            <a:r>
              <a:rPr lang="en-US" dirty="0" smtClean="0"/>
              <a:t> </a:t>
            </a:r>
            <a:r>
              <a:rPr lang="en-US" dirty="0" err="1" smtClean="0"/>
              <a:t>msg_ctime</a:t>
            </a:r>
            <a:r>
              <a:rPr lang="en-US" dirty="0" smtClean="0"/>
              <a:t>;       /* last change time */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wait_queue</a:t>
            </a:r>
            <a:r>
              <a:rPr lang="en-US" dirty="0" smtClean="0"/>
              <a:t> *</a:t>
            </a:r>
            <a:r>
              <a:rPr lang="en-US" dirty="0" err="1" smtClean="0"/>
              <a:t>wwait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wait_queue</a:t>
            </a:r>
            <a:r>
              <a:rPr lang="en-US" dirty="0" smtClean="0"/>
              <a:t> *</a:t>
            </a:r>
            <a:r>
              <a:rPr lang="en-US" dirty="0" err="1" smtClean="0"/>
              <a:t>rwait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ushort</a:t>
            </a:r>
            <a:r>
              <a:rPr lang="en-US" dirty="0" smtClean="0"/>
              <a:t> </a:t>
            </a:r>
            <a:r>
              <a:rPr lang="en-US" dirty="0" err="1" smtClean="0"/>
              <a:t>msg_cbytes</a:t>
            </a:r>
            <a:r>
              <a:rPr lang="en-US" dirty="0" smtClean="0"/>
              <a:t>;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ushort</a:t>
            </a:r>
            <a:r>
              <a:rPr lang="en-US" dirty="0" smtClean="0"/>
              <a:t> </a:t>
            </a:r>
            <a:r>
              <a:rPr lang="en-US" dirty="0" err="1" smtClean="0"/>
              <a:t>msg_qnum</a:t>
            </a:r>
            <a:r>
              <a:rPr lang="en-US" dirty="0" smtClean="0"/>
              <a:t>; 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ushort</a:t>
            </a:r>
            <a:r>
              <a:rPr lang="en-US" dirty="0" smtClean="0"/>
              <a:t> </a:t>
            </a:r>
            <a:r>
              <a:rPr lang="en-US" dirty="0" err="1" smtClean="0"/>
              <a:t>msg_qbytes</a:t>
            </a:r>
            <a:r>
              <a:rPr lang="en-US" dirty="0" smtClean="0"/>
              <a:t>;      /* max number of bytes on queue */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ushort</a:t>
            </a:r>
            <a:r>
              <a:rPr lang="en-US" dirty="0" smtClean="0"/>
              <a:t> </a:t>
            </a:r>
            <a:r>
              <a:rPr lang="en-US" dirty="0" err="1" smtClean="0"/>
              <a:t>msg_lspid</a:t>
            </a:r>
            <a:r>
              <a:rPr lang="en-US" dirty="0" smtClean="0"/>
              <a:t>;       /* </a:t>
            </a:r>
            <a:r>
              <a:rPr lang="en-US" dirty="0" err="1" smtClean="0"/>
              <a:t>pid</a:t>
            </a:r>
            <a:r>
              <a:rPr lang="en-US" dirty="0" smtClean="0"/>
              <a:t> of last </a:t>
            </a:r>
            <a:r>
              <a:rPr lang="en-US" dirty="0" err="1" smtClean="0"/>
              <a:t>msgsnd</a:t>
            </a:r>
            <a:r>
              <a:rPr lang="en-US" dirty="0" smtClean="0"/>
              <a:t> */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ushort</a:t>
            </a:r>
            <a:r>
              <a:rPr lang="en-US" dirty="0" smtClean="0"/>
              <a:t> </a:t>
            </a:r>
            <a:r>
              <a:rPr lang="en-US" dirty="0" err="1" smtClean="0"/>
              <a:t>msg_lrpid</a:t>
            </a:r>
            <a:r>
              <a:rPr lang="en-US" dirty="0" smtClean="0"/>
              <a:t>;       /* last receive </a:t>
            </a:r>
            <a:r>
              <a:rPr lang="en-US" dirty="0" err="1" smtClean="0"/>
              <a:t>pid</a:t>
            </a:r>
            <a:r>
              <a:rPr lang="en-US" dirty="0" smtClean="0"/>
              <a:t> */</a:t>
            </a:r>
          </a:p>
          <a:p>
            <a:r>
              <a:rPr lang="en-US" dirty="0" smtClean="0"/>
              <a:t>};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677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491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70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126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000" dirty="0" smtClean="0"/>
              <a:t>За да има разрешение даден процес да изпрати сигнал, той трябва или да е привилегирован (под Linux: да има способността CAP_KILL в потребителското пространство от имена на целевия процес), или реалният или ефективният идентификатор на потребителя на изпращащия процес трябва да е равен на реалния или запазен set-user-ID на целевия процес.  В случая на SIGCONT е достатъчно, когато изпращащият и получаващият процес принадлежат към една и съща сесия. 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1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90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814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1221E5-7225-48EB-A4EE-420E7BFCF705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25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bg2">
              <a:lumMod val="50000"/>
              <a:alpha val="7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bg2">
              <a:lumMod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71012" y="6195695"/>
            <a:ext cx="16001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4412" y="6172200"/>
            <a:ext cx="4953000" cy="431165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bg-BG" dirty="0" smtClean="0"/>
              <a:t>Системно програмиране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50812" y="5809005"/>
            <a:ext cx="906705" cy="90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defRPr/>
            </a:lvl1pPr>
            <a:lvl2pPr>
              <a:lnSpc>
                <a:spcPct val="100000"/>
              </a:lnSpc>
              <a:spcBef>
                <a:spcPts val="600"/>
              </a:spcBef>
              <a:defRPr/>
            </a:lvl2pPr>
            <a:lvl3pPr>
              <a:lnSpc>
                <a:spcPct val="100000"/>
              </a:lnSpc>
              <a:spcBef>
                <a:spcPts val="600"/>
              </a:spcBef>
              <a:defRPr/>
            </a:lvl3pPr>
            <a:lvl4pPr>
              <a:lnSpc>
                <a:spcPct val="100000"/>
              </a:lnSpc>
              <a:spcBef>
                <a:spcPts val="600"/>
              </a:spcBef>
              <a:defRPr/>
            </a:lvl4pPr>
            <a:lvl5pPr>
              <a:lnSpc>
                <a:spcPct val="100000"/>
              </a:lnSpc>
              <a:spcBef>
                <a:spcPts val="600"/>
              </a:spcBef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/>
          <a:lstStyle/>
          <a:p>
            <a:fld id="{C2C6F8EA-316C-41DE-B9A4-EDCC3A85ED9A}" type="datetimeFigureOut">
              <a:rPr lang="en-US"/>
              <a:t>4/10/2025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961812" y="0"/>
            <a:ext cx="227013" cy="6858000"/>
          </a:xfrm>
          <a:prstGeom prst="rect">
            <a:avLst/>
          </a:prstGeom>
          <a:solidFill>
            <a:schemeClr val="bg2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234715" y="0"/>
            <a:ext cx="448089" cy="6858000"/>
          </a:xfrm>
          <a:prstGeom prst="rect">
            <a:avLst/>
          </a:prstGeom>
          <a:solidFill>
            <a:schemeClr val="bg2">
              <a:lumMod val="50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" y="0"/>
            <a:ext cx="227011" cy="6858000"/>
          </a:xfrm>
          <a:prstGeom prst="rect">
            <a:avLst/>
          </a:prstGeom>
          <a:solidFill>
            <a:schemeClr val="bg2">
              <a:lumMod val="50000"/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227013" y="4338"/>
            <a:ext cx="455791" cy="455910"/>
          </a:xfrm>
          <a:prstGeom prst="rect">
            <a:avLst/>
          </a:prstGeom>
          <a:solidFill>
            <a:schemeClr val="bg2">
              <a:lumMod val="2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 flipV="1">
            <a:off x="227012" y="0"/>
            <a:ext cx="455792" cy="304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227013" y="460248"/>
            <a:ext cx="45579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227012" y="-3048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2811" y="177800"/>
            <a:ext cx="10896541" cy="7249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662" y="1143000"/>
            <a:ext cx="1090075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41236" y="6629400"/>
            <a:ext cx="420576" cy="2255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1739" y="34237"/>
            <a:ext cx="385848" cy="39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>
              <a:lumMod val="75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Calibri" panose="020F0502020204030204" pitchFamily="34" charset="0"/>
          <a:ea typeface="+mj-ea"/>
          <a:cs typeface="+mj-cs"/>
        </a:defRPr>
      </a:lvl1pPr>
    </p:titleStyle>
    <p:bodyStyle>
      <a:lvl1pPr marL="347663" indent="-347663" algn="l" defTabSz="914400" rtl="0" eaLnBrk="1" latinLnBrk="0" hangingPunct="1">
        <a:lnSpc>
          <a:spcPct val="90000"/>
        </a:lnSpc>
        <a:spcBef>
          <a:spcPts val="1400"/>
        </a:spcBef>
        <a:buSzPct val="70000"/>
        <a:buFont typeface="Wingdings" panose="05000000000000000000" pitchFamily="2" charset="2"/>
        <a:buChar char="Ä"/>
        <a:defRPr sz="3200" kern="1200">
          <a:solidFill>
            <a:schemeClr val="tx2"/>
          </a:solidFill>
          <a:latin typeface="Calibri" panose="020F0502020204030204" pitchFamily="34" charset="0"/>
          <a:ea typeface="+mn-ea"/>
          <a:cs typeface="+mn-cs"/>
        </a:defRPr>
      </a:lvl1pPr>
      <a:lvl2pPr marL="741363" indent="-303213" algn="l" defTabSz="914400" rtl="0" eaLnBrk="1" latinLnBrk="0" hangingPunct="1">
        <a:lnSpc>
          <a:spcPct val="90000"/>
        </a:lnSpc>
        <a:spcBef>
          <a:spcPts val="600"/>
        </a:spcBef>
        <a:buSzPct val="80000"/>
        <a:buFont typeface="Wingdings" panose="05000000000000000000" pitchFamily="2" charset="2"/>
        <a:buChar char="ü"/>
        <a:defRPr sz="2800" kern="1200">
          <a:solidFill>
            <a:schemeClr val="tx2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300038" algn="l" defTabSz="914400" rtl="0" eaLnBrk="1" latinLnBrk="0" hangingPunct="1">
        <a:lnSpc>
          <a:spcPct val="90000"/>
        </a:lnSpc>
        <a:spcBef>
          <a:spcPts val="600"/>
        </a:spcBef>
        <a:buSzPct val="90000"/>
        <a:buFont typeface="Wingdings" panose="05000000000000000000" pitchFamily="2" charset="2"/>
        <a:buChar char="û"/>
        <a:defRPr sz="2400" kern="1200">
          <a:solidFill>
            <a:schemeClr val="tx2"/>
          </a:solidFill>
          <a:latin typeface="Calibri" panose="020F0502020204030204" pitchFamily="34" charset="0"/>
          <a:ea typeface="+mn-ea"/>
          <a:cs typeface="+mn-cs"/>
        </a:defRPr>
      </a:lvl3pPr>
      <a:lvl4pPr marL="1316038" indent="-1920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2000" kern="1200">
          <a:solidFill>
            <a:schemeClr val="tx2"/>
          </a:solidFill>
          <a:latin typeface="Calibri" panose="020F0502020204030204" pitchFamily="34" charset="0"/>
          <a:ea typeface="+mn-ea"/>
          <a:cs typeface="+mn-cs"/>
        </a:defRPr>
      </a:lvl4pPr>
      <a:lvl5pPr marL="1655763" indent="-1920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2"/>
          </a:solidFill>
          <a:latin typeface="Calibri" panose="020F0502020204030204" pitchFamily="34" charset="0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jpe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jpe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hyperlink" Target="https://linuxhint.com/using_mmap_function_linux/" TargetMode="External"/><Relationship Id="rId2" Type="http://schemas.openxmlformats.org/officeDocument/2006/relationships/hyperlink" Target="https://w3.cs.jmu.edu/kirkpams/OpenCSF/Books/csf/html/MMap.html" TargetMode="Externa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hyperlink" Target="https://w3.cs.jmu.edu/kirkpams/OpenCSF/Books/csf/html/index.html" TargetMode="External"/><Relationship Id="rId2" Type="http://schemas.openxmlformats.org/officeDocument/2006/relationships/hyperlink" Target="https://www.prodevelopertutorial.com/ajs-guide-to-linux-system-programmin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3.cs.jmu.edu/kirkpams/OpenCSF/Books/csf/html/IPCSems.html" TargetMode="External"/><Relationship Id="rId5" Type="http://schemas.openxmlformats.org/officeDocument/2006/relationships/hyperlink" Target="https://w3.cs.jmu.edu/kirkpams/OpenCSF/Books/csf/html/ShMem.html#posix-shared-memory" TargetMode="External"/><Relationship Id="rId4" Type="http://schemas.openxmlformats.org/officeDocument/2006/relationships/hyperlink" Target="https://w3.cs.jmu.edu/kirkpams/OpenCSF/Books/csf/html/MQueues.html" TargetMode="External"/></Relationships>
</file>

<file path=ppt/slides/_rels/slide139.xml.rels><?xml version="1.0" encoding="UTF-8" standalone="yes"?>
<Relationships xmlns="http://schemas.openxmlformats.org/package/2006/relationships"><Relationship Id="rId8" Type="http://schemas.openxmlformats.org/officeDocument/2006/relationships/hyperlink" Target="https://w3.cs.jmu.edu/kirkpams/OpenCSF/Books/csf/html/Pipes.html" TargetMode="External"/><Relationship Id="rId13" Type="http://schemas.openxmlformats.org/officeDocument/2006/relationships/hyperlink" Target="https://github.com/devendranaga/linux-systems-programming-with-c/blob/master/shared_memory.md" TargetMode="External"/><Relationship Id="rId3" Type="http://schemas.openxmlformats.org/officeDocument/2006/relationships/hyperlink" Target="https://hzqtc.github.io/2012/07/linux-ipc-with-pipes.html" TargetMode="External"/><Relationship Id="rId7" Type="http://schemas.openxmlformats.org/officeDocument/2006/relationships/hyperlink" Target="https://www.ibm.com/docs/en/zos/2.4.0?topic=operations-pipe-io" TargetMode="External"/><Relationship Id="rId12" Type="http://schemas.openxmlformats.org/officeDocument/2006/relationships/hyperlink" Target="https://www.javatpoint.com/ipc-through-shared-memory" TargetMode="External"/><Relationship Id="rId2" Type="http://schemas.openxmlformats.org/officeDocument/2006/relationships/hyperlink" Target="http://www.cse.cuhk.edu.hk/~ericlo/teaching/os/lab/6-IPC1/exercise-1.html" TargetMode="External"/><Relationship Id="rId16" Type="http://schemas.openxmlformats.org/officeDocument/2006/relationships/hyperlink" Target="https://linuxhint.com/using_mmap_function_linux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xtutor.com/program-for-ipc-using-popen/" TargetMode="External"/><Relationship Id="rId11" Type="http://schemas.openxmlformats.org/officeDocument/2006/relationships/hyperlink" Target="https://www.tutorialspoint.com/c-program-to-demonstrate-fork-and-pipe" TargetMode="External"/><Relationship Id="rId5" Type="http://schemas.openxmlformats.org/officeDocument/2006/relationships/hyperlink" Target="https://stackoverflow.com/questions/71403019/communicating-across-child-processes-with-a-pipe" TargetMode="External"/><Relationship Id="rId15" Type="http://schemas.openxmlformats.org/officeDocument/2006/relationships/hyperlink" Target="https://w3.cs.jmu.edu/kirkpams/OpenCSF/Books/csf/html/MMap.html" TargetMode="External"/><Relationship Id="rId10" Type="http://schemas.openxmlformats.org/officeDocument/2006/relationships/hyperlink" Target="https://www.codequoi.com/en/pipe-an-inter-process-communication-method/" TargetMode="External"/><Relationship Id="rId4" Type="http://schemas.openxmlformats.org/officeDocument/2006/relationships/hyperlink" Target="https://www.ics.uci.edu/~aburtsev/238P/discussions/d02/discussion02-fork-exec-pipe.pdf" TargetMode="External"/><Relationship Id="rId9" Type="http://schemas.openxmlformats.org/officeDocument/2006/relationships/hyperlink" Target="https://www.geeksforgeeks.org/named-pipe-fifo-example-c-program/" TargetMode="External"/><Relationship Id="rId14" Type="http://schemas.openxmlformats.org/officeDocument/2006/relationships/hyperlink" Target="https://www.geeksforgeeks.org/c-program-demonstrate-fork-and-pipe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expertsmind.com/learning/pipes-assignment-help-734287637.aspx" TargetMode="External"/><Relationship Id="rId13" Type="http://schemas.openxmlformats.org/officeDocument/2006/relationships/hyperlink" Target="https://www.tutorialspoint.com/inter_process_communication/inter_process_communication_named_pipes.htm" TargetMode="External"/><Relationship Id="rId3" Type="http://schemas.openxmlformats.org/officeDocument/2006/relationships/hyperlink" Target="https://www.geeksforgeeks.org/difference-between-shared-memory-model-and-message-passing-model-in-ipc/" TargetMode="External"/><Relationship Id="rId7" Type="http://schemas.openxmlformats.org/officeDocument/2006/relationships/hyperlink" Target="https://www.rozmichelle.com/pipes-forks-dups/" TargetMode="External"/><Relationship Id="rId12" Type="http://schemas.openxmlformats.org/officeDocument/2006/relationships/hyperlink" Target="https://www.tutorialspoint.com/inter_process_communication/inter_process_communication_system_v_posix.htm" TargetMode="External"/><Relationship Id="rId2" Type="http://schemas.openxmlformats.org/officeDocument/2006/relationships/hyperlink" Target="https://www.geeksforgeeks.org/c-program-demonstrate-fork-and-pipe/" TargetMode="External"/><Relationship Id="rId16" Type="http://schemas.openxmlformats.org/officeDocument/2006/relationships/hyperlink" Target="https://www.prodevelopertutorial.com/linux-system-programming-system-v-message-queue-in-c-using-msgget-msgsnd-msgctl-system-v-system-calls-in-linux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t.uu.se/education/course/homepage/dsp/vt21/modules/module-2/pipeline/" TargetMode="External"/><Relationship Id="rId11" Type="http://schemas.openxmlformats.org/officeDocument/2006/relationships/hyperlink" Target="https://www.softprayog.in/programming/interprocess-communication-using-pipes-in-linux" TargetMode="External"/><Relationship Id="rId5" Type="http://schemas.openxmlformats.org/officeDocument/2006/relationships/hyperlink" Target="https://www.geeksforgeeks.org/pipe-system-call/" TargetMode="External"/><Relationship Id="rId15" Type="http://schemas.openxmlformats.org/officeDocument/2006/relationships/hyperlink" Target="https://www.cs.auckland.ac.nz/references/unix/digital/APS33DTE/DOCU_011.HTM" TargetMode="External"/><Relationship Id="rId10" Type="http://schemas.openxmlformats.org/officeDocument/2006/relationships/hyperlink" Target="https://www.engineersgarage.com/introduction-to-linux-communication-between-processes-through-pipe-part-13-24/" TargetMode="External"/><Relationship Id="rId4" Type="http://schemas.openxmlformats.org/officeDocument/2006/relationships/hyperlink" Target="https://www.ibm.com/docs/en/zos/2.1.0?topic=functions-ftok-generate-interprocess-communication-ipc-key#rftok" TargetMode="External"/><Relationship Id="rId9" Type="http://schemas.openxmlformats.org/officeDocument/2006/relationships/hyperlink" Target="https://www.systranbox.com/how-to-use-the-pipe-in-linux-and-understand-its-order-of-operation/" TargetMode="External"/><Relationship Id="rId14" Type="http://schemas.openxmlformats.org/officeDocument/2006/relationships/hyperlink" Target="https://w3.cs.jmu.edu/kirkpams/OpenCSF/Books/csf/html/MQueues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IPC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Съвместно използване на ресурси в </a:t>
            </a:r>
            <a:r>
              <a:rPr lang="bg-BG" dirty="0" err="1" smtClean="0"/>
              <a:t>многопроцесна</a:t>
            </a:r>
            <a:r>
              <a:rPr lang="bg-BG" dirty="0" smtClean="0"/>
              <a:t> среда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5412" y="6329299"/>
            <a:ext cx="4736065" cy="507365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algn="r"/>
            <a:r>
              <a:rPr lang="bg-BG" dirty="0" smtClean="0"/>
              <a:t>Системно програмиране</a:t>
            </a:r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1143000"/>
            <a:ext cx="10900750" cy="5715000"/>
          </a:xfrm>
        </p:spPr>
        <p:txBody>
          <a:bodyPr>
            <a:normAutofit/>
          </a:bodyPr>
          <a:lstStyle/>
          <a:p>
            <a:r>
              <a:rPr lang="bg-BG" sz="2800" dirty="0" smtClean="0"/>
              <a:t>В някои случаи е необходимо да се променят дескрипторите на файловете или на каналите.</a:t>
            </a:r>
          </a:p>
          <a:p>
            <a:pPr lvl="1"/>
            <a:r>
              <a:rPr lang="bg-BG" sz="2400" dirty="0" smtClean="0"/>
              <a:t>Пример</a:t>
            </a:r>
            <a:r>
              <a:rPr lang="en-US" sz="2400" dirty="0" smtClean="0"/>
              <a:t>  dup()</a:t>
            </a:r>
            <a:r>
              <a:rPr lang="bg-BG" sz="2400" dirty="0" smtClean="0"/>
              <a:t>:</a:t>
            </a:r>
          </a:p>
          <a:p>
            <a:pPr lvl="1"/>
            <a:endParaRPr lang="bg-BG" sz="2400" dirty="0"/>
          </a:p>
          <a:p>
            <a:pPr lvl="1"/>
            <a:endParaRPr lang="bg-BG" sz="24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012" y="902715"/>
            <a:ext cx="10287000" cy="58609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Междупроцесна</a:t>
            </a:r>
            <a:r>
              <a:rPr lang="bg-BG" dirty="0"/>
              <a:t> комуникация</a:t>
            </a:r>
          </a:p>
        </p:txBody>
      </p:sp>
    </p:spTree>
    <p:extLst>
      <p:ext uri="{BB962C8B-B14F-4D97-AF65-F5344CB8AC3E}">
        <p14:creationId xmlns:p14="http://schemas.microsoft.com/office/powerpoint/2010/main" val="260916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Споделена памет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1143000"/>
            <a:ext cx="10900750" cy="5486400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shm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ctl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ru-RU" sz="2800" dirty="0" smtClean="0"/>
              <a:t>:</a:t>
            </a:r>
          </a:p>
          <a:p>
            <a:pPr lvl="1">
              <a:spcBef>
                <a:spcPts val="400"/>
              </a:spcBef>
            </a:pPr>
            <a:r>
              <a:rPr lang="ru-RU" sz="2400" dirty="0" smtClean="0"/>
              <a:t>Функцията се </a:t>
            </a:r>
            <a:r>
              <a:rPr lang="ru-RU" sz="2400" dirty="0"/>
              <a:t>използва </a:t>
            </a:r>
            <a:r>
              <a:rPr lang="ru-RU" sz="2400" dirty="0" smtClean="0"/>
              <a:t>за</a:t>
            </a:r>
            <a:r>
              <a:rPr lang="en-US" sz="2400" dirty="0" smtClean="0"/>
              <a:t>  </a:t>
            </a:r>
            <a:r>
              <a:rPr lang="ru-RU" sz="2400" dirty="0"/>
              <a:t>извършване на контролни операции върху сегмента на споделената памет.</a:t>
            </a:r>
            <a:endParaRPr lang="ru-RU" sz="2400" dirty="0" smtClean="0"/>
          </a:p>
          <a:p>
            <a:pPr lvl="1">
              <a:spcBef>
                <a:spcPts val="400"/>
              </a:spcBef>
            </a:pPr>
            <a:r>
              <a:rPr lang="bg-BG" sz="2400" dirty="0" smtClean="0"/>
              <a:t>Параметри:</a:t>
            </a:r>
            <a:endParaRPr lang="ru-RU" sz="2400" dirty="0" smtClean="0"/>
          </a:p>
          <a:p>
            <a:pPr lvl="2">
              <a:spcBef>
                <a:spcPts val="400"/>
              </a:spcBef>
            </a:pP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shmid</a:t>
            </a:r>
            <a:r>
              <a:rPr lang="bg-BG" sz="2000" dirty="0" smtClean="0"/>
              <a:t>:</a:t>
            </a:r>
            <a:r>
              <a:rPr lang="en-US" sz="2000" dirty="0" smtClean="0"/>
              <a:t> e </a:t>
            </a:r>
            <a:r>
              <a:rPr lang="ru-RU" sz="2000" dirty="0" smtClean="0"/>
              <a:t>идентификатор</a:t>
            </a:r>
            <a:r>
              <a:rPr lang="en-US" sz="2000" dirty="0" smtClean="0"/>
              <a:t>a </a:t>
            </a:r>
            <a:r>
              <a:rPr lang="bg-BG" sz="2000" dirty="0" smtClean="0"/>
              <a:t>на</a:t>
            </a:r>
            <a:r>
              <a:rPr lang="ru-RU" sz="2000" dirty="0" smtClean="0"/>
              <a:t> сегмент </a:t>
            </a:r>
            <a:r>
              <a:rPr lang="ru-RU" sz="2000" dirty="0"/>
              <a:t>от споделената </a:t>
            </a:r>
            <a:r>
              <a:rPr lang="ru-RU" sz="2000" dirty="0" smtClean="0"/>
              <a:t>памет</a:t>
            </a:r>
            <a:endParaRPr lang="en-US" sz="2000" dirty="0" smtClean="0"/>
          </a:p>
          <a:p>
            <a:pPr lvl="2">
              <a:spcBef>
                <a:spcPts val="400"/>
              </a:spcBef>
            </a:pP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cmd</a:t>
            </a:r>
            <a:r>
              <a:rPr lang="ru-RU" sz="2000" dirty="0" smtClean="0"/>
              <a:t>: задава операцията за управление: </a:t>
            </a:r>
            <a:r>
              <a:rPr lang="en-US" sz="2000" dirty="0"/>
              <a:t>IPC_STAT, IPC_SET, </a:t>
            </a:r>
            <a:r>
              <a:rPr lang="en-US" sz="2000" dirty="0" smtClean="0"/>
              <a:t>IPC_RMID</a:t>
            </a:r>
            <a:r>
              <a:rPr lang="bg-BG" sz="2000" dirty="0" smtClean="0"/>
              <a:t>, </a:t>
            </a:r>
            <a:r>
              <a:rPr lang="en-US" sz="2000" dirty="0"/>
              <a:t>IPC_INFO, SHM_INFO, SHM_STAT, SHM_LOCK, SHM_UNLOCK </a:t>
            </a:r>
            <a:r>
              <a:rPr lang="ru-RU" sz="2000" dirty="0" smtClean="0"/>
              <a:t> </a:t>
            </a:r>
          </a:p>
          <a:p>
            <a:pPr lvl="3">
              <a:spcBef>
                <a:spcPts val="400"/>
              </a:spcBef>
            </a:pPr>
            <a:r>
              <a:rPr lang="ru-RU" sz="1800" dirty="0"/>
              <a:t>IPC_STAT: </a:t>
            </a:r>
            <a:r>
              <a:rPr lang="ru-RU" sz="1800" dirty="0" smtClean="0"/>
              <a:t>Вземане и запис в </a:t>
            </a:r>
            <a:r>
              <a:rPr lang="en-US" sz="1800" dirty="0" err="1" smtClean="0"/>
              <a:t>buf</a:t>
            </a:r>
            <a:r>
              <a:rPr lang="en-US" sz="1800" dirty="0" smtClean="0"/>
              <a:t> </a:t>
            </a:r>
            <a:r>
              <a:rPr lang="ru-RU" sz="1800" dirty="0" smtClean="0"/>
              <a:t>на информация </a:t>
            </a:r>
            <a:r>
              <a:rPr lang="ru-RU" sz="1800" dirty="0"/>
              <a:t>за състоянието на споделената </a:t>
            </a:r>
            <a:r>
              <a:rPr lang="ru-RU" sz="1800" dirty="0" smtClean="0"/>
              <a:t>памет</a:t>
            </a:r>
            <a:endParaRPr lang="ru-RU" sz="1800" dirty="0"/>
          </a:p>
          <a:p>
            <a:pPr lvl="3">
              <a:spcBef>
                <a:spcPts val="400"/>
              </a:spcBef>
            </a:pPr>
            <a:r>
              <a:rPr lang="ru-RU" sz="1800" dirty="0"/>
              <a:t>IPC_SET: </a:t>
            </a:r>
            <a:r>
              <a:rPr lang="ru-RU" sz="1800" dirty="0" smtClean="0"/>
              <a:t>Задаване на информация </a:t>
            </a:r>
            <a:r>
              <a:rPr lang="ru-RU" sz="1800" dirty="0"/>
              <a:t>за състоянието на споделената памет, като </a:t>
            </a:r>
            <a:r>
              <a:rPr lang="ru-RU" sz="1800" dirty="0" smtClean="0"/>
              <a:t>се използва сочената от buf структурата.</a:t>
            </a:r>
            <a:endParaRPr lang="ru-RU" sz="1800" dirty="0"/>
          </a:p>
          <a:p>
            <a:pPr lvl="3">
              <a:spcBef>
                <a:spcPts val="400"/>
              </a:spcBef>
            </a:pPr>
            <a:r>
              <a:rPr lang="ru-RU" sz="1800" dirty="0"/>
              <a:t>IPC_RMID: </a:t>
            </a:r>
            <a:r>
              <a:rPr lang="ru-RU" sz="1800" dirty="0" smtClean="0"/>
              <a:t>Премахне на споделената </a:t>
            </a:r>
            <a:r>
              <a:rPr lang="ru-RU" sz="1800" dirty="0"/>
              <a:t>памет и </a:t>
            </a:r>
            <a:r>
              <a:rPr lang="ru-RU" sz="1800" dirty="0" smtClean="0"/>
              <a:t>освобождаване на нейните ресурси.</a:t>
            </a:r>
          </a:p>
          <a:p>
            <a:pPr lvl="2">
              <a:spcBef>
                <a:spcPts val="400"/>
              </a:spcBef>
            </a:pP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buf</a:t>
            </a:r>
            <a:r>
              <a:rPr lang="ru-RU" sz="2000" dirty="0" smtClean="0"/>
              <a:t>: указател </a:t>
            </a:r>
            <a:r>
              <a:rPr lang="ru-RU" sz="2000" dirty="0"/>
              <a:t>към структура </a:t>
            </a:r>
            <a:r>
              <a:rPr lang="ru-RU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shmid_ds</a:t>
            </a:r>
            <a:r>
              <a:rPr lang="ru-RU" sz="2000" dirty="0"/>
              <a:t>, дефинирана в </a:t>
            </a:r>
            <a:r>
              <a:rPr lang="ru-RU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&lt;sys/shm.h</a:t>
            </a:r>
            <a:r>
              <a:rPr lang="ru-RU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</a:p>
          <a:p>
            <a:pPr lvl="1">
              <a:spcBef>
                <a:spcPts val="400"/>
              </a:spcBef>
            </a:pPr>
            <a:r>
              <a:rPr lang="ru-RU" sz="2400" dirty="0" smtClean="0"/>
              <a:t>Върната стойност:</a:t>
            </a:r>
          </a:p>
          <a:p>
            <a:pPr lvl="2">
              <a:spcBef>
                <a:spcPts val="400"/>
              </a:spcBef>
            </a:pPr>
            <a:r>
              <a:rPr lang="ru-RU" sz="2000" dirty="0" smtClean="0"/>
              <a:t>При грешка се връща стойност </a:t>
            </a:r>
            <a:r>
              <a:rPr lang="ru-RU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ru-RU" sz="2000" dirty="0" smtClean="0"/>
              <a:t> и в </a:t>
            </a:r>
            <a:r>
              <a:rPr lang="en-US" sz="2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errno</a:t>
            </a:r>
            <a:r>
              <a:rPr lang="bg-BG" sz="2000" dirty="0" smtClean="0"/>
              <a:t> се задава вида на грешката.</a:t>
            </a:r>
          </a:p>
          <a:p>
            <a:pPr marL="438150" lvl="1" indent="0">
              <a:spcBef>
                <a:spcPts val="400"/>
              </a:spcBef>
              <a:buNone/>
            </a:pPr>
            <a:endParaRPr lang="ru-RU" sz="2400" dirty="0"/>
          </a:p>
          <a:p>
            <a:pPr lvl="2">
              <a:spcBef>
                <a:spcPts val="400"/>
              </a:spcBef>
            </a:pPr>
            <a:endParaRPr lang="ru-RU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612" y="752420"/>
            <a:ext cx="6849431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8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Споделена памет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1143000"/>
            <a:ext cx="10900750" cy="5486400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shm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ctl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ru-RU" sz="2800" dirty="0" smtClean="0"/>
              <a:t>:</a:t>
            </a:r>
          </a:p>
          <a:p>
            <a:pPr lvl="1">
              <a:spcBef>
                <a:spcPts val="400"/>
              </a:spcBef>
            </a:pPr>
            <a:r>
              <a:rPr lang="bg-BG" sz="2400" dirty="0" smtClean="0"/>
              <a:t>Пример:</a:t>
            </a:r>
          </a:p>
          <a:p>
            <a:pPr lvl="2">
              <a:spcBef>
                <a:spcPts val="400"/>
              </a:spcBef>
            </a:pPr>
            <a:r>
              <a:rPr lang="bg-BG" sz="2000" dirty="0" smtClean="0"/>
              <a:t>Стъпка 1:</a:t>
            </a:r>
          </a:p>
          <a:p>
            <a:pPr marL="438150" lvl="1" indent="0">
              <a:spcBef>
                <a:spcPts val="400"/>
              </a:spcBef>
              <a:buNone/>
            </a:pPr>
            <a:endParaRPr lang="ru-RU" sz="2400" dirty="0"/>
          </a:p>
          <a:p>
            <a:pPr lvl="2">
              <a:spcBef>
                <a:spcPts val="400"/>
              </a:spcBef>
            </a:pPr>
            <a:endParaRPr lang="ru-RU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612" y="149225"/>
            <a:ext cx="5315798" cy="655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2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Споделена памет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1143000"/>
            <a:ext cx="10900750" cy="5486400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shm</a:t>
            </a:r>
            <a:r>
              <a:rPr lang="en-US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ctl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ru-RU" sz="2800" dirty="0" smtClean="0"/>
              <a:t>:</a:t>
            </a:r>
          </a:p>
          <a:p>
            <a:pPr lvl="1">
              <a:spcBef>
                <a:spcPts val="400"/>
              </a:spcBef>
            </a:pPr>
            <a:r>
              <a:rPr lang="bg-BG" sz="2400" dirty="0" smtClean="0"/>
              <a:t>Пример:</a:t>
            </a:r>
          </a:p>
          <a:p>
            <a:pPr lvl="2">
              <a:spcBef>
                <a:spcPts val="400"/>
              </a:spcBef>
            </a:pPr>
            <a:r>
              <a:rPr lang="bg-BG" sz="2000" dirty="0" smtClean="0"/>
              <a:t>Стъпка 1:</a:t>
            </a:r>
          </a:p>
          <a:p>
            <a:pPr lvl="2">
              <a:spcBef>
                <a:spcPts val="400"/>
              </a:spcBef>
            </a:pPr>
            <a:r>
              <a:rPr lang="bg-BG" sz="2000" dirty="0"/>
              <a:t>Стъпка </a:t>
            </a:r>
            <a:r>
              <a:rPr lang="bg-BG" sz="2000" dirty="0" smtClean="0"/>
              <a:t>2:</a:t>
            </a:r>
          </a:p>
          <a:p>
            <a:pPr lvl="2">
              <a:spcBef>
                <a:spcPts val="400"/>
              </a:spcBef>
            </a:pPr>
            <a:endParaRPr lang="bg-BG" sz="2000" dirty="0"/>
          </a:p>
          <a:p>
            <a:pPr lvl="2">
              <a:spcBef>
                <a:spcPts val="400"/>
              </a:spcBef>
            </a:pPr>
            <a:endParaRPr lang="bg-BG" sz="2000" dirty="0" smtClean="0"/>
          </a:p>
          <a:p>
            <a:pPr lvl="2">
              <a:spcBef>
                <a:spcPts val="400"/>
              </a:spcBef>
            </a:pPr>
            <a:endParaRPr lang="bg-BG" sz="2000" dirty="0"/>
          </a:p>
          <a:p>
            <a:pPr lvl="2">
              <a:spcBef>
                <a:spcPts val="400"/>
              </a:spcBef>
            </a:pPr>
            <a:endParaRPr lang="bg-BG" sz="2000" dirty="0" smtClean="0"/>
          </a:p>
          <a:p>
            <a:pPr lvl="2">
              <a:spcBef>
                <a:spcPts val="400"/>
              </a:spcBef>
            </a:pPr>
            <a:endParaRPr lang="bg-BG" sz="2000" dirty="0"/>
          </a:p>
          <a:p>
            <a:pPr lvl="2">
              <a:spcBef>
                <a:spcPts val="400"/>
              </a:spcBef>
            </a:pPr>
            <a:r>
              <a:rPr lang="bg-BG" sz="2000" dirty="0" smtClean="0"/>
              <a:t>Стъпка 3: </a:t>
            </a:r>
          </a:p>
          <a:p>
            <a:pPr marL="438150" lvl="1" indent="0">
              <a:spcBef>
                <a:spcPts val="400"/>
              </a:spcBef>
              <a:buNone/>
            </a:pPr>
            <a:endParaRPr lang="ru-RU" sz="2400" dirty="0"/>
          </a:p>
          <a:p>
            <a:pPr lvl="2">
              <a:spcBef>
                <a:spcPts val="400"/>
              </a:spcBef>
            </a:pPr>
            <a:endParaRPr lang="ru-RU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412" y="2438400"/>
            <a:ext cx="5058834" cy="1905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412" y="4805246"/>
            <a:ext cx="4553585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280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Споделена памет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1143000"/>
            <a:ext cx="10900750" cy="5486400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ftok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ru-RU" sz="2800" dirty="0" smtClean="0"/>
              <a:t>:</a:t>
            </a:r>
          </a:p>
          <a:p>
            <a:pPr lvl="1">
              <a:spcBef>
                <a:spcPts val="400"/>
              </a:spcBef>
            </a:pPr>
            <a:r>
              <a:rPr lang="ru-RU" sz="2400" dirty="0"/>
              <a:t>Функцията </a:t>
            </a:r>
            <a:r>
              <a:rPr lang="ru-RU" sz="2400" dirty="0" smtClean="0"/>
              <a:t>се използва за генериране </a:t>
            </a:r>
            <a:r>
              <a:rPr lang="ru-RU" sz="2400" dirty="0"/>
              <a:t>на </a:t>
            </a:r>
            <a:r>
              <a:rPr lang="ru-RU" sz="2400" dirty="0" smtClean="0"/>
              <a:t>уникален ключ </a:t>
            </a:r>
            <a:r>
              <a:rPr lang="ru-RU" sz="2400" dirty="0"/>
              <a:t>за междупроцесна комуникация (IPC</a:t>
            </a:r>
            <a:r>
              <a:rPr lang="ru-RU" sz="2400" dirty="0" smtClean="0"/>
              <a:t>):  </a:t>
            </a:r>
          </a:p>
          <a:p>
            <a:pPr lvl="2">
              <a:spcBef>
                <a:spcPts val="400"/>
              </a:spcBef>
            </a:pPr>
            <a:r>
              <a:rPr lang="ru-RU" sz="2000" dirty="0" smtClean="0"/>
              <a:t>Този ключ е необходим при последващи </a:t>
            </a:r>
            <a:r>
              <a:rPr lang="ru-RU" sz="2000" dirty="0"/>
              <a:t>извиквания на msgget(), semget() и shmget</a:t>
            </a:r>
            <a:r>
              <a:rPr lang="ru-RU" sz="2000" dirty="0" smtClean="0"/>
              <a:t>().</a:t>
            </a:r>
          </a:p>
          <a:p>
            <a:pPr lvl="1">
              <a:spcBef>
                <a:spcPts val="400"/>
              </a:spcBef>
            </a:pPr>
            <a:r>
              <a:rPr lang="ru-RU" sz="2400" dirty="0" smtClean="0"/>
              <a:t>Параметри:</a:t>
            </a:r>
          </a:p>
          <a:p>
            <a:pPr lvl="2">
              <a:spcBef>
                <a:spcPts val="400"/>
              </a:spcBef>
            </a:pPr>
            <a:r>
              <a:rPr lang="ru-RU" sz="2000" dirty="0" smtClean="0"/>
              <a:t>path: трябва </a:t>
            </a:r>
            <a:r>
              <a:rPr lang="ru-RU" sz="2000" dirty="0"/>
              <a:t>да бъде името на съществуващ </a:t>
            </a:r>
            <a:r>
              <a:rPr lang="ru-RU" sz="2000" dirty="0" smtClean="0"/>
              <a:t>файл,</a:t>
            </a:r>
            <a:r>
              <a:rPr lang="en-US" sz="2000" dirty="0"/>
              <a:t> </a:t>
            </a:r>
            <a:r>
              <a:rPr lang="bg-BG" sz="2000" dirty="0" smtClean="0"/>
              <a:t>за</a:t>
            </a:r>
            <a:r>
              <a:rPr lang="ru-RU" sz="2000" dirty="0" smtClean="0"/>
              <a:t> </a:t>
            </a:r>
            <a:r>
              <a:rPr lang="ru-RU" sz="2000" dirty="0"/>
              <a:t>който процесът може да </a:t>
            </a:r>
            <a:r>
              <a:rPr lang="ru-RU" sz="2000" dirty="0" smtClean="0"/>
              <a:t>статира </a:t>
            </a:r>
            <a:r>
              <a:rPr lang="bg-BG" sz="2000" dirty="0" smtClean="0"/>
              <a:t>функцията </a:t>
            </a:r>
            <a:r>
              <a:rPr lang="en-US" sz="2000" dirty="0" smtClean="0"/>
              <a:t>stat()</a:t>
            </a:r>
            <a:r>
              <a:rPr lang="ru-RU" sz="2000" dirty="0" smtClean="0"/>
              <a:t>.</a:t>
            </a:r>
            <a:endParaRPr lang="ru-RU" sz="2000" dirty="0"/>
          </a:p>
          <a:p>
            <a:pPr lvl="2">
              <a:spcBef>
                <a:spcPts val="400"/>
              </a:spcBef>
            </a:pPr>
            <a:r>
              <a:rPr lang="en-US" sz="2000" dirty="0" smtClean="0"/>
              <a:t>id</a:t>
            </a:r>
            <a:r>
              <a:rPr lang="ru-RU" sz="2000" dirty="0" smtClean="0"/>
              <a:t>:</a:t>
            </a:r>
            <a:r>
              <a:rPr lang="en-US" sz="2000" dirty="0" smtClean="0"/>
              <a:t> </a:t>
            </a:r>
            <a:r>
              <a:rPr lang="bg-BG" sz="2000" dirty="0" smtClean="0"/>
              <a:t>е идентификатор на проекта: з</a:t>
            </a:r>
            <a:r>
              <a:rPr lang="ru-RU" sz="2000" dirty="0" smtClean="0"/>
              <a:t>начими </a:t>
            </a:r>
            <a:r>
              <a:rPr lang="ru-RU" sz="2000" dirty="0"/>
              <a:t>са само 8-те </a:t>
            </a:r>
            <a:r>
              <a:rPr lang="ru-RU" sz="2000" dirty="0" smtClean="0"/>
              <a:t>бита, </a:t>
            </a:r>
            <a:r>
              <a:rPr lang="ru-RU" sz="2000" dirty="0"/>
              <a:t>които трябва да са ненулеви.</a:t>
            </a:r>
          </a:p>
          <a:p>
            <a:pPr lvl="1">
              <a:spcBef>
                <a:spcPts val="400"/>
              </a:spcBef>
            </a:pPr>
            <a:r>
              <a:rPr lang="ru-RU" sz="2400" dirty="0" smtClean="0"/>
              <a:t>Върната стойност</a:t>
            </a:r>
          </a:p>
          <a:p>
            <a:pPr lvl="2">
              <a:spcBef>
                <a:spcPts val="400"/>
              </a:spcBef>
            </a:pPr>
            <a:r>
              <a:rPr lang="ru-RU" sz="2000" dirty="0" smtClean="0"/>
              <a:t>За една и съща стойност на «</a:t>
            </a:r>
            <a:r>
              <a:rPr lang="ru-RU" sz="2000" dirty="0"/>
              <a:t>path</a:t>
            </a:r>
            <a:r>
              <a:rPr lang="ru-RU" sz="2000" dirty="0" smtClean="0"/>
              <a:t>» и на </a:t>
            </a:r>
            <a:r>
              <a:rPr lang="ru-RU" sz="2000" dirty="0"/>
              <a:t>«</a:t>
            </a:r>
            <a:r>
              <a:rPr lang="en-US" sz="2000" dirty="0"/>
              <a:t>id</a:t>
            </a:r>
            <a:r>
              <a:rPr lang="ru-RU" sz="2000" dirty="0"/>
              <a:t>»</a:t>
            </a:r>
            <a:r>
              <a:rPr lang="en-US" sz="2000" dirty="0"/>
              <a:t> </a:t>
            </a:r>
            <a:r>
              <a:rPr lang="bg-BG" sz="2000" dirty="0" smtClean="0"/>
              <a:t>винаги в</a:t>
            </a:r>
            <a:r>
              <a:rPr lang="ru-RU" sz="2000" dirty="0" smtClean="0"/>
              <a:t>ръща един и същ ключ </a:t>
            </a:r>
          </a:p>
          <a:p>
            <a:pPr lvl="2">
              <a:spcBef>
                <a:spcPts val="400"/>
              </a:spcBef>
            </a:pPr>
            <a:r>
              <a:rPr lang="ru-RU" sz="2000" dirty="0" smtClean="0"/>
              <a:t>За различна стойност </a:t>
            </a:r>
            <a:r>
              <a:rPr lang="ru-RU" sz="2000" dirty="0"/>
              <a:t>на «path» </a:t>
            </a:r>
            <a:r>
              <a:rPr lang="ru-RU" sz="2000" dirty="0" smtClean="0"/>
              <a:t>или </a:t>
            </a:r>
            <a:r>
              <a:rPr lang="ru-RU" sz="2000" dirty="0"/>
              <a:t>на «</a:t>
            </a:r>
            <a:r>
              <a:rPr lang="en-US" sz="2000" dirty="0"/>
              <a:t>id</a:t>
            </a:r>
            <a:r>
              <a:rPr lang="ru-RU" sz="2000" dirty="0"/>
              <a:t>»</a:t>
            </a:r>
            <a:r>
              <a:rPr lang="en-US" sz="2000" dirty="0"/>
              <a:t> </a:t>
            </a:r>
            <a:r>
              <a:rPr lang="bg-BG" sz="2000" dirty="0"/>
              <a:t>винаги в</a:t>
            </a:r>
            <a:r>
              <a:rPr lang="ru-RU" sz="2000" dirty="0"/>
              <a:t>ръща </a:t>
            </a:r>
            <a:r>
              <a:rPr lang="ru-RU" sz="2000" dirty="0" smtClean="0"/>
              <a:t>нов ключ </a:t>
            </a:r>
            <a:endParaRPr lang="ru-RU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812" y="538011"/>
            <a:ext cx="5668432" cy="969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2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Споделена памет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1143000"/>
            <a:ext cx="10900750" cy="5486400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ru-RU" sz="2800" dirty="0"/>
              <a:t>ftok</a:t>
            </a:r>
            <a:r>
              <a:rPr lang="ru-RU" sz="2800" dirty="0" smtClean="0"/>
              <a:t>():</a:t>
            </a:r>
          </a:p>
          <a:p>
            <a:pPr lvl="1">
              <a:spcBef>
                <a:spcPts val="400"/>
              </a:spcBef>
            </a:pPr>
            <a:r>
              <a:rPr lang="ru-RU" sz="2400" dirty="0" smtClean="0"/>
              <a:t>Пример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2362200"/>
            <a:ext cx="8734698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2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Споделена памет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1143000"/>
            <a:ext cx="10900750" cy="5486400"/>
          </a:xfrm>
        </p:spPr>
        <p:txBody>
          <a:bodyPr>
            <a:normAutofit fontScale="92500"/>
          </a:bodyPr>
          <a:lstStyle/>
          <a:p>
            <a:pPr>
              <a:spcBef>
                <a:spcPts val="400"/>
              </a:spcBef>
            </a:pPr>
            <a:r>
              <a:rPr lang="bg-BG" sz="2800" dirty="0" smtClean="0"/>
              <a:t>Как се реализира:</a:t>
            </a:r>
          </a:p>
          <a:p>
            <a:pPr lvl="1">
              <a:spcBef>
                <a:spcPts val="400"/>
              </a:spcBef>
            </a:pPr>
            <a:r>
              <a:rPr lang="bg-BG" sz="2400" dirty="0"/>
              <a:t>Стъпка </a:t>
            </a:r>
            <a:r>
              <a:rPr lang="en-US" sz="2400" dirty="0"/>
              <a:t>#1: </a:t>
            </a:r>
            <a:r>
              <a:rPr lang="ru-RU" sz="2400" dirty="0"/>
              <a:t>Процесът създава сегмент от споделената памет с помощта на shmget(). </a:t>
            </a:r>
          </a:p>
          <a:p>
            <a:pPr lvl="1">
              <a:spcBef>
                <a:spcPts val="400"/>
              </a:spcBef>
            </a:pPr>
            <a:r>
              <a:rPr lang="bg-BG" sz="2400" dirty="0"/>
              <a:t>Стъпка </a:t>
            </a:r>
            <a:r>
              <a:rPr lang="en-US" sz="2400" dirty="0" smtClean="0"/>
              <a:t>#2: </a:t>
            </a:r>
            <a:r>
              <a:rPr lang="ru-RU" sz="2400" dirty="0"/>
              <a:t>Първоначалният собственик на сегмент от споделената памет може да прехвърли собствеността на друг потребител с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shmctl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ru-RU" sz="2400" dirty="0" smtClean="0"/>
              <a:t>. </a:t>
            </a:r>
            <a:endParaRPr lang="en-US" sz="2400" dirty="0" smtClean="0"/>
          </a:p>
          <a:p>
            <a:pPr lvl="2">
              <a:spcBef>
                <a:spcPts val="400"/>
              </a:spcBef>
            </a:pPr>
            <a:r>
              <a:rPr lang="ru-RU" sz="2000" dirty="0" smtClean="0"/>
              <a:t>Той </a:t>
            </a:r>
            <a:r>
              <a:rPr lang="ru-RU" sz="2000" dirty="0"/>
              <a:t>може също така да отмени това присвояване. </a:t>
            </a:r>
            <a:endParaRPr lang="en-US" sz="2000" dirty="0" smtClean="0"/>
          </a:p>
          <a:p>
            <a:pPr lvl="2">
              <a:spcBef>
                <a:spcPts val="400"/>
              </a:spcBef>
            </a:pPr>
            <a:r>
              <a:rPr lang="ru-RU" sz="2000" dirty="0" smtClean="0"/>
              <a:t>Други </a:t>
            </a:r>
            <a:r>
              <a:rPr lang="ru-RU" sz="2000" dirty="0"/>
              <a:t>процеси с подходящо разрешение могат да изпълняват различни контролни функции върху сегмента на споделената памет с помощта на shmctl</a:t>
            </a:r>
            <a:r>
              <a:rPr lang="ru-RU" sz="2000" dirty="0" smtClean="0"/>
              <a:t>().</a:t>
            </a:r>
            <a:endParaRPr lang="en-US" sz="2000" dirty="0" smtClean="0"/>
          </a:p>
          <a:p>
            <a:pPr lvl="1">
              <a:spcBef>
                <a:spcPts val="400"/>
              </a:spcBef>
            </a:pPr>
            <a:r>
              <a:rPr lang="bg-BG" sz="2400" dirty="0"/>
              <a:t>Стъпка </a:t>
            </a:r>
            <a:r>
              <a:rPr lang="en-US" sz="2400" dirty="0" smtClean="0"/>
              <a:t>#3: </a:t>
            </a:r>
            <a:r>
              <a:rPr lang="ru-RU" sz="2400" dirty="0" smtClean="0"/>
              <a:t>След </a:t>
            </a:r>
            <a:r>
              <a:rPr lang="ru-RU" sz="2400" dirty="0"/>
              <a:t>като бъде създаден, сегментът на споделената памет може да бъде прикрепен към адресното пространство на процеса с помощта на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shmat()</a:t>
            </a:r>
            <a:r>
              <a:rPr lang="ru-RU" sz="2400" dirty="0"/>
              <a:t>. </a:t>
            </a:r>
          </a:p>
          <a:p>
            <a:pPr lvl="2">
              <a:spcBef>
                <a:spcPts val="400"/>
              </a:spcBef>
            </a:pPr>
            <a:r>
              <a:rPr lang="ru-RU" sz="2000" dirty="0"/>
              <a:t>Той може да бъде отделен с помощта на shmdt(). </a:t>
            </a:r>
            <a:endParaRPr lang="en-US" sz="2000" dirty="0" smtClean="0"/>
          </a:p>
          <a:p>
            <a:pPr lvl="2">
              <a:spcBef>
                <a:spcPts val="400"/>
              </a:spcBef>
            </a:pPr>
            <a:r>
              <a:rPr lang="ru-RU" sz="2000" dirty="0" smtClean="0"/>
              <a:t>Присъединяващият </a:t>
            </a:r>
            <a:r>
              <a:rPr lang="ru-RU" sz="2000" dirty="0"/>
              <a:t>процес трябва да има подходящи права за shmat(). </a:t>
            </a:r>
          </a:p>
          <a:p>
            <a:pPr lvl="1">
              <a:spcBef>
                <a:spcPts val="400"/>
              </a:spcBef>
            </a:pPr>
            <a:r>
              <a:rPr lang="bg-BG" sz="2400" dirty="0"/>
              <a:t>Стъпка </a:t>
            </a:r>
            <a:r>
              <a:rPr lang="en-US" sz="2400" dirty="0" smtClean="0"/>
              <a:t>#4: </a:t>
            </a:r>
            <a:r>
              <a:rPr lang="ru-RU" sz="2400" dirty="0" smtClean="0"/>
              <a:t>След </a:t>
            </a:r>
            <a:r>
              <a:rPr lang="ru-RU" sz="2400" dirty="0"/>
              <a:t>като бъде прикачен, процесът може да чете или записва в сегмента, както позволява разрешението, поискано в операцията за прикачване. </a:t>
            </a:r>
          </a:p>
          <a:p>
            <a:pPr lvl="2">
              <a:spcBef>
                <a:spcPts val="400"/>
              </a:spcBef>
            </a:pPr>
            <a:r>
              <a:rPr lang="ru-RU" sz="2000" dirty="0"/>
              <a:t>Един споделен сегмент може да бъде прикачен многократно от един и същи процес.</a:t>
            </a:r>
          </a:p>
          <a:p>
            <a:pPr lvl="2">
              <a:spcBef>
                <a:spcPts val="400"/>
              </a:spcBef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299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Споделена памет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1143000"/>
            <a:ext cx="10900750" cy="5486400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bg-BG" sz="2800" dirty="0" smtClean="0"/>
              <a:t>Пример: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5412" y="290183"/>
            <a:ext cx="9135947" cy="656781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61212" y="1746879"/>
            <a:ext cx="4419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Това се слага в процеса, който създава споделената памет.</a:t>
            </a:r>
            <a:endParaRPr lang="bg-BG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542212" y="3886200"/>
            <a:ext cx="1447801" cy="381000"/>
          </a:xfrm>
          <a:prstGeom prst="rect">
            <a:avLst/>
          </a:prstGeom>
          <a:noFill/>
          <a:ln w="222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201054" y="2407899"/>
            <a:ext cx="26958" cy="1478301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80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Споделена памет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1143000"/>
            <a:ext cx="10900750" cy="5486400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bg-BG" sz="2800" dirty="0" smtClean="0"/>
              <a:t>Пример: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211" y="1676400"/>
            <a:ext cx="9769141" cy="50799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89612" y="3258234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Няма флаг </a:t>
            </a:r>
            <a:r>
              <a:rPr lang="en-US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IPC_CREAT</a:t>
            </a:r>
            <a:endParaRPr lang="bg-BG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70613" y="4953000"/>
            <a:ext cx="762000" cy="304800"/>
          </a:xfrm>
          <a:prstGeom prst="rect">
            <a:avLst/>
          </a:prstGeom>
          <a:noFill/>
          <a:ln w="222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6704012" y="3917210"/>
            <a:ext cx="304800" cy="1035790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567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Опашки от съобщения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ru-RU" sz="2900" dirty="0"/>
              <a:t>Опашката от съобщения е свързан списък от съобщения, съхранявани в ядрото и идентифицирани чрез идентификатор на опашката от съобщения. </a:t>
            </a:r>
            <a:endParaRPr lang="en-US" sz="2900" dirty="0" smtClean="0"/>
          </a:p>
          <a:p>
            <a:pPr lvl="1">
              <a:lnSpc>
                <a:spcPct val="110000"/>
              </a:lnSpc>
            </a:pPr>
            <a:r>
              <a:rPr lang="ru-RU" sz="2500" dirty="0" smtClean="0"/>
              <a:t>Нова </a:t>
            </a:r>
            <a:r>
              <a:rPr lang="ru-RU" sz="2500" dirty="0"/>
              <a:t>опашка се създава или съществуваща опашка се отваря чрез msgget(). </a:t>
            </a:r>
          </a:p>
          <a:p>
            <a:pPr>
              <a:lnSpc>
                <a:spcPct val="110000"/>
              </a:lnSpc>
            </a:pPr>
            <a:r>
              <a:rPr lang="ru-RU" sz="2900" dirty="0"/>
              <a:t>Всяко съобщение има положително дълго целочислено поле от тип, неотрицателна дължина и действителни байтове данни (съответстващи на дължината</a:t>
            </a:r>
            <a:r>
              <a:rPr lang="ru-RU" sz="2900" dirty="0" smtClean="0"/>
              <a:t>)</a:t>
            </a:r>
            <a:endParaRPr lang="en-US" sz="2900" dirty="0" smtClean="0"/>
          </a:p>
          <a:p>
            <a:pPr lvl="1">
              <a:lnSpc>
                <a:spcPct val="110000"/>
              </a:lnSpc>
            </a:pPr>
            <a:r>
              <a:rPr lang="bg-BG" sz="2500" dirty="0" smtClean="0"/>
              <a:t>Те се задават </a:t>
            </a:r>
            <a:r>
              <a:rPr lang="ru-RU" sz="2500" dirty="0" smtClean="0"/>
              <a:t>на </a:t>
            </a:r>
            <a:r>
              <a:rPr lang="ru-RU" sz="2500" dirty="0"/>
              <a:t>msgsnd(), когато съобщението се добавя към опашката. </a:t>
            </a:r>
            <a:endParaRPr lang="en-US" sz="2500" dirty="0"/>
          </a:p>
          <a:p>
            <a:pPr>
              <a:lnSpc>
                <a:spcPct val="110000"/>
              </a:lnSpc>
            </a:pPr>
            <a:r>
              <a:rPr lang="ru-RU" sz="2900" dirty="0"/>
              <a:t>Не е необходимо да извличаме съобщенията по реда "първи влязъл, първи излязъл". </a:t>
            </a:r>
            <a:endParaRPr lang="en-US" sz="2900" dirty="0"/>
          </a:p>
          <a:p>
            <a:pPr lvl="1">
              <a:lnSpc>
                <a:spcPct val="110000"/>
              </a:lnSpc>
            </a:pPr>
            <a:r>
              <a:rPr lang="ru-RU" sz="2500" dirty="0"/>
              <a:t>Вместо това можем да извличаме съобщения въз основа на полето им за тип.</a:t>
            </a:r>
          </a:p>
          <a:p>
            <a:pPr lvl="1">
              <a:lnSpc>
                <a:spcPct val="110000"/>
              </a:lnSpc>
            </a:pPr>
            <a:r>
              <a:rPr lang="ru-RU" sz="2500" dirty="0" smtClean="0"/>
              <a:t>Съобщенията </a:t>
            </a:r>
            <a:r>
              <a:rPr lang="ru-RU" sz="2500" dirty="0"/>
              <a:t>се извличат от опашката чрез msgrcv(). </a:t>
            </a:r>
            <a:endParaRPr lang="en-US" sz="2500" dirty="0" smtClean="0"/>
          </a:p>
        </p:txBody>
      </p:sp>
    </p:spTree>
    <p:extLst>
      <p:ext uri="{BB962C8B-B14F-4D97-AF65-F5344CB8AC3E}">
        <p14:creationId xmlns:p14="http://schemas.microsoft.com/office/powerpoint/2010/main" val="240673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Опашки от съобщения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ru-RU" sz="2700" dirty="0" smtClean="0"/>
              <a:t>Всички </a:t>
            </a:r>
            <a:r>
              <a:rPr lang="ru-RU" sz="2700" dirty="0"/>
              <a:t>процеси могат да обменят информация чрез достъп до обща системна опашка за съобщения. </a:t>
            </a:r>
            <a:endParaRPr lang="en-US" sz="2700" dirty="0" smtClean="0"/>
          </a:p>
          <a:p>
            <a:pPr lvl="1">
              <a:lnSpc>
                <a:spcPct val="110000"/>
              </a:lnSpc>
            </a:pPr>
            <a:r>
              <a:rPr lang="ru-RU" sz="2300" dirty="0"/>
              <a:t>Процесът трябва да има общ ключ, за да получи достъп до опашката</a:t>
            </a:r>
            <a:endParaRPr lang="bg-BG" sz="2300" dirty="0"/>
          </a:p>
          <a:p>
            <a:pPr lvl="1">
              <a:lnSpc>
                <a:spcPct val="110000"/>
              </a:lnSpc>
            </a:pPr>
            <a:r>
              <a:rPr lang="ru-RU" sz="2300" dirty="0" smtClean="0"/>
              <a:t>Изпращащият </a:t>
            </a:r>
            <a:r>
              <a:rPr lang="ru-RU" sz="2300" dirty="0"/>
              <a:t>процес поставя съобщение (чрез някакъв модул за предаване на съобщения (в операционната система)) на опашка, която може да бъде прочетена от друг процес. </a:t>
            </a:r>
            <a:endParaRPr lang="en-US" sz="2300" dirty="0" smtClean="0"/>
          </a:p>
          <a:p>
            <a:pPr lvl="1">
              <a:lnSpc>
                <a:spcPct val="110000"/>
              </a:lnSpc>
            </a:pPr>
            <a:r>
              <a:rPr lang="ru-RU" sz="2300" dirty="0" smtClean="0"/>
              <a:t>На </a:t>
            </a:r>
            <a:r>
              <a:rPr lang="ru-RU" sz="2300" dirty="0"/>
              <a:t>всяко съобщение се дава идентификация или тип, така че процесите да могат да избират подходящото съобщение. </a:t>
            </a:r>
            <a:endParaRPr lang="en-US" sz="2300" dirty="0" smtClean="0"/>
          </a:p>
        </p:txBody>
      </p:sp>
    </p:spTree>
    <p:extLst>
      <p:ext uri="{BB962C8B-B14F-4D97-AF65-F5344CB8AC3E}">
        <p14:creationId xmlns:p14="http://schemas.microsoft.com/office/powerpoint/2010/main" val="14652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1143000"/>
            <a:ext cx="10900750" cy="5625331"/>
          </a:xfrm>
        </p:spPr>
        <p:txBody>
          <a:bodyPr>
            <a:normAutofit/>
          </a:bodyPr>
          <a:lstStyle/>
          <a:p>
            <a:r>
              <a:rPr lang="bg-BG" sz="2800" dirty="0" smtClean="0"/>
              <a:t>В някои случаи е необходимо да се променят дескрипторите на файловете или на каналите.</a:t>
            </a:r>
          </a:p>
          <a:p>
            <a:pPr lvl="1"/>
            <a:r>
              <a:rPr lang="bg-BG" sz="2400" dirty="0" smtClean="0"/>
              <a:t>Пример</a:t>
            </a:r>
            <a:r>
              <a:rPr lang="en-US" sz="2400" dirty="0" smtClean="0"/>
              <a:t>  dup2()</a:t>
            </a:r>
            <a:r>
              <a:rPr lang="bg-BG" sz="2400" dirty="0" smtClean="0"/>
              <a:t>:</a:t>
            </a:r>
          </a:p>
          <a:p>
            <a:pPr lvl="1"/>
            <a:endParaRPr lang="bg-BG" sz="2400" dirty="0"/>
          </a:p>
          <a:p>
            <a:pPr lvl="1"/>
            <a:endParaRPr lang="bg-BG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70" y="884354"/>
            <a:ext cx="10110042" cy="58839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Междупроцесна</a:t>
            </a:r>
            <a:r>
              <a:rPr lang="bg-BG" dirty="0"/>
              <a:t> комуникация</a:t>
            </a:r>
          </a:p>
        </p:txBody>
      </p:sp>
    </p:spTree>
    <p:extLst>
      <p:ext uri="{BB962C8B-B14F-4D97-AF65-F5344CB8AC3E}">
        <p14:creationId xmlns:p14="http://schemas.microsoft.com/office/powerpoint/2010/main" val="3106273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Опашки от съобщения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bg-BG" sz="2800" dirty="0" smtClean="0"/>
              <a:t>Изборът на технология на комуникация между процесите е въпрос на избор между бързодействие, сигурност и ефективност.</a:t>
            </a:r>
            <a:endParaRPr lang="ru-RU" sz="2800" dirty="0"/>
          </a:p>
          <a:p>
            <a:pPr lvl="1">
              <a:lnSpc>
                <a:spcPct val="110000"/>
              </a:lnSpc>
            </a:pPr>
            <a:r>
              <a:rPr lang="ru-RU" sz="2400" dirty="0" smtClean="0"/>
              <a:t>При споделената </a:t>
            </a:r>
            <a:r>
              <a:rPr lang="ru-RU" sz="2400" dirty="0"/>
              <a:t>памет данните са достъпни за множество </a:t>
            </a:r>
            <a:r>
              <a:rPr lang="ru-RU" sz="2400" dirty="0" smtClean="0"/>
              <a:t>процеси, докато при използването на опашки от съобщенията след </a:t>
            </a:r>
            <a:r>
              <a:rPr lang="ru-RU" sz="2400" dirty="0"/>
              <a:t>като </a:t>
            </a:r>
            <a:r>
              <a:rPr lang="ru-RU" sz="2400" dirty="0" smtClean="0"/>
              <a:t>дадено съобщението </a:t>
            </a:r>
            <a:r>
              <a:rPr lang="ru-RU" sz="2400" dirty="0"/>
              <a:t>бъде получено от </a:t>
            </a:r>
            <a:r>
              <a:rPr lang="ru-RU" sz="2400" dirty="0" smtClean="0"/>
              <a:t>процес</a:t>
            </a:r>
            <a:r>
              <a:rPr lang="ru-RU" sz="2400" dirty="0"/>
              <a:t>, то вече не е достъпно за никой друг процес. </a:t>
            </a:r>
            <a:endParaRPr lang="ru-RU" sz="2400" dirty="0" smtClean="0"/>
          </a:p>
          <a:p>
            <a:pPr lvl="2">
              <a:lnSpc>
                <a:spcPct val="110000"/>
              </a:lnSpc>
            </a:pPr>
            <a:r>
              <a:rPr lang="ru-RU" sz="2000" dirty="0" smtClean="0"/>
              <a:t>Ако само малка част от </a:t>
            </a:r>
            <a:r>
              <a:rPr lang="ru-RU" sz="2000" dirty="0"/>
              <a:t>процеси се нуждаят от </a:t>
            </a:r>
            <a:r>
              <a:rPr lang="ru-RU" sz="2000" dirty="0" smtClean="0"/>
              <a:t>комуникация, то по-добре </a:t>
            </a:r>
            <a:r>
              <a:rPr lang="ru-RU" sz="2000" dirty="0"/>
              <a:t>да се реализира с опашки за </a:t>
            </a:r>
            <a:r>
              <a:rPr lang="ru-RU" sz="2000" dirty="0" smtClean="0"/>
              <a:t>съобщения.</a:t>
            </a:r>
          </a:p>
          <a:p>
            <a:pPr lvl="2">
              <a:lnSpc>
                <a:spcPct val="110000"/>
              </a:lnSpc>
            </a:pPr>
            <a:r>
              <a:rPr lang="ru-RU" sz="2000" dirty="0" smtClean="0"/>
              <a:t>Ако има много процеси, но всеки път комуникацията е само между два процеса, то опашките от съобщения са по-добрият механизъм.</a:t>
            </a:r>
            <a:endParaRPr lang="ru-RU" sz="2000" dirty="0"/>
          </a:p>
          <a:p>
            <a:pPr lvl="1"/>
            <a:r>
              <a:rPr lang="ru-RU" sz="2400" dirty="0"/>
              <a:t>Много често има значение редът на обработка на постъпилите данни, т.е. дали има приоритет или е в последователен ред.</a:t>
            </a:r>
          </a:p>
          <a:p>
            <a:pPr lvl="2"/>
            <a:r>
              <a:rPr lang="ru-RU" sz="2000" dirty="0"/>
              <a:t>Опашките от съобшения са много удобни, когато трябва да се спазва </a:t>
            </a:r>
            <a:r>
              <a:rPr lang="en-US" sz="2000" dirty="0"/>
              <a:t>FIFO</a:t>
            </a:r>
            <a:r>
              <a:rPr lang="bg-BG" sz="2000" dirty="0"/>
              <a:t> дисциплина на обработка</a:t>
            </a:r>
            <a:r>
              <a:rPr lang="bg-BG" sz="20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534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Опашки от съобщения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Изборът на технология на комуникация между процесите е въпрос на избор между бързодействие, сигурност и </a:t>
            </a:r>
            <a:r>
              <a:rPr lang="bg-BG" sz="2800" dirty="0" smtClean="0"/>
              <a:t>ефективност.</a:t>
            </a:r>
            <a:endParaRPr lang="ru-RU" sz="2800" dirty="0"/>
          </a:p>
          <a:p>
            <a:pPr lvl="1"/>
            <a:r>
              <a:rPr lang="en-US" sz="2400" dirty="0" smtClean="0"/>
              <a:t>K</a:t>
            </a:r>
            <a:r>
              <a:rPr lang="ru-RU" sz="2400" dirty="0" smtClean="0"/>
              <a:t>омуникацията между процесите </a:t>
            </a:r>
            <a:r>
              <a:rPr lang="bg-BG" sz="2400" dirty="0" smtClean="0"/>
              <a:t>се различава и по типа на пакетите с данни, които се разменят. Много често един процес се налага да изпраща различни по вид пакети с данни към различни процеси.</a:t>
            </a:r>
          </a:p>
          <a:p>
            <a:pPr lvl="2"/>
            <a:r>
              <a:rPr lang="bg-BG" sz="2000" dirty="0" smtClean="0"/>
              <a:t>Пример: </a:t>
            </a:r>
            <a:r>
              <a:rPr lang="ru-RU" sz="2000" dirty="0" smtClean="0"/>
              <a:t>процес </a:t>
            </a:r>
            <a:r>
              <a:rPr lang="ru-RU" sz="2000" dirty="0"/>
              <a:t>А изпраща </a:t>
            </a:r>
            <a:r>
              <a:rPr lang="ru-RU" sz="2000" dirty="0" smtClean="0"/>
              <a:t>данни от тип </a:t>
            </a:r>
            <a:r>
              <a:rPr lang="ru-RU" sz="2000" dirty="0"/>
              <a:t>1 на процес В, </a:t>
            </a:r>
            <a:r>
              <a:rPr lang="ru-RU" sz="2000" dirty="0" smtClean="0"/>
              <a:t>данни от тип 2 на </a:t>
            </a:r>
            <a:r>
              <a:rPr lang="ru-RU" sz="2000" dirty="0"/>
              <a:t>процес С и </a:t>
            </a:r>
            <a:r>
              <a:rPr lang="ru-RU" sz="2000" dirty="0" smtClean="0"/>
              <a:t>данни от тип 3 </a:t>
            </a:r>
            <a:r>
              <a:rPr lang="ru-RU" sz="2000" dirty="0"/>
              <a:t>на процес D. </a:t>
            </a:r>
            <a:endParaRPr lang="ru-RU" sz="2000" dirty="0" smtClean="0"/>
          </a:p>
          <a:p>
            <a:pPr lvl="2"/>
            <a:r>
              <a:rPr lang="ru-RU" sz="2000" dirty="0" smtClean="0"/>
              <a:t>В </a:t>
            </a:r>
            <a:r>
              <a:rPr lang="ru-RU" sz="2000" dirty="0"/>
              <a:t>този случай е по-просто да се реализира с опашки за съобщения. </a:t>
            </a:r>
          </a:p>
          <a:p>
            <a:pPr lvl="1">
              <a:lnSpc>
                <a:spcPct val="110000"/>
              </a:lnSpc>
            </a:pPr>
            <a:r>
              <a:rPr lang="ru-RU" sz="2400" dirty="0"/>
              <a:t>Данните в споделената памет трябва да бъдат защитени със синхронизация, когато няколко процеса комуникират едновременно.</a:t>
            </a:r>
          </a:p>
          <a:p>
            <a:pPr lvl="2">
              <a:lnSpc>
                <a:spcPct val="110000"/>
              </a:lnSpc>
            </a:pPr>
            <a:r>
              <a:rPr lang="ru-RU" sz="2000" dirty="0"/>
              <a:t>Ако честотата на писане и четене в/на споделената памет е висока, тогава е много сложно да се реализира функционалността, защото възникват множество ситуации </a:t>
            </a:r>
            <a:r>
              <a:rPr lang="bg-BG" sz="2000" dirty="0"/>
              <a:t>с опасност </a:t>
            </a:r>
            <a:r>
              <a:rPr lang="ru-RU" sz="2000" dirty="0"/>
              <a:t>за взаимно блокиране или гладуване (</a:t>
            </a:r>
            <a:r>
              <a:rPr lang="en-US" sz="2000" dirty="0"/>
              <a:t>starvation)</a:t>
            </a:r>
            <a:r>
              <a:rPr lang="ru-RU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192807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Опашки от съобщения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Комуникацията </a:t>
            </a:r>
            <a:r>
              <a:rPr lang="ru-RU" sz="2800" dirty="0" smtClean="0"/>
              <a:t>с използване на опашки от съобщения може да се реализира чрез два основни подхода:</a:t>
            </a:r>
          </a:p>
          <a:p>
            <a:pPr lvl="1"/>
            <a:r>
              <a:rPr lang="ru-RU" sz="2400" dirty="0"/>
              <a:t>Записване в споделената памет от един процес и четене от споделената памет от друг процес. </a:t>
            </a:r>
            <a:endParaRPr lang="ru-RU" sz="2400" dirty="0" smtClean="0"/>
          </a:p>
          <a:p>
            <a:pPr lvl="2"/>
            <a:r>
              <a:rPr lang="ru-RU" sz="2000" dirty="0" smtClean="0"/>
              <a:t>Четенето може </a:t>
            </a:r>
            <a:r>
              <a:rPr lang="ru-RU" sz="2000" dirty="0"/>
              <a:t>да се извършва и от няколко процеса</a:t>
            </a:r>
            <a:r>
              <a:rPr lang="ru-RU" sz="2000" dirty="0" smtClean="0"/>
              <a:t>.</a:t>
            </a:r>
          </a:p>
        </p:txBody>
      </p:sp>
      <p:pic>
        <p:nvPicPr>
          <p:cNvPr id="1026" name="Picture 2" descr="https://www.tutorialspoint.com/assets/questions/media/23597/quqeu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412" y="3657600"/>
            <a:ext cx="62484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465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Опашки от съобщения</a:t>
            </a:r>
            <a:endParaRPr lang="bg-BG" dirty="0"/>
          </a:p>
        </p:txBody>
      </p:sp>
      <p:pic>
        <p:nvPicPr>
          <p:cNvPr id="1028" name="Picture 4" descr="https://www.tutorialspoint.com/assets/questions/media/23597/proces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012" y="2286000"/>
            <a:ext cx="6355482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Комуникацията </a:t>
            </a:r>
            <a:r>
              <a:rPr lang="ru-RU" sz="2800" dirty="0" smtClean="0"/>
              <a:t>с използване на опашки от съобщения може да се реализира чрез два основни подхода:</a:t>
            </a:r>
          </a:p>
          <a:p>
            <a:pPr lvl="1"/>
            <a:r>
              <a:rPr lang="ru-RU" sz="2400" dirty="0" smtClean="0"/>
              <a:t>Записване </a:t>
            </a:r>
            <a:r>
              <a:rPr lang="ru-RU" sz="2400" dirty="0"/>
              <a:t>в споделената памет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от </a:t>
            </a:r>
            <a:r>
              <a:rPr lang="ru-RU" sz="2400" dirty="0"/>
              <a:t>един процес с </a:t>
            </a:r>
            <a:r>
              <a:rPr lang="ru-RU" sz="2400" dirty="0" smtClean="0"/>
              <a:t>различен тип на </a:t>
            </a:r>
            <a:br>
              <a:rPr lang="ru-RU" sz="2400" dirty="0" smtClean="0"/>
            </a:br>
            <a:r>
              <a:rPr lang="ru-RU" sz="2400" dirty="0" smtClean="0"/>
              <a:t>пакети от данни </a:t>
            </a:r>
            <a:r>
              <a:rPr lang="ru-RU" sz="2400" dirty="0"/>
              <a:t>и четене от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няколко различни процеса</a:t>
            </a:r>
            <a:r>
              <a:rPr lang="ru-RU" sz="2400" dirty="0"/>
              <a:t>,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т.е</a:t>
            </a:r>
            <a:r>
              <a:rPr lang="ru-RU" sz="2400" dirty="0"/>
              <a:t>. според типа на </a:t>
            </a:r>
            <a:r>
              <a:rPr lang="ru-RU" sz="2400" dirty="0" smtClean="0"/>
              <a:t>пакета.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35481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Опашки от съобщения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За </a:t>
            </a:r>
            <a:r>
              <a:rPr lang="ru-RU" sz="2800" dirty="0" smtClean="0"/>
              <a:t>реализация на </a:t>
            </a:r>
            <a:r>
              <a:rPr lang="en-US" sz="2800" dirty="0" smtClean="0"/>
              <a:t>IPC</a:t>
            </a:r>
            <a:r>
              <a:rPr lang="bg-BG" sz="2800" dirty="0" smtClean="0"/>
              <a:t> </a:t>
            </a:r>
            <a:r>
              <a:rPr lang="ru-RU" sz="2800" dirty="0" smtClean="0"/>
              <a:t>с използване на опашки </a:t>
            </a:r>
            <a:r>
              <a:rPr lang="ru-RU" sz="2800" dirty="0"/>
              <a:t>за </a:t>
            </a:r>
            <a:r>
              <a:rPr lang="ru-RU" sz="2800" dirty="0" smtClean="0"/>
              <a:t>съобщения е необходимо да се спазва следната последователност от действия:</a:t>
            </a:r>
            <a:endParaRPr lang="ru-RU" sz="2800" dirty="0"/>
          </a:p>
          <a:p>
            <a:pPr lvl="1"/>
            <a:r>
              <a:rPr lang="ru-RU" sz="2400" dirty="0"/>
              <a:t>Стъпка </a:t>
            </a:r>
            <a:r>
              <a:rPr lang="en-US" sz="2400" dirty="0" smtClean="0"/>
              <a:t>#</a:t>
            </a:r>
            <a:r>
              <a:rPr lang="ru-RU" sz="2400" dirty="0" smtClean="0"/>
              <a:t>1</a:t>
            </a:r>
            <a:r>
              <a:rPr lang="en-US" sz="2400" dirty="0" smtClean="0"/>
              <a:t>:</a:t>
            </a:r>
            <a:r>
              <a:rPr lang="ru-RU" sz="2400" dirty="0" smtClean="0"/>
              <a:t> Процесът създава опашка </a:t>
            </a:r>
            <a:r>
              <a:rPr lang="ru-RU" sz="2400" dirty="0"/>
              <a:t>за съобщения или </a:t>
            </a:r>
            <a:r>
              <a:rPr lang="ru-RU" sz="2400" dirty="0" smtClean="0"/>
              <a:t>се свързва </a:t>
            </a:r>
            <a:r>
              <a:rPr lang="ru-RU" sz="2400" dirty="0"/>
              <a:t>към вече съществуваща опашка за съобщения </a:t>
            </a:r>
            <a:r>
              <a:rPr lang="ru-RU" sz="2400" dirty="0" smtClean="0"/>
              <a:t>с помощта на функцията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msgget()</a:t>
            </a:r>
            <a:r>
              <a:rPr lang="ru-RU" sz="2400" dirty="0" smtClean="0"/>
              <a:t>.</a:t>
            </a:r>
            <a:endParaRPr lang="ru-RU" sz="2400" dirty="0"/>
          </a:p>
          <a:p>
            <a:pPr lvl="1"/>
            <a:r>
              <a:rPr lang="ru-RU" sz="2400" dirty="0"/>
              <a:t>Стъпка </a:t>
            </a:r>
            <a:r>
              <a:rPr lang="en-US" sz="2400" dirty="0"/>
              <a:t># </a:t>
            </a:r>
            <a:r>
              <a:rPr lang="ru-RU" sz="2400" dirty="0" smtClean="0"/>
              <a:t>2: За да изпрати съобщение, процесът записва съобщението в </a:t>
            </a:r>
            <a:r>
              <a:rPr lang="ru-RU" sz="2400" dirty="0"/>
              <a:t>опашката за съобщения </a:t>
            </a:r>
            <a:r>
              <a:rPr lang="ru-RU" sz="2400" dirty="0" smtClean="0"/>
              <a:t>– използва се функцията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msgsnd()</a:t>
            </a:r>
            <a:r>
              <a:rPr lang="ru-RU" sz="2400" dirty="0" smtClean="0"/>
              <a:t>.</a:t>
            </a:r>
            <a:endParaRPr lang="ru-RU" sz="2400" dirty="0"/>
          </a:p>
          <a:p>
            <a:pPr lvl="1"/>
            <a:r>
              <a:rPr lang="ru-RU" sz="2400" dirty="0"/>
              <a:t>Стъпка </a:t>
            </a:r>
            <a:r>
              <a:rPr lang="en-US" sz="2400" dirty="0"/>
              <a:t># </a:t>
            </a:r>
            <a:r>
              <a:rPr lang="ru-RU" sz="2400" dirty="0" smtClean="0"/>
              <a:t>3: </a:t>
            </a:r>
            <a:r>
              <a:rPr lang="ru-RU" sz="2400" dirty="0"/>
              <a:t>За да </a:t>
            </a:r>
            <a:r>
              <a:rPr lang="ru-RU" sz="2400" dirty="0" smtClean="0"/>
              <a:t>получи съобщение, процесът чете от опашката </a:t>
            </a:r>
            <a:r>
              <a:rPr lang="ru-RU" sz="2400" dirty="0"/>
              <a:t>за съобщения </a:t>
            </a:r>
            <a:r>
              <a:rPr lang="ru-RU" sz="2400" dirty="0" smtClean="0"/>
              <a:t>с функцията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msgrcv()</a:t>
            </a:r>
            <a:r>
              <a:rPr lang="ru-RU" sz="2400" dirty="0" smtClean="0"/>
              <a:t>.</a:t>
            </a:r>
            <a:endParaRPr lang="ru-RU" sz="2400" dirty="0"/>
          </a:p>
          <a:p>
            <a:pPr lvl="1"/>
            <a:r>
              <a:rPr lang="ru-RU" sz="2400" dirty="0"/>
              <a:t>Стъпка </a:t>
            </a:r>
            <a:r>
              <a:rPr lang="en-US" sz="2400" dirty="0"/>
              <a:t># </a:t>
            </a:r>
            <a:r>
              <a:rPr lang="ru-RU" sz="2400" dirty="0" smtClean="0"/>
              <a:t>4: Процесът може да извършва контролни операции върху </a:t>
            </a:r>
            <a:r>
              <a:rPr lang="ru-RU" sz="2400" dirty="0"/>
              <a:t>опашката от съобщения </a:t>
            </a:r>
            <a:r>
              <a:rPr lang="ru-RU" sz="2400" dirty="0" smtClean="0"/>
              <a:t>с помощта на функцията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msgctl()</a:t>
            </a:r>
            <a:r>
              <a:rPr lang="ru-RU" sz="2400" dirty="0" smtClean="0"/>
              <a:t>.</a:t>
            </a:r>
          </a:p>
          <a:p>
            <a:pPr lvl="2"/>
            <a:r>
              <a:rPr lang="ru-RU" sz="2000" dirty="0" smtClean="0"/>
              <a:t>Пример: унищожаване на опашката.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40805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Опашки от съобщения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 smtClean="0"/>
              <a:t>Функция 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msgget()</a:t>
            </a:r>
            <a:endParaRPr lang="ru-RU" sz="2800" dirty="0"/>
          </a:p>
          <a:p>
            <a:pPr lvl="1"/>
            <a:r>
              <a:rPr lang="ru-RU" sz="2400" dirty="0"/>
              <a:t>Това системно извикване създава </a:t>
            </a:r>
            <a:r>
              <a:rPr lang="ru-RU" sz="2400" dirty="0" smtClean="0"/>
              <a:t>нова </a:t>
            </a:r>
            <a:br>
              <a:rPr lang="ru-RU" sz="2400" dirty="0" smtClean="0"/>
            </a:br>
            <a:r>
              <a:rPr lang="ru-RU" sz="2400" dirty="0" smtClean="0"/>
              <a:t>или свързва към съществуваща опашка </a:t>
            </a:r>
            <a:br>
              <a:rPr lang="ru-RU" sz="2400" dirty="0" smtClean="0"/>
            </a:br>
            <a:r>
              <a:rPr lang="ru-RU" sz="2400" dirty="0" smtClean="0"/>
              <a:t>от съобщения.</a:t>
            </a:r>
          </a:p>
          <a:p>
            <a:pPr lvl="2"/>
            <a:r>
              <a:rPr lang="ru-RU" sz="2000" dirty="0" smtClean="0"/>
              <a:t>«key» е ключ, който уникално идентифицира</a:t>
            </a:r>
            <a:br>
              <a:rPr lang="ru-RU" sz="2000" dirty="0" smtClean="0"/>
            </a:br>
            <a:r>
              <a:rPr lang="ru-RU" sz="2000" dirty="0" smtClean="0"/>
              <a:t>опашката </a:t>
            </a:r>
            <a:r>
              <a:rPr lang="ru-RU" sz="2000" dirty="0"/>
              <a:t>за </a:t>
            </a:r>
            <a:r>
              <a:rPr lang="ru-RU" sz="2000" dirty="0" smtClean="0"/>
              <a:t>съобщения: ключът </a:t>
            </a:r>
            <a:r>
              <a:rPr lang="ru-RU" sz="2000" dirty="0"/>
              <a:t>може да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бъде </a:t>
            </a:r>
            <a:r>
              <a:rPr lang="ru-RU" sz="2000" dirty="0"/>
              <a:t>или произволна стойност, или </a:t>
            </a:r>
            <a:r>
              <a:rPr lang="ru-RU" sz="2000" dirty="0" smtClean="0"/>
              <a:t>получена </a:t>
            </a:r>
            <a:r>
              <a:rPr lang="ru-RU" sz="2000" dirty="0"/>
              <a:t>от библиотечната функция ftok().</a:t>
            </a:r>
          </a:p>
          <a:p>
            <a:pPr lvl="2"/>
            <a:r>
              <a:rPr lang="ru-RU" sz="2000" dirty="0" smtClean="0"/>
              <a:t>«m</a:t>
            </a:r>
            <a:r>
              <a:rPr lang="en-US" sz="2000" dirty="0" smtClean="0"/>
              <a:t>sg</a:t>
            </a:r>
            <a:r>
              <a:rPr lang="ru-RU" sz="2000" dirty="0" smtClean="0"/>
              <a:t>flg» </a:t>
            </a:r>
            <a:r>
              <a:rPr lang="bg-BG" sz="2000" dirty="0" smtClean="0"/>
              <a:t>задава</a:t>
            </a:r>
            <a:r>
              <a:rPr lang="ru-RU" sz="2000" dirty="0" smtClean="0"/>
              <a:t> режима на работа с опашката: IPC_CREAT </a:t>
            </a:r>
            <a:r>
              <a:rPr lang="ru-RU" sz="2000" dirty="0"/>
              <a:t>(създаване на опашка за съобщения, ако не съществува) или IPC_EXCL </a:t>
            </a:r>
            <a:r>
              <a:rPr lang="ru-RU" sz="2000" dirty="0" smtClean="0"/>
              <a:t>(използва </a:t>
            </a:r>
            <a:r>
              <a:rPr lang="ru-RU" sz="2000" dirty="0"/>
              <a:t>се с IPC_CREAT за създаване на опашка за съобщения и </a:t>
            </a:r>
            <a:r>
              <a:rPr lang="ru-RU" sz="2000" dirty="0" smtClean="0"/>
              <a:t>ако </a:t>
            </a:r>
            <a:r>
              <a:rPr lang="ru-RU" sz="2000" dirty="0"/>
              <a:t>опашката </a:t>
            </a:r>
            <a:r>
              <a:rPr lang="ru-RU" sz="2000" dirty="0" smtClean="0"/>
              <a:t>вече съществува, то извикването </a:t>
            </a:r>
            <a:r>
              <a:rPr lang="ru-RU" sz="2000" dirty="0"/>
              <a:t>се </a:t>
            </a:r>
            <a:r>
              <a:rPr lang="ru-RU" sz="2000" dirty="0" smtClean="0"/>
              <a:t>проваля). </a:t>
            </a:r>
          </a:p>
          <a:p>
            <a:pPr lvl="2"/>
            <a:r>
              <a:rPr lang="ru-RU" sz="2000" dirty="0" smtClean="0"/>
              <a:t>В «m</a:t>
            </a:r>
            <a:r>
              <a:rPr lang="en-US" sz="2000" dirty="0"/>
              <a:t>sg</a:t>
            </a:r>
            <a:r>
              <a:rPr lang="ru-RU" sz="2000" dirty="0"/>
              <a:t>flg» </a:t>
            </a:r>
            <a:r>
              <a:rPr lang="ru-RU" sz="2000" dirty="0" smtClean="0"/>
              <a:t>е необходимо да </a:t>
            </a:r>
            <a:r>
              <a:rPr lang="ru-RU" sz="2000" dirty="0"/>
              <a:t>се </a:t>
            </a:r>
            <a:r>
              <a:rPr lang="ru-RU" sz="2000" dirty="0" smtClean="0"/>
              <a:t>дефинират и маски за различните видове достъп.</a:t>
            </a:r>
          </a:p>
          <a:p>
            <a:pPr lvl="2"/>
            <a:r>
              <a:rPr lang="ru-RU" sz="2000" dirty="0" smtClean="0"/>
              <a:t>При успех се връща цяло положително число.</a:t>
            </a:r>
          </a:p>
          <a:p>
            <a:pPr lvl="2"/>
            <a:r>
              <a:rPr lang="ru-RU" sz="2000" dirty="0" smtClean="0"/>
              <a:t>При неуспех се връща -1 и в 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errno</a:t>
            </a:r>
            <a:r>
              <a:rPr lang="bg-BG" sz="2000" dirty="0" smtClean="0"/>
              <a:t> се връща типа на грешката (основно </a:t>
            </a:r>
            <a:r>
              <a:rPr lang="ru-RU" sz="2000" dirty="0" smtClean="0"/>
              <a:t>EACCESS, EEXIST, </a:t>
            </a:r>
            <a:r>
              <a:rPr lang="ru-RU" sz="2000" dirty="0"/>
              <a:t>ENOENT </a:t>
            </a:r>
            <a:r>
              <a:rPr lang="ru-RU" sz="2000" dirty="0" smtClean="0"/>
              <a:t>и ENOMEM).</a:t>
            </a:r>
            <a:endParaRPr lang="ru-RU" sz="2000" dirty="0"/>
          </a:p>
          <a:p>
            <a:pPr lvl="2"/>
            <a:r>
              <a:rPr lang="ru-RU" sz="2000" dirty="0" smtClean="0"/>
              <a:t>Това е част от стандарта System </a:t>
            </a:r>
            <a:r>
              <a:rPr lang="ru-RU" sz="2000" dirty="0"/>
              <a:t>V. </a:t>
            </a:r>
            <a:endParaRPr lang="ru-RU" sz="2000" dirty="0" smtClean="0"/>
          </a:p>
          <a:p>
            <a:pPr lvl="2"/>
            <a:endParaRPr lang="ru-RU" sz="2000" dirty="0" smtClean="0"/>
          </a:p>
          <a:p>
            <a:pPr lvl="1"/>
            <a:endParaRPr lang="ru-RU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412" y="1447800"/>
            <a:ext cx="4398655" cy="175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8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Опашки от съобщения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1143000"/>
            <a:ext cx="10900750" cy="5715000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ru-RU" sz="2800" dirty="0" smtClean="0"/>
              <a:t>Функция 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msg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snd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ru-RU" sz="2800" dirty="0"/>
          </a:p>
          <a:p>
            <a:pPr lvl="1">
              <a:spcBef>
                <a:spcPts val="400"/>
              </a:spcBef>
            </a:pPr>
            <a:r>
              <a:rPr lang="ru-RU" sz="2400" dirty="0"/>
              <a:t>Това системно извикване </a:t>
            </a:r>
            <a:r>
              <a:rPr lang="bg-BG" sz="2400" dirty="0" smtClean="0"/>
              <a:t>записва съобщение в </a:t>
            </a:r>
            <a:r>
              <a:rPr lang="ru-RU" sz="2400" dirty="0" smtClean="0"/>
              <a:t>съществуваща опашка от съобщения.</a:t>
            </a:r>
          </a:p>
          <a:p>
            <a:pPr lvl="2">
              <a:spcBef>
                <a:spcPts val="400"/>
              </a:spcBef>
            </a:pPr>
            <a:endParaRPr lang="ru-RU" sz="2000" dirty="0" smtClean="0"/>
          </a:p>
          <a:p>
            <a:pPr lvl="2">
              <a:spcBef>
                <a:spcPts val="400"/>
              </a:spcBef>
            </a:pPr>
            <a:endParaRPr lang="ru-RU" sz="2000" dirty="0"/>
          </a:p>
          <a:p>
            <a:pPr lvl="2">
              <a:spcBef>
                <a:spcPts val="400"/>
              </a:spcBef>
            </a:pPr>
            <a:endParaRPr lang="ru-RU" sz="2000" dirty="0" smtClean="0"/>
          </a:p>
          <a:p>
            <a:pPr lvl="2">
              <a:spcBef>
                <a:spcPts val="400"/>
              </a:spcBef>
            </a:pPr>
            <a:endParaRPr lang="ru-RU" sz="2000" dirty="0" smtClean="0"/>
          </a:p>
          <a:p>
            <a:pPr lvl="2">
              <a:spcBef>
                <a:spcPts val="400"/>
              </a:spcBef>
            </a:pPr>
            <a:endParaRPr lang="ru-RU" sz="2000" dirty="0" smtClean="0"/>
          </a:p>
          <a:p>
            <a:pPr lvl="2">
              <a:spcBef>
                <a:spcPts val="400"/>
              </a:spcBef>
            </a:pPr>
            <a:r>
              <a:rPr lang="ru-RU" sz="2000" dirty="0" smtClean="0"/>
              <a:t>«msgid» е идентификатора </a:t>
            </a:r>
            <a:r>
              <a:rPr lang="ru-RU" sz="2000" dirty="0"/>
              <a:t>на опашката за </a:t>
            </a:r>
            <a:r>
              <a:rPr lang="ru-RU" sz="2000" dirty="0" smtClean="0"/>
              <a:t>съобщения: това е върнатата стойност при </a:t>
            </a:r>
            <a:r>
              <a:rPr lang="ru-RU" sz="2000" dirty="0"/>
              <a:t>успех </a:t>
            </a:r>
            <a:r>
              <a:rPr lang="ru-RU" sz="2000" dirty="0" smtClean="0"/>
              <a:t>от функцията msgget()</a:t>
            </a:r>
          </a:p>
          <a:p>
            <a:pPr lvl="2">
              <a:spcBef>
                <a:spcPts val="400"/>
              </a:spcBef>
            </a:pPr>
            <a:r>
              <a:rPr lang="ru-RU" sz="2000" dirty="0" smtClean="0"/>
              <a:t>«msgp» </a:t>
            </a:r>
            <a:r>
              <a:rPr lang="ru-RU" sz="2000" dirty="0"/>
              <a:t>е указателят към </a:t>
            </a:r>
            <a:r>
              <a:rPr lang="ru-RU" sz="2000" dirty="0" smtClean="0"/>
              <a:t>буфера със съобщението</a:t>
            </a:r>
          </a:p>
          <a:p>
            <a:pPr lvl="2">
              <a:spcBef>
                <a:spcPts val="400"/>
              </a:spcBef>
            </a:pPr>
            <a:r>
              <a:rPr lang="ru-RU" sz="2000" dirty="0" smtClean="0"/>
              <a:t>«</a:t>
            </a:r>
            <a:r>
              <a:rPr lang="en-US" sz="2000" dirty="0" err="1" smtClean="0"/>
              <a:t>msgsz</a:t>
            </a:r>
            <a:r>
              <a:rPr lang="ru-RU" sz="2000" dirty="0" smtClean="0"/>
              <a:t>» е големината на съобщението в брой байтове</a:t>
            </a:r>
          </a:p>
          <a:p>
            <a:pPr lvl="2">
              <a:spcBef>
                <a:spcPts val="400"/>
              </a:spcBef>
            </a:pPr>
            <a:r>
              <a:rPr lang="ru-RU" sz="2000" dirty="0" smtClean="0"/>
              <a:t>«msgflg» задава режим на работа: IPC_NOWAIT </a:t>
            </a:r>
            <a:r>
              <a:rPr lang="ru-RU" sz="2000" dirty="0"/>
              <a:t>(връща се незабавно, когато не е намерено съобщение в </a:t>
            </a:r>
            <a:r>
              <a:rPr lang="ru-RU" sz="2000" dirty="0" smtClean="0"/>
              <a:t>опашката); MSG_NOERROR </a:t>
            </a:r>
            <a:r>
              <a:rPr lang="ru-RU" sz="2000" dirty="0"/>
              <a:t>(съкращава текста на съобщението, ако е повече от </a:t>
            </a:r>
            <a:r>
              <a:rPr lang="ru-RU" sz="2000" i="1" dirty="0"/>
              <a:t>msgsz</a:t>
            </a:r>
            <a:r>
              <a:rPr lang="ru-RU" sz="2000" dirty="0"/>
              <a:t> байта</a:t>
            </a:r>
            <a:r>
              <a:rPr lang="ru-RU" sz="2000" dirty="0" smtClean="0"/>
              <a:t>)</a:t>
            </a:r>
            <a:endParaRPr lang="ru-RU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7812" y="2514600"/>
            <a:ext cx="739471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28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Опашки от съобщения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1143000"/>
            <a:ext cx="10900750" cy="5715000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ru-RU" sz="2800" dirty="0" smtClean="0"/>
              <a:t>Функция 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msg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snd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ru-RU" sz="2800" dirty="0"/>
          </a:p>
          <a:p>
            <a:pPr lvl="1">
              <a:spcBef>
                <a:spcPts val="400"/>
              </a:spcBef>
            </a:pPr>
            <a:r>
              <a:rPr lang="ru-RU" sz="2400" dirty="0" smtClean="0"/>
              <a:t>Буферът на съобщението </a:t>
            </a:r>
            <a:r>
              <a:rPr lang="ru-RU" sz="2400" dirty="0"/>
              <a:t>«msgid» </a:t>
            </a:r>
            <a:r>
              <a:rPr lang="ru-RU" sz="2400" dirty="0" smtClean="0"/>
              <a:t>се задава със структура от вида:</a:t>
            </a:r>
          </a:p>
          <a:p>
            <a:pPr lvl="2">
              <a:spcBef>
                <a:spcPts val="400"/>
              </a:spcBef>
            </a:pPr>
            <a:endParaRPr lang="ru-RU" sz="2000" dirty="0" smtClean="0"/>
          </a:p>
          <a:p>
            <a:pPr lvl="2">
              <a:spcBef>
                <a:spcPts val="400"/>
              </a:spcBef>
            </a:pPr>
            <a:endParaRPr lang="ru-RU" sz="2000" dirty="0"/>
          </a:p>
          <a:p>
            <a:pPr lvl="2">
              <a:spcBef>
                <a:spcPts val="400"/>
              </a:spcBef>
            </a:pPr>
            <a:endParaRPr lang="ru-RU" sz="2000" dirty="0" smtClean="0"/>
          </a:p>
          <a:p>
            <a:pPr lvl="2">
              <a:spcBef>
                <a:spcPts val="400"/>
              </a:spcBef>
            </a:pPr>
            <a:endParaRPr lang="ru-RU" sz="2000" dirty="0" smtClean="0"/>
          </a:p>
          <a:p>
            <a:pPr lvl="2">
              <a:spcBef>
                <a:spcPts val="400"/>
              </a:spcBef>
            </a:pPr>
            <a:endParaRPr lang="ru-RU" sz="2000" dirty="0" smtClean="0"/>
          </a:p>
          <a:p>
            <a:pPr lvl="2">
              <a:spcBef>
                <a:spcPts val="400"/>
              </a:spcBef>
            </a:pPr>
            <a:r>
              <a:rPr lang="ru-RU" sz="2000" dirty="0" smtClean="0"/>
              <a:t>«m</a:t>
            </a:r>
            <a:r>
              <a:rPr lang="en-US" sz="2000" dirty="0" smtClean="0"/>
              <a:t>type</a:t>
            </a:r>
            <a:r>
              <a:rPr lang="ru-RU" sz="2000" dirty="0" smtClean="0"/>
              <a:t>» е </a:t>
            </a:r>
            <a:r>
              <a:rPr lang="bg-BG" sz="2000" dirty="0" smtClean="0"/>
              <a:t>тип на съобщението, който се дефинира според вида и броя на необходимите съобщения.</a:t>
            </a:r>
          </a:p>
          <a:p>
            <a:pPr lvl="2">
              <a:spcBef>
                <a:spcPts val="400"/>
              </a:spcBef>
            </a:pPr>
            <a:r>
              <a:rPr lang="ru-RU" sz="2000" dirty="0"/>
              <a:t>«</a:t>
            </a:r>
            <a:r>
              <a:rPr lang="ru-RU" sz="2000" dirty="0" smtClean="0"/>
              <a:t>m</a:t>
            </a:r>
            <a:r>
              <a:rPr lang="en-US" sz="2000" dirty="0" smtClean="0"/>
              <a:t>text</a:t>
            </a:r>
            <a:r>
              <a:rPr lang="ru-RU" sz="2000" dirty="0" smtClean="0"/>
              <a:t>» е</a:t>
            </a:r>
            <a:r>
              <a:rPr lang="bg-BG" sz="2000" dirty="0" smtClean="0"/>
              <a:t> реалния буфер на съобщението и неговия размер (зададен в скобите) е числото, което се задава с параметъра </a:t>
            </a:r>
            <a:r>
              <a:rPr lang="ru-RU" sz="2000" dirty="0"/>
              <a:t>«</a:t>
            </a:r>
            <a:r>
              <a:rPr lang="en-US" sz="2000" dirty="0" err="1"/>
              <a:t>msgsz</a:t>
            </a:r>
            <a:r>
              <a:rPr lang="ru-RU" sz="2000" dirty="0" smtClean="0"/>
              <a:t>»: </a:t>
            </a:r>
            <a:r>
              <a:rPr lang="ru-RU" sz="2000" i="1" u="sng" dirty="0" smtClean="0"/>
              <a:t>размерът</a:t>
            </a:r>
            <a:r>
              <a:rPr lang="ru-RU" sz="2000" dirty="0" smtClean="0"/>
              <a:t> на буфера се избира според най-голямото съобщение.</a:t>
            </a:r>
          </a:p>
          <a:p>
            <a:pPr lvl="1">
              <a:spcBef>
                <a:spcPts val="400"/>
              </a:spcBef>
            </a:pPr>
            <a:r>
              <a:rPr lang="ru-RU" sz="2400" dirty="0" smtClean="0"/>
              <a:t>При завършване, функци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msgget()</a:t>
            </a:r>
            <a:r>
              <a:rPr lang="ru-RU" sz="2400" dirty="0" smtClean="0"/>
              <a:t> връща:</a:t>
            </a:r>
          </a:p>
          <a:p>
            <a:pPr lvl="2">
              <a:spcBef>
                <a:spcPts val="400"/>
              </a:spcBef>
            </a:pPr>
            <a:r>
              <a:rPr lang="ru-RU" sz="2000" dirty="0" smtClean="0"/>
              <a:t>0 при успех</a:t>
            </a:r>
          </a:p>
          <a:p>
            <a:pPr lvl="2">
              <a:spcBef>
                <a:spcPts val="400"/>
              </a:spcBef>
            </a:pPr>
            <a:r>
              <a:rPr lang="ru-RU" sz="2000" dirty="0" smtClean="0"/>
              <a:t>-1 при неуспех и в </a:t>
            </a:r>
            <a:r>
              <a:rPr lang="en-US" sz="2000" dirty="0" err="1" smtClean="0"/>
              <a:t>errno</a:t>
            </a:r>
            <a:r>
              <a:rPr lang="bg-BG" sz="2000" dirty="0" smtClean="0"/>
              <a:t> се връща кода за грешка.</a:t>
            </a:r>
            <a:endParaRPr lang="ru-RU" sz="2000" dirty="0"/>
          </a:p>
          <a:p>
            <a:pPr lvl="1">
              <a:spcBef>
                <a:spcPts val="400"/>
              </a:spcBef>
            </a:pPr>
            <a:endParaRPr lang="ru-RU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412" y="2133600"/>
            <a:ext cx="2971800" cy="160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16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Опашки от съобщения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1143000"/>
            <a:ext cx="10900750" cy="5715000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ru-RU" sz="2800" dirty="0" smtClean="0"/>
              <a:t>Функция 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msg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snd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ru-RU" sz="2800" dirty="0"/>
          </a:p>
          <a:p>
            <a:pPr lvl="1">
              <a:spcBef>
                <a:spcPts val="400"/>
              </a:spcBef>
            </a:pPr>
            <a:r>
              <a:rPr lang="ru-RU" sz="2400" dirty="0" smtClean="0"/>
              <a:t>Буферът на съобщението </a:t>
            </a:r>
            <a:r>
              <a:rPr lang="ru-RU" sz="2400" dirty="0"/>
              <a:t>«msgid» </a:t>
            </a:r>
            <a:r>
              <a:rPr lang="ru-RU" sz="2400" dirty="0" smtClean="0"/>
              <a:t>се задава със структура от вида:</a:t>
            </a:r>
          </a:p>
          <a:p>
            <a:pPr lvl="2">
              <a:spcBef>
                <a:spcPts val="400"/>
              </a:spcBef>
            </a:pPr>
            <a:r>
              <a:rPr lang="bg-BG" sz="2000" dirty="0" smtClean="0"/>
              <a:t>Вместо полето </a:t>
            </a:r>
            <a:r>
              <a:rPr lang="en-US" sz="2000" dirty="0" smtClean="0"/>
              <a:t>&lt;</a:t>
            </a:r>
            <a:r>
              <a:rPr lang="en-US" sz="2000" dirty="0" err="1" smtClean="0"/>
              <a:t>mtext</a:t>
            </a:r>
            <a:r>
              <a:rPr lang="en-US" sz="2000" dirty="0" smtClean="0"/>
              <a:t>&gt;</a:t>
            </a:r>
            <a:r>
              <a:rPr lang="bg-BG" sz="2000" dirty="0" smtClean="0"/>
              <a:t> може да се използва следната дефиниция</a:t>
            </a:r>
            <a:endParaRPr lang="ru-RU" sz="20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12" y="2514600"/>
            <a:ext cx="7459116" cy="28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82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Опашки от съобщения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1143000"/>
            <a:ext cx="10900750" cy="5715000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ru-RU" sz="2800" dirty="0" smtClean="0"/>
              <a:t>Функция 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msg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rcv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ru-RU" sz="2800" dirty="0"/>
          </a:p>
          <a:p>
            <a:pPr lvl="1">
              <a:spcBef>
                <a:spcPts val="400"/>
              </a:spcBef>
            </a:pPr>
            <a:r>
              <a:rPr lang="ru-RU" sz="2400" dirty="0"/>
              <a:t>Това системно извикване </a:t>
            </a:r>
            <a:r>
              <a:rPr lang="bg-BG" sz="2400" dirty="0" smtClean="0"/>
              <a:t>прочита съобщение от </a:t>
            </a:r>
            <a:r>
              <a:rPr lang="ru-RU" sz="2400" dirty="0"/>
              <a:t>съществуваща опашка от съобщения</a:t>
            </a:r>
            <a:r>
              <a:rPr lang="ru-RU" sz="2400" dirty="0" smtClean="0"/>
              <a:t>.</a:t>
            </a:r>
          </a:p>
          <a:p>
            <a:pPr lvl="2">
              <a:spcBef>
                <a:spcPts val="400"/>
              </a:spcBef>
            </a:pPr>
            <a:endParaRPr lang="ru-RU" sz="2000" dirty="0" smtClean="0"/>
          </a:p>
          <a:p>
            <a:pPr lvl="2">
              <a:spcBef>
                <a:spcPts val="400"/>
              </a:spcBef>
            </a:pPr>
            <a:endParaRPr lang="ru-RU" sz="2000" dirty="0" smtClean="0"/>
          </a:p>
          <a:p>
            <a:pPr lvl="2">
              <a:spcBef>
                <a:spcPts val="400"/>
              </a:spcBef>
            </a:pPr>
            <a:endParaRPr lang="ru-RU" sz="2000" dirty="0"/>
          </a:p>
          <a:p>
            <a:pPr lvl="2">
              <a:spcBef>
                <a:spcPts val="400"/>
              </a:spcBef>
            </a:pPr>
            <a:endParaRPr lang="ru-RU" sz="2000" dirty="0" smtClean="0"/>
          </a:p>
          <a:p>
            <a:pPr lvl="2">
              <a:spcBef>
                <a:spcPts val="400"/>
              </a:spcBef>
            </a:pPr>
            <a:endParaRPr lang="ru-RU" sz="2000" dirty="0" smtClean="0"/>
          </a:p>
          <a:p>
            <a:pPr lvl="2">
              <a:spcBef>
                <a:spcPts val="400"/>
              </a:spcBef>
            </a:pPr>
            <a:endParaRPr lang="ru-RU" sz="2000" dirty="0" smtClean="0"/>
          </a:p>
          <a:p>
            <a:pPr lvl="2">
              <a:spcBef>
                <a:spcPts val="400"/>
              </a:spcBef>
            </a:pPr>
            <a:r>
              <a:rPr lang="ru-RU" sz="2000" dirty="0" smtClean="0"/>
              <a:t>«msgid», «msgp», «</a:t>
            </a:r>
            <a:r>
              <a:rPr lang="en-US" sz="2000" dirty="0" err="1" smtClean="0"/>
              <a:t>msgsz</a:t>
            </a:r>
            <a:r>
              <a:rPr lang="ru-RU" sz="2000" dirty="0" smtClean="0"/>
              <a:t>» и «msgflg» имат еднакъв смисъл с параметрите на функцията </a:t>
            </a:r>
            <a:r>
              <a:rPr lang="en-US" sz="2000" dirty="0" err="1" smtClean="0"/>
              <a:t>msgsnd</a:t>
            </a:r>
            <a:r>
              <a:rPr lang="en-US" sz="2000" dirty="0" smtClean="0"/>
              <a:t>()</a:t>
            </a:r>
          </a:p>
          <a:p>
            <a:pPr lvl="2">
              <a:spcBef>
                <a:spcPts val="400"/>
              </a:spcBef>
            </a:pPr>
            <a:r>
              <a:rPr lang="ru-RU" sz="2000" dirty="0"/>
              <a:t>«</a:t>
            </a:r>
            <a:r>
              <a:rPr lang="ru-RU" sz="2000" dirty="0" smtClean="0"/>
              <a:t>msg</a:t>
            </a:r>
            <a:r>
              <a:rPr lang="en-US" sz="2000" dirty="0" smtClean="0"/>
              <a:t>type</a:t>
            </a:r>
            <a:r>
              <a:rPr lang="ru-RU" sz="2000" dirty="0" smtClean="0"/>
              <a:t>»</a:t>
            </a:r>
            <a:r>
              <a:rPr lang="en-US" sz="2000" dirty="0" smtClean="0"/>
              <a:t> </a:t>
            </a:r>
            <a:r>
              <a:rPr lang="bg-BG" sz="2000" dirty="0" smtClean="0"/>
              <a:t>показва типа на съобщението</a:t>
            </a:r>
          </a:p>
          <a:p>
            <a:pPr lvl="1">
              <a:spcBef>
                <a:spcPts val="400"/>
              </a:spcBef>
            </a:pPr>
            <a:r>
              <a:rPr lang="bg-BG" sz="2400" dirty="0" smtClean="0"/>
              <a:t>Функцията връща следните стойности:</a:t>
            </a:r>
          </a:p>
          <a:p>
            <a:pPr lvl="2">
              <a:spcBef>
                <a:spcPts val="400"/>
              </a:spcBef>
            </a:pPr>
            <a:r>
              <a:rPr lang="bg-BG" sz="2000" dirty="0" smtClean="0"/>
              <a:t>При успех връща цяло число, което е реалния брой на байтовете в съобщението</a:t>
            </a:r>
          </a:p>
          <a:p>
            <a:pPr lvl="2">
              <a:spcBef>
                <a:spcPts val="400"/>
              </a:spcBef>
            </a:pPr>
            <a:r>
              <a:rPr lang="bg-BG" sz="2000" dirty="0" smtClean="0"/>
              <a:t>При неуспех връща -1 и в </a:t>
            </a:r>
            <a:r>
              <a:rPr lang="en-US" sz="2000" dirty="0" err="1" smtClean="0"/>
              <a:t>errno</a:t>
            </a:r>
            <a:r>
              <a:rPr lang="bg-BG" sz="2000" dirty="0" smtClean="0"/>
              <a:t> се връща типа на грешката.</a:t>
            </a:r>
            <a:endParaRPr lang="ru-RU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2438400"/>
            <a:ext cx="8964223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7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bg-BG" dirty="0" smtClean="0"/>
              <a:t>Канали в </a:t>
            </a:r>
            <a:r>
              <a:rPr lang="en-US" dirty="0" smtClean="0"/>
              <a:t>Unix-</a:t>
            </a:r>
            <a:r>
              <a:rPr lang="bg-BG" dirty="0" smtClean="0"/>
              <a:t>системите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1143000"/>
            <a:ext cx="10900750" cy="5638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ru-RU" sz="2800" dirty="0" smtClean="0"/>
              <a:t>IPC </a:t>
            </a:r>
            <a:r>
              <a:rPr lang="ru-RU" sz="2800" dirty="0"/>
              <a:t>е много разпространен механизъм в Linux и </a:t>
            </a:r>
            <a:r>
              <a:rPr lang="ru-RU" sz="2800" dirty="0" smtClean="0"/>
              <a:t>каналите (</a:t>
            </a:r>
            <a:r>
              <a:rPr lang="en-US" sz="2800" dirty="0" smtClean="0"/>
              <a:t>pipes)</a:t>
            </a:r>
            <a:r>
              <a:rPr lang="ru-RU" sz="2800" dirty="0" smtClean="0"/>
              <a:t> са </a:t>
            </a:r>
            <a:r>
              <a:rPr lang="ru-RU" sz="2800" dirty="0"/>
              <a:t>може би един от най-широко използваните методи за IPC</a:t>
            </a:r>
            <a:r>
              <a:rPr lang="ru-RU" sz="2800" dirty="0" smtClean="0"/>
              <a:t>.</a:t>
            </a:r>
          </a:p>
          <a:p>
            <a:pPr lvl="1"/>
            <a:r>
              <a:rPr lang="ru-RU" sz="2400" dirty="0" smtClean="0"/>
              <a:t>Ако в командния интерпретато</a:t>
            </a:r>
            <a:r>
              <a:rPr lang="bg-BG" sz="2400" dirty="0"/>
              <a:t>р</a:t>
            </a:r>
            <a:r>
              <a:rPr lang="ru-RU" sz="2400" dirty="0" smtClean="0"/>
              <a:t> се зададе команда </a:t>
            </a:r>
          </a:p>
          <a:p>
            <a:pPr marL="438150" lvl="1" indent="0">
              <a:buNone/>
            </a:pPr>
            <a:r>
              <a:rPr lang="ru-RU" sz="2400" dirty="0" smtClean="0"/>
              <a:t>               </a:t>
            </a:r>
            <a:r>
              <a:rPr lang="ru-RU" sz="2400" b="1" dirty="0" smtClean="0"/>
              <a:t>$  </a:t>
            </a:r>
            <a:r>
              <a:rPr lang="en-US" sz="2400" b="1" dirty="0" smtClean="0"/>
              <a:t>cmd1 </a:t>
            </a:r>
            <a:r>
              <a:rPr lang="ru-RU" sz="2400" b="1" dirty="0" smtClean="0"/>
              <a:t>| </a:t>
            </a:r>
            <a:r>
              <a:rPr lang="en-US" sz="2400" b="1" dirty="0" smtClean="0"/>
              <a:t>cmd2</a:t>
            </a:r>
            <a:r>
              <a:rPr lang="ru-RU" sz="2400" b="1" dirty="0" smtClean="0"/>
              <a:t> </a:t>
            </a:r>
          </a:p>
          <a:p>
            <a:pPr marL="438150" lvl="1" indent="0">
              <a:buNone/>
            </a:pPr>
            <a:r>
              <a:rPr lang="ru-RU" sz="2400" dirty="0" smtClean="0"/>
              <a:t>     то се създава канал, който свързва «</a:t>
            </a:r>
            <a:r>
              <a:rPr lang="ru-RU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stdout</a:t>
            </a:r>
            <a:r>
              <a:rPr lang="ru-RU" sz="2400" dirty="0" smtClean="0"/>
              <a:t>» </a:t>
            </a:r>
            <a:r>
              <a:rPr lang="ru-RU" sz="2400" dirty="0"/>
              <a:t>на </a:t>
            </a:r>
            <a:r>
              <a:rPr lang="ru-RU" sz="2400" b="1" dirty="0" smtClean="0"/>
              <a:t>c</a:t>
            </a:r>
            <a:r>
              <a:rPr lang="en-US" sz="2400" b="1" dirty="0" smtClean="0"/>
              <a:t>md1</a:t>
            </a:r>
            <a:r>
              <a:rPr lang="ru-RU" sz="2400" dirty="0" smtClean="0"/>
              <a:t> с «</a:t>
            </a:r>
            <a:r>
              <a:rPr lang="ru-RU" sz="2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stdin</a:t>
            </a:r>
            <a:r>
              <a:rPr lang="ru-RU" sz="2400" dirty="0" smtClean="0"/>
              <a:t>» </a:t>
            </a:r>
            <a:r>
              <a:rPr lang="ru-RU" sz="2400" dirty="0"/>
              <a:t>на </a:t>
            </a:r>
            <a:r>
              <a:rPr lang="en-US" sz="2400" b="1" dirty="0" smtClean="0"/>
              <a:t>cmd2</a:t>
            </a:r>
            <a:r>
              <a:rPr lang="ru-RU" sz="2400" dirty="0" smtClean="0"/>
              <a:t>. </a:t>
            </a:r>
          </a:p>
          <a:p>
            <a:r>
              <a:rPr lang="ru-RU" sz="2800" dirty="0" smtClean="0"/>
              <a:t>Предназначението на каналите е да осигури еднопосочен пренос на данни между два процеса.</a:t>
            </a:r>
          </a:p>
          <a:p>
            <a:pPr lvl="1"/>
            <a:r>
              <a:rPr lang="ru-RU" sz="2400" dirty="0" smtClean="0"/>
              <a:t>Това реално се </a:t>
            </a:r>
            <a:r>
              <a:rPr lang="ru-RU" sz="2400" dirty="0"/>
              <a:t>реализира с помощта на част от паметта на ядрото. </a:t>
            </a:r>
            <a:endParaRPr lang="ru-RU" sz="2400" dirty="0" smtClean="0"/>
          </a:p>
          <a:p>
            <a:pPr lvl="1"/>
            <a:r>
              <a:rPr lang="ru-RU" sz="2400" dirty="0" smtClean="0"/>
              <a:t>Системното </a:t>
            </a:r>
            <a:r>
              <a:rPr lang="ru-RU" sz="2400" dirty="0"/>
              <a:t>извикване pipe винаги създава </a:t>
            </a:r>
            <a:r>
              <a:rPr lang="ru-RU" sz="2400" dirty="0" smtClean="0"/>
              <a:t>канал и </a:t>
            </a:r>
            <a:r>
              <a:rPr lang="ru-RU" sz="2400" dirty="0"/>
              <a:t>две свързани с нея описания на </a:t>
            </a:r>
            <a:r>
              <a:rPr lang="ru-RU" sz="2400" dirty="0" smtClean="0"/>
              <a:t>файлове: </a:t>
            </a:r>
          </a:p>
          <a:p>
            <a:pPr lvl="2"/>
            <a:r>
              <a:rPr lang="ru-RU" sz="2000" dirty="0" smtClean="0"/>
              <a:t>fd[0</a:t>
            </a:r>
            <a:r>
              <a:rPr lang="ru-RU" sz="2000" dirty="0"/>
              <a:t>] за четене от тръбата и </a:t>
            </a:r>
            <a:endParaRPr lang="ru-RU" sz="2000" dirty="0" smtClean="0"/>
          </a:p>
          <a:p>
            <a:pPr lvl="2"/>
            <a:r>
              <a:rPr lang="ru-RU" sz="2000" dirty="0" smtClean="0"/>
              <a:t>fd[1</a:t>
            </a:r>
            <a:r>
              <a:rPr lang="ru-RU" sz="2000" dirty="0"/>
              <a:t>] за запис към тръбата</a:t>
            </a:r>
            <a:r>
              <a:rPr lang="ru-RU" sz="20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339465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Опашки от съобщения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1143000"/>
            <a:ext cx="10900750" cy="5410200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ru-RU" sz="2800" dirty="0" smtClean="0"/>
              <a:t>Функция 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msg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rcv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ru-RU" sz="2800" dirty="0"/>
          </a:p>
          <a:p>
            <a:pPr lvl="1">
              <a:spcBef>
                <a:spcPts val="400"/>
              </a:spcBef>
            </a:pPr>
            <a:r>
              <a:rPr lang="ru-RU" sz="2400" dirty="0" smtClean="0"/>
              <a:t>Възможните стойности за «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msg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ru-RU" sz="2400" dirty="0" smtClean="0"/>
              <a:t>»</a:t>
            </a:r>
            <a:r>
              <a:rPr lang="en-US" sz="2400" dirty="0" smtClean="0"/>
              <a:t> </a:t>
            </a:r>
            <a:r>
              <a:rPr lang="bg-BG" sz="2400" dirty="0" smtClean="0"/>
              <a:t>са следните: </a:t>
            </a:r>
          </a:p>
          <a:p>
            <a:pPr lvl="2">
              <a:spcBef>
                <a:spcPts val="400"/>
              </a:spcBef>
            </a:pPr>
            <a:r>
              <a:rPr lang="bg-BG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bg-BG" sz="2000" dirty="0" smtClean="0"/>
              <a:t> : чете първото получено съобщение в опашката)</a:t>
            </a:r>
          </a:p>
          <a:p>
            <a:pPr lvl="2">
              <a:spcBef>
                <a:spcPts val="400"/>
              </a:spcBef>
            </a:pPr>
            <a:r>
              <a:rPr lang="bg-BG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„+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</a:t>
            </a:r>
            <a:r>
              <a:rPr lang="bg-BG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000" dirty="0" smtClean="0"/>
              <a:t>: чете първото съобщение в опашката, което има същия тип, като зададения в „</a:t>
            </a:r>
            <a:r>
              <a:rPr lang="en-US" sz="2000" dirty="0" err="1" smtClean="0"/>
              <a:t>msgtype</a:t>
            </a:r>
            <a:r>
              <a:rPr lang="bg-BG" sz="2000" dirty="0" smtClean="0"/>
              <a:t>“</a:t>
            </a:r>
          </a:p>
          <a:p>
            <a:pPr lvl="2">
              <a:spcBef>
                <a:spcPts val="400"/>
              </a:spcBef>
            </a:pPr>
            <a:r>
              <a:rPr lang="bg-BG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„-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</a:t>
            </a:r>
            <a:r>
              <a:rPr lang="bg-BG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000" dirty="0" smtClean="0"/>
              <a:t>: </a:t>
            </a:r>
            <a:r>
              <a:rPr lang="ru-RU" sz="2000" dirty="0"/>
              <a:t>Прочита първото съобщение от най-нисък тип, по-малък или равен на абсолютната стойност на типа на съобщението </a:t>
            </a:r>
            <a:r>
              <a:rPr lang="ru-RU" sz="2000" dirty="0" smtClean="0"/>
              <a:t>(ако </a:t>
            </a:r>
            <a:r>
              <a:rPr lang="ru-RU" sz="2000" dirty="0"/>
              <a:t>msgtype е -5, </a:t>
            </a:r>
            <a:r>
              <a:rPr lang="ru-RU" sz="2000" dirty="0" smtClean="0"/>
              <a:t>то ще се прочете </a:t>
            </a:r>
            <a:r>
              <a:rPr lang="ru-RU" sz="2000" dirty="0"/>
              <a:t>първото съобщение от тип, </a:t>
            </a:r>
            <a:r>
              <a:rPr lang="ru-RU" sz="2000" dirty="0" smtClean="0"/>
              <a:t>чиято стойност е по-малка </a:t>
            </a:r>
            <a:r>
              <a:rPr lang="ru-RU" sz="2000" dirty="0"/>
              <a:t>от 5, т.е. тип съобщение от 1 до </a:t>
            </a:r>
            <a:r>
              <a:rPr lang="ru-RU" sz="2000" dirty="0" smtClean="0"/>
              <a:t>4)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98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Опашки от съобщения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1143000"/>
            <a:ext cx="10900750" cy="5410200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ru-RU" sz="2800" dirty="0" smtClean="0"/>
              <a:t>Функция 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msg</a:t>
            </a:r>
            <a:r>
              <a:rPr lang="en-US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ctl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ru-RU" sz="2800" dirty="0"/>
          </a:p>
          <a:p>
            <a:pPr lvl="1">
              <a:spcBef>
                <a:spcPts val="400"/>
              </a:spcBef>
            </a:pPr>
            <a:r>
              <a:rPr lang="ru-RU" sz="2400" dirty="0" smtClean="0"/>
              <a:t>Възможните стойности за «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msg</a:t>
            </a: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</a:t>
            </a:r>
            <a:r>
              <a:rPr lang="ru-RU" sz="2400" dirty="0" smtClean="0"/>
              <a:t>»</a:t>
            </a:r>
            <a:r>
              <a:rPr lang="en-US" sz="2400" dirty="0" smtClean="0"/>
              <a:t> </a:t>
            </a:r>
            <a:r>
              <a:rPr lang="bg-BG" sz="2400" dirty="0" smtClean="0"/>
              <a:t>са следните: </a:t>
            </a:r>
          </a:p>
          <a:p>
            <a:pPr lvl="2">
              <a:spcBef>
                <a:spcPts val="400"/>
              </a:spcBef>
            </a:pPr>
            <a:endParaRPr lang="bg-BG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spcBef>
                <a:spcPts val="400"/>
              </a:spcBef>
            </a:pPr>
            <a:endParaRPr lang="bg-BG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spcBef>
                <a:spcPts val="400"/>
              </a:spcBef>
            </a:pPr>
            <a:endParaRPr lang="bg-BG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spcBef>
                <a:spcPts val="400"/>
              </a:spcBef>
            </a:pPr>
            <a:endParaRPr lang="bg-BG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spcBef>
                <a:spcPts val="400"/>
              </a:spcBef>
            </a:pPr>
            <a:endParaRPr lang="bg-BG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spcBef>
                <a:spcPts val="400"/>
              </a:spcBef>
            </a:pPr>
            <a:endParaRPr lang="bg-BG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spcBef>
                <a:spcPts val="400"/>
              </a:spcBef>
            </a:pPr>
            <a:r>
              <a:rPr lang="ru-RU" sz="2000" dirty="0"/>
              <a:t>«msgid» е идентификатора на опашката за съобщения: това е върнатата стойност при успех от функцията msgget</a:t>
            </a:r>
            <a:r>
              <a:rPr lang="ru-RU" sz="2000" dirty="0" smtClean="0"/>
              <a:t>()</a:t>
            </a:r>
            <a:endParaRPr lang="en-US" sz="2000" dirty="0" smtClean="0"/>
          </a:p>
          <a:p>
            <a:pPr lvl="2">
              <a:spcBef>
                <a:spcPts val="400"/>
              </a:spcBef>
            </a:pPr>
            <a:r>
              <a:rPr lang="ru-RU" sz="2000" dirty="0" smtClean="0"/>
              <a:t>«</a:t>
            </a:r>
            <a:r>
              <a:rPr lang="en-US" sz="2000" dirty="0" err="1" smtClean="0"/>
              <a:t>cmd</a:t>
            </a:r>
            <a:r>
              <a:rPr lang="ru-RU" sz="2000" dirty="0" smtClean="0"/>
              <a:t>»</a:t>
            </a:r>
            <a:r>
              <a:rPr lang="en-US" sz="2000" dirty="0" smtClean="0"/>
              <a:t> e </a:t>
            </a:r>
            <a:r>
              <a:rPr lang="bg-BG" sz="2000" dirty="0" smtClean="0"/>
              <a:t>код на </a:t>
            </a:r>
            <a:r>
              <a:rPr lang="ru-RU" sz="2000" dirty="0" smtClean="0"/>
              <a:t>контролна операция, която ще се извърши </a:t>
            </a:r>
            <a:r>
              <a:rPr lang="ru-RU" sz="2000" dirty="0"/>
              <a:t>върху опашката от </a:t>
            </a:r>
            <a:r>
              <a:rPr lang="ru-RU" sz="2000" dirty="0" smtClean="0"/>
              <a:t>съобщения: </a:t>
            </a:r>
            <a:r>
              <a:rPr lang="en-US" sz="2000" dirty="0"/>
              <a:t>IPC_STAT, IPC_SET, IPC_RMID, IPC_INFO, </a:t>
            </a:r>
            <a:r>
              <a:rPr lang="en-US" sz="2000" dirty="0" smtClean="0"/>
              <a:t>MSG_INFO</a:t>
            </a:r>
            <a:r>
              <a:rPr lang="bg-BG" sz="2000" dirty="0" smtClean="0"/>
              <a:t>, …</a:t>
            </a:r>
            <a:endParaRPr lang="en-US" sz="2000" dirty="0" smtClean="0"/>
          </a:p>
          <a:p>
            <a:pPr lvl="2">
              <a:spcBef>
                <a:spcPts val="400"/>
              </a:spcBef>
            </a:pPr>
            <a:r>
              <a:rPr lang="ru-RU" sz="2000" dirty="0" smtClean="0"/>
              <a:t>«</a:t>
            </a:r>
            <a:r>
              <a:rPr lang="en-US" sz="2000" dirty="0" err="1" smtClean="0"/>
              <a:t>buf</a:t>
            </a:r>
            <a:r>
              <a:rPr lang="ru-RU" sz="2000" dirty="0"/>
              <a:t>» е </a:t>
            </a:r>
            <a:r>
              <a:rPr lang="ru-RU" sz="2000" dirty="0" smtClean="0"/>
              <a:t>указател </a:t>
            </a:r>
            <a:r>
              <a:rPr lang="ru-RU" sz="2000" dirty="0"/>
              <a:t>към структурата на опашката за </a:t>
            </a:r>
            <a:r>
              <a:rPr lang="ru-RU" sz="2000" dirty="0" smtClean="0"/>
              <a:t>съобщения (от тип «</a:t>
            </a:r>
            <a:r>
              <a:rPr lang="ru-RU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struct msqid_ds</a:t>
            </a:r>
            <a:r>
              <a:rPr lang="ru-RU" sz="2000" dirty="0" smtClean="0"/>
              <a:t>»)</a:t>
            </a:r>
          </a:p>
          <a:p>
            <a:pPr lvl="1">
              <a:spcBef>
                <a:spcPts val="400"/>
              </a:spcBef>
            </a:pPr>
            <a:r>
              <a:rPr lang="ru-RU" sz="2400" dirty="0" smtClean="0"/>
              <a:t>Връщаната стойност зависи от командата, но най-често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 </a:t>
            </a:r>
            <a:r>
              <a:rPr lang="ru-RU" sz="2400" dirty="0" smtClean="0"/>
              <a:t>е пру неуспех.</a:t>
            </a:r>
            <a:endParaRPr lang="ru-R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012" y="2133600"/>
            <a:ext cx="7257143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90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Опашки от съобщения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800" dirty="0" smtClean="0"/>
              <a:t>Пример:</a:t>
            </a:r>
          </a:p>
          <a:p>
            <a:pPr lvl="1"/>
            <a:r>
              <a:rPr lang="bg-BG" sz="2400" dirty="0" smtClean="0"/>
              <a:t>Процес 1:</a:t>
            </a:r>
            <a:endParaRPr lang="ru-R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612" y="1682009"/>
            <a:ext cx="8458140" cy="510131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579812" y="4572000"/>
            <a:ext cx="4191000" cy="609600"/>
          </a:xfrm>
          <a:prstGeom prst="rect">
            <a:avLst/>
          </a:prstGeom>
          <a:solidFill>
            <a:srgbClr val="000099">
              <a:alpha val="18000"/>
            </a:srgbClr>
          </a:solidFill>
          <a:ln w="22225">
            <a:solidFill>
              <a:srgbClr val="0000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" name="Rectangle 5"/>
          <p:cNvSpPr/>
          <p:nvPr/>
        </p:nvSpPr>
        <p:spPr>
          <a:xfrm>
            <a:off x="3579812" y="5943600"/>
            <a:ext cx="4572000" cy="247890"/>
          </a:xfrm>
          <a:prstGeom prst="rect">
            <a:avLst/>
          </a:prstGeom>
          <a:solidFill>
            <a:srgbClr val="C00000">
              <a:alpha val="18000"/>
            </a:srgbClr>
          </a:solidFill>
          <a:ln w="222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984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Опашки от съобщения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800" dirty="0" smtClean="0"/>
              <a:t>Пример:</a:t>
            </a:r>
          </a:p>
          <a:p>
            <a:pPr lvl="1"/>
            <a:r>
              <a:rPr lang="bg-BG" sz="2400" dirty="0" smtClean="0"/>
              <a:t>Процес 2:</a:t>
            </a:r>
            <a:endParaRPr lang="ru-RU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7412" y="1697797"/>
            <a:ext cx="8211792" cy="509060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783192" y="4565658"/>
            <a:ext cx="4191000" cy="609600"/>
          </a:xfrm>
          <a:prstGeom prst="rect">
            <a:avLst/>
          </a:prstGeom>
          <a:solidFill>
            <a:srgbClr val="000099">
              <a:alpha val="18000"/>
            </a:srgbClr>
          </a:solidFill>
          <a:ln w="22225">
            <a:solidFill>
              <a:srgbClr val="00009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Rectangle 6"/>
          <p:cNvSpPr/>
          <p:nvPr/>
        </p:nvSpPr>
        <p:spPr>
          <a:xfrm>
            <a:off x="3783192" y="5105400"/>
            <a:ext cx="4749620" cy="311406"/>
          </a:xfrm>
          <a:prstGeom prst="rect">
            <a:avLst/>
          </a:prstGeom>
          <a:solidFill>
            <a:srgbClr val="008A3E">
              <a:alpha val="18000"/>
            </a:srgbClr>
          </a:solidFill>
          <a:ln w="22225">
            <a:solidFill>
              <a:srgbClr val="008A3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Rectangle 7"/>
          <p:cNvSpPr/>
          <p:nvPr/>
        </p:nvSpPr>
        <p:spPr>
          <a:xfrm>
            <a:off x="3783192" y="5956547"/>
            <a:ext cx="3225620" cy="222483"/>
          </a:xfrm>
          <a:prstGeom prst="rect">
            <a:avLst/>
          </a:prstGeom>
          <a:solidFill>
            <a:srgbClr val="008A3E">
              <a:alpha val="18000"/>
            </a:srgbClr>
          </a:solidFill>
          <a:ln w="22225">
            <a:solidFill>
              <a:srgbClr val="008A3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3535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8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Опашки от съобщения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800" dirty="0" smtClean="0"/>
              <a:t>Пример:</a:t>
            </a:r>
          </a:p>
          <a:p>
            <a:pPr lvl="1"/>
            <a:r>
              <a:rPr lang="bg-BG" sz="2400" dirty="0" smtClean="0"/>
              <a:t>Промяна: Преди </a:t>
            </a:r>
            <a:r>
              <a:rPr lang="bg-BG" sz="2400" dirty="0" err="1" smtClean="0"/>
              <a:t>ftok</a:t>
            </a:r>
            <a:r>
              <a:rPr lang="bg-BG" sz="2400" dirty="0" smtClean="0"/>
              <a:t>() се създава файл, който да се използва като буфер на съобщенията.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96" y="3848100"/>
            <a:ext cx="4734586" cy="223868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412" y="2667000"/>
            <a:ext cx="5115639" cy="341995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979612" y="6240734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Изпращач</a:t>
            </a:r>
            <a:endParaRPr lang="bg-BG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42631" y="6252107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Приемник</a:t>
            </a:r>
            <a:endParaRPr lang="bg-BG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00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Опашки от съобщения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800" dirty="0" smtClean="0"/>
              <a:t>Пример:</a:t>
            </a:r>
          </a:p>
          <a:p>
            <a:pPr lvl="1"/>
            <a:r>
              <a:rPr lang="bg-BG" sz="2400" dirty="0" smtClean="0"/>
              <a:t>Промяна:</a:t>
            </a:r>
            <a:r>
              <a:rPr lang="ru-RU" sz="2400" dirty="0" smtClean="0"/>
              <a:t> </a:t>
            </a:r>
            <a:r>
              <a:rPr lang="bg-BG" sz="2400" dirty="0" smtClean="0"/>
              <a:t>поредица от съобщения.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127219" y="6091535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Изпращач</a:t>
            </a:r>
            <a:endParaRPr lang="bg-BG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9226" y="105769"/>
            <a:ext cx="7270126" cy="659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96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Опашки от съобщения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800" dirty="0" smtClean="0"/>
              <a:t>Пример:</a:t>
            </a:r>
          </a:p>
          <a:p>
            <a:pPr lvl="1"/>
            <a:r>
              <a:rPr lang="bg-BG" sz="2400" dirty="0" smtClean="0"/>
              <a:t>Промяна: поредица от съобщения.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97658" y="6084711"/>
            <a:ext cx="198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Приемник</a:t>
            </a:r>
            <a:endParaRPr lang="bg-BG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8220" y="2115932"/>
            <a:ext cx="8458140" cy="446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9969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Съпоставяне на адресни полета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1143000"/>
            <a:ext cx="10900750" cy="5638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ru-RU" sz="2800" dirty="0"/>
              <a:t>В </a:t>
            </a:r>
            <a:r>
              <a:rPr lang="ru-RU" sz="2800" dirty="0" err="1"/>
              <a:t>ядрото</a:t>
            </a:r>
            <a:r>
              <a:rPr lang="ru-RU" sz="2800" dirty="0"/>
              <a:t> на </a:t>
            </a:r>
            <a:r>
              <a:rPr lang="ru-RU" sz="2800" dirty="0" err="1"/>
              <a:t>Linux</a:t>
            </a:r>
            <a:r>
              <a:rPr lang="ru-RU" sz="2800" dirty="0"/>
              <a:t> е </a:t>
            </a:r>
            <a:r>
              <a:rPr lang="ru-RU" sz="2800" dirty="0" err="1"/>
              <a:t>възможно</a:t>
            </a:r>
            <a:r>
              <a:rPr lang="ru-RU" sz="2800" dirty="0"/>
              <a:t> </a:t>
            </a:r>
            <a:r>
              <a:rPr lang="ru-RU" sz="2800" dirty="0" err="1" smtClean="0"/>
              <a:t>реализира</a:t>
            </a:r>
            <a:r>
              <a:rPr lang="ru-RU" sz="2800" dirty="0" smtClean="0"/>
              <a:t> </a:t>
            </a:r>
            <a:r>
              <a:rPr lang="ru-RU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съпоставяне</a:t>
            </a:r>
            <a:r>
              <a:rPr lang="ru-RU" sz="2800" dirty="0" smtClean="0"/>
              <a:t> (англ. </a:t>
            </a:r>
            <a:r>
              <a:rPr lang="en-US" sz="2800" dirty="0" smtClean="0"/>
              <a:t>mapping</a:t>
            </a:r>
            <a:r>
              <a:rPr lang="ru-RU" sz="2800" dirty="0" smtClean="0"/>
              <a:t>) </a:t>
            </a:r>
            <a:r>
              <a:rPr lang="bg-BG" sz="2800" dirty="0" smtClean="0"/>
              <a:t>между сегмент от </a:t>
            </a:r>
            <a:r>
              <a:rPr lang="ru-RU" sz="2800" dirty="0" err="1" smtClean="0"/>
              <a:t>адресното</a:t>
            </a:r>
            <a:r>
              <a:rPr lang="ru-RU" sz="2800" dirty="0" smtClean="0"/>
              <a:t> </a:t>
            </a:r>
            <a:r>
              <a:rPr lang="ru-RU" sz="2800" dirty="0"/>
              <a:t>пространство </a:t>
            </a:r>
            <a:r>
              <a:rPr lang="ru-RU" sz="2800" dirty="0" smtClean="0"/>
              <a:t>на </a:t>
            </a:r>
            <a:r>
              <a:rPr lang="ru-RU" sz="2800" dirty="0" err="1" smtClean="0"/>
              <a:t>ядрото</a:t>
            </a:r>
            <a:r>
              <a:rPr lang="ru-RU" sz="2800" dirty="0" smtClean="0"/>
              <a:t> </a:t>
            </a:r>
            <a:r>
              <a:rPr lang="ru-RU" sz="2800" dirty="0" err="1" smtClean="0"/>
              <a:t>със</a:t>
            </a:r>
            <a:r>
              <a:rPr lang="ru-RU" sz="2800" dirty="0" smtClean="0"/>
              <a:t> сегмент от </a:t>
            </a:r>
            <a:r>
              <a:rPr lang="ru-RU" sz="2800" dirty="0"/>
              <a:t>адресно пространство на </a:t>
            </a:r>
            <a:r>
              <a:rPr lang="ru-RU" sz="2800" dirty="0" err="1" smtClean="0"/>
              <a:t>процеса</a:t>
            </a:r>
            <a:r>
              <a:rPr lang="ru-RU" sz="2800" dirty="0" smtClean="0"/>
              <a:t>. </a:t>
            </a:r>
            <a:endParaRPr lang="en-US" sz="28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sz="2400" dirty="0" err="1" smtClean="0"/>
              <a:t>Това</a:t>
            </a:r>
            <a:r>
              <a:rPr lang="ru-RU" sz="2400" dirty="0" smtClean="0"/>
              <a:t> </a:t>
            </a:r>
            <a:r>
              <a:rPr lang="ru-RU" sz="2400" dirty="0" err="1"/>
              <a:t>елиминира</a:t>
            </a:r>
            <a:r>
              <a:rPr lang="ru-RU" sz="2400" dirty="0"/>
              <a:t> </a:t>
            </a:r>
            <a:r>
              <a:rPr lang="bg-BG" sz="2400" dirty="0" smtClean="0"/>
              <a:t>системните </a:t>
            </a:r>
            <a:r>
              <a:rPr lang="ru-RU" sz="2400" dirty="0" err="1" smtClean="0"/>
              <a:t>разходи</a:t>
            </a:r>
            <a:r>
              <a:rPr lang="ru-RU" sz="2400" dirty="0" smtClean="0"/>
              <a:t> </a:t>
            </a:r>
            <a:r>
              <a:rPr lang="ru-RU" sz="2400" dirty="0"/>
              <a:t>за </a:t>
            </a:r>
            <a:r>
              <a:rPr lang="ru-RU" sz="2400" dirty="0" err="1"/>
              <a:t>копиране</a:t>
            </a:r>
            <a:r>
              <a:rPr lang="ru-RU" sz="2400" dirty="0"/>
              <a:t> на </a:t>
            </a:r>
            <a:r>
              <a:rPr lang="ru-RU" sz="2400" dirty="0" err="1" smtClean="0"/>
              <a:t>данни</a:t>
            </a:r>
            <a:r>
              <a:rPr lang="ru-RU" sz="2400" dirty="0" smtClean="0"/>
              <a:t> между </a:t>
            </a:r>
            <a:r>
              <a:rPr lang="ru-RU" sz="2400" dirty="0" err="1" smtClean="0"/>
              <a:t>двете</a:t>
            </a:r>
            <a:r>
              <a:rPr lang="ru-RU" sz="2400" dirty="0" smtClean="0"/>
              <a:t> </a:t>
            </a:r>
            <a:r>
              <a:rPr lang="ru-RU" sz="2400" dirty="0" err="1" smtClean="0"/>
              <a:t>адресни</a:t>
            </a:r>
            <a:r>
              <a:rPr lang="ru-RU" sz="2400" dirty="0" smtClean="0"/>
              <a:t> пространства.</a:t>
            </a:r>
            <a:endParaRPr lang="en-US" sz="24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sz="2400" dirty="0" err="1" smtClean="0"/>
              <a:t>Реализацията</a:t>
            </a:r>
            <a:r>
              <a:rPr lang="ru-RU" sz="2400" dirty="0" smtClean="0"/>
              <a:t> </a:t>
            </a:r>
            <a:r>
              <a:rPr lang="ru-RU" sz="2400" dirty="0" err="1" smtClean="0"/>
              <a:t>изисква</a:t>
            </a:r>
            <a:r>
              <a:rPr lang="ru-RU" sz="2400" dirty="0" smtClean="0"/>
              <a:t> драйвер за </a:t>
            </a:r>
            <a:r>
              <a:rPr lang="ru-RU" sz="2400" dirty="0"/>
              <a:t>устройство </a:t>
            </a:r>
            <a:r>
              <a:rPr lang="ru-RU" sz="2400" dirty="0" err="1" smtClean="0"/>
              <a:t>със</a:t>
            </a:r>
            <a:r>
              <a:rPr lang="ru-RU" sz="2400" dirty="0" smtClean="0"/>
              <a:t> </a:t>
            </a:r>
            <a:r>
              <a:rPr lang="ru-RU" sz="2400" dirty="0" err="1" smtClean="0"/>
              <a:t>съответния</a:t>
            </a:r>
            <a:r>
              <a:rPr lang="ru-RU" sz="2400" dirty="0" smtClean="0"/>
              <a:t> интерфейс, </a:t>
            </a:r>
            <a:r>
              <a:rPr lang="ru-RU" sz="2400" dirty="0" err="1" smtClean="0"/>
              <a:t>разположени</a:t>
            </a:r>
            <a:r>
              <a:rPr lang="ru-RU" sz="2400" dirty="0" smtClean="0"/>
              <a:t> в </a:t>
            </a:r>
            <a:r>
              <a:rPr lang="ru-RU" sz="2400" dirty="0" err="1" smtClean="0"/>
              <a:t>потребителското</a:t>
            </a:r>
            <a:r>
              <a:rPr lang="ru-RU" sz="2400" dirty="0" smtClean="0"/>
              <a:t> </a:t>
            </a:r>
            <a:r>
              <a:rPr lang="ru-RU" sz="2400" dirty="0"/>
              <a:t>пространство (/</a:t>
            </a:r>
            <a:r>
              <a:rPr lang="ru-RU" sz="2400" dirty="0" err="1"/>
              <a:t>dev</a:t>
            </a:r>
            <a:r>
              <a:rPr lang="ru-RU" sz="2400" dirty="0" smtClean="0"/>
              <a:t>).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ru-RU" sz="2000" dirty="0"/>
              <a:t>От </a:t>
            </a:r>
            <a:r>
              <a:rPr lang="ru-RU" sz="2000" dirty="0" err="1"/>
              <a:t>гледна</a:t>
            </a:r>
            <a:r>
              <a:rPr lang="ru-RU" sz="2000" dirty="0"/>
              <a:t> точка на драйвера, </a:t>
            </a:r>
            <a:r>
              <a:rPr lang="ru-RU" sz="2000" dirty="0" err="1"/>
              <a:t>функцията</a:t>
            </a:r>
            <a:r>
              <a:rPr lang="ru-RU" sz="2000" dirty="0"/>
              <a:t> за </a:t>
            </a:r>
            <a:r>
              <a:rPr lang="ru-RU" sz="2000" dirty="0" err="1"/>
              <a:t>съпоставяне</a:t>
            </a:r>
            <a:r>
              <a:rPr lang="ru-RU" sz="2000" dirty="0"/>
              <a:t> </a:t>
            </a:r>
            <a:r>
              <a:rPr lang="ru-RU" sz="2000" dirty="0" err="1" smtClean="0"/>
              <a:t>позволява</a:t>
            </a:r>
            <a:r>
              <a:rPr lang="ru-RU" sz="2000" dirty="0" smtClean="0"/>
              <a:t> </a:t>
            </a:r>
            <a:r>
              <a:rPr lang="ru-RU" sz="2000" dirty="0" err="1"/>
              <a:t>директен</a:t>
            </a:r>
            <a:r>
              <a:rPr lang="ru-RU" sz="2000" dirty="0"/>
              <a:t> </a:t>
            </a:r>
            <a:r>
              <a:rPr lang="ru-RU" sz="2000" dirty="0" err="1"/>
              <a:t>достъп</a:t>
            </a:r>
            <a:r>
              <a:rPr lang="ru-RU" sz="2000" dirty="0"/>
              <a:t> до </a:t>
            </a:r>
            <a:r>
              <a:rPr lang="ru-RU" sz="2000" dirty="0" err="1"/>
              <a:t>паметта</a:t>
            </a:r>
            <a:r>
              <a:rPr lang="ru-RU" sz="2000" dirty="0"/>
              <a:t> на устройство </a:t>
            </a:r>
            <a:r>
              <a:rPr lang="ru-RU" sz="2000" dirty="0" smtClean="0"/>
              <a:t>чрез </a:t>
            </a:r>
            <a:r>
              <a:rPr lang="ru-RU" sz="2000" dirty="0" err="1"/>
              <a:t>потребителското</a:t>
            </a:r>
            <a:r>
              <a:rPr lang="ru-RU" sz="2000" dirty="0"/>
              <a:t> пространство.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ru-RU" sz="2400" dirty="0" err="1" smtClean="0"/>
              <a:t>Създаването</a:t>
            </a:r>
            <a:r>
              <a:rPr lang="ru-RU" sz="2400" dirty="0" smtClean="0"/>
              <a:t> на </a:t>
            </a:r>
            <a:r>
              <a:rPr lang="ru-RU" sz="2400" dirty="0" err="1" smtClean="0"/>
              <a:t>този</a:t>
            </a:r>
            <a:r>
              <a:rPr lang="ru-RU" sz="2400" dirty="0" smtClean="0"/>
              <a:t> вид </a:t>
            </a:r>
            <a:r>
              <a:rPr lang="ru-RU" sz="2400" dirty="0" err="1"/>
              <a:t>съпоставяне</a:t>
            </a:r>
            <a:r>
              <a:rPr lang="ru-RU" sz="2400" dirty="0" smtClean="0"/>
              <a:t> </a:t>
            </a:r>
            <a:r>
              <a:rPr lang="ru-RU" sz="2400" dirty="0" err="1" smtClean="0"/>
              <a:t>може</a:t>
            </a:r>
            <a:r>
              <a:rPr lang="ru-RU" sz="2400" dirty="0" smtClean="0"/>
              <a:t> да се </a:t>
            </a:r>
            <a:r>
              <a:rPr lang="ru-RU" sz="2400" dirty="0" err="1" smtClean="0"/>
              <a:t>реализира</a:t>
            </a:r>
            <a:r>
              <a:rPr lang="ru-RU" sz="2400" dirty="0" smtClean="0"/>
              <a:t> при </a:t>
            </a:r>
            <a:r>
              <a:rPr lang="ru-RU" sz="2400" dirty="0" err="1" smtClean="0"/>
              <a:t>използване</a:t>
            </a:r>
            <a:r>
              <a:rPr lang="ru-RU" sz="2400" dirty="0" smtClean="0"/>
              <a:t> </a:t>
            </a:r>
            <a:r>
              <a:rPr lang="ru-RU" sz="2400" dirty="0"/>
              <a:t>на </a:t>
            </a:r>
            <a:r>
              <a:rPr lang="ru-RU" sz="2400" dirty="0" err="1"/>
              <a:t>системното</a:t>
            </a:r>
            <a:r>
              <a:rPr lang="ru-RU" sz="2400" dirty="0"/>
              <a:t> </a:t>
            </a:r>
            <a:r>
              <a:rPr lang="ru-RU" sz="2400" dirty="0" err="1"/>
              <a:t>извикване</a:t>
            </a:r>
            <a:r>
              <a:rPr lang="ru-RU" sz="2400" dirty="0"/>
              <a:t> </a:t>
            </a:r>
            <a:r>
              <a:rPr lang="ru-R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mmap</a:t>
            </a:r>
            <a:r>
              <a:rPr lang="ru-RU" sz="2400" dirty="0"/>
              <a:t>() в </a:t>
            </a:r>
            <a:r>
              <a:rPr lang="ru-RU" sz="2400" dirty="0" err="1"/>
              <a:t>потребителското</a:t>
            </a:r>
            <a:r>
              <a:rPr lang="ru-RU" sz="2400" dirty="0"/>
              <a:t> пространство.</a:t>
            </a: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329610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Съпоставяне на адресни полета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1143000"/>
            <a:ext cx="10900750" cy="5638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bg-BG" sz="2800" dirty="0" smtClean="0"/>
              <a:t>Системното извикване </a:t>
            </a:r>
            <a:r>
              <a:rPr lang="bg-BG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mmap</a:t>
            </a:r>
            <a:r>
              <a:rPr lang="bg-BG" sz="2800" dirty="0" smtClean="0"/>
              <a:t>() позволява създаването на съпоставяне между виртуалното адресно пространство на процеса с файлове/устройства, който се използват от процеса.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bg-BG" sz="2400" dirty="0" smtClean="0"/>
              <a:t>Първият възможен начин е създаване на съпоставяне на файл с виртуалната памет,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bg-BG" sz="2000" dirty="0" smtClean="0"/>
              <a:t>Четенето и записът в тези области на паметта води до четене/запис от/във файла. 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bg-BG" sz="2000" dirty="0" smtClean="0"/>
              <a:t>Това е </a:t>
            </a:r>
            <a:r>
              <a:rPr lang="bg-BG" sz="2000" dirty="0" err="1" smtClean="0"/>
              <a:t>свързането</a:t>
            </a:r>
            <a:r>
              <a:rPr lang="bg-BG" sz="2000" dirty="0" smtClean="0"/>
              <a:t> по подразбиране.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bg-BG" sz="2400" dirty="0" smtClean="0"/>
              <a:t>Вторият начин е известен като «анонимно съпоставяне»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bg-BG" sz="2000" dirty="0" smtClean="0"/>
              <a:t>Не е свързано с конкретен файл. 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bg-BG" sz="2000" dirty="0" smtClean="0"/>
              <a:t>Съдържанието се инициализира на нула. 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bg-BG" sz="2000" dirty="0" smtClean="0"/>
              <a:t>Това съпоставяне наподобява динамичното заделяне на памет (</a:t>
            </a:r>
            <a:r>
              <a:rPr lang="bg-BG" sz="2000" dirty="0" err="1" smtClean="0"/>
              <a:t>malloc</a:t>
            </a:r>
            <a:r>
              <a:rPr lang="bg-BG" sz="2000" dirty="0" smtClean="0"/>
              <a:t>()) и се използва в някои реализации на </a:t>
            </a:r>
            <a:r>
              <a:rPr lang="bg-BG" sz="2000" dirty="0" err="1" smtClean="0"/>
              <a:t>malloc</a:t>
            </a:r>
            <a:r>
              <a:rPr lang="bg-BG" sz="2000" dirty="0" smtClean="0"/>
              <a:t>() за определени специални случаи.</a:t>
            </a:r>
            <a:endParaRPr lang="bg-BG" sz="800" dirty="0" smtClean="0"/>
          </a:p>
        </p:txBody>
      </p:sp>
    </p:spTree>
    <p:extLst>
      <p:ext uri="{BB962C8B-B14F-4D97-AF65-F5344CB8AC3E}">
        <p14:creationId xmlns:p14="http://schemas.microsoft.com/office/powerpoint/2010/main" val="21834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Съпоставяне на адресни полета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1143000"/>
            <a:ext cx="10900750" cy="5638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bg-BG" sz="2800" dirty="0" smtClean="0"/>
              <a:t>Паметта в едно съпоставяне за даден процес може да бъде споделена с памет от други процеси, в които тази памет също е съпоставена с файл или устройство.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bg-BG" sz="2400" dirty="0" smtClean="0"/>
              <a:t>Когато два процеса съпоставят една и съща област от файл, те споделят едни и същи страници от физическата памет.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bg-BG" sz="2400" dirty="0" smtClean="0"/>
              <a:t>Ако се създаде дъщерен процес, то той наследява съпоставянето на родителския процес и това съпоставяне се отнася до същите страници от физическата памет като това на родителя. 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bg-BG" sz="2000" dirty="0" smtClean="0"/>
              <a:t>При всяка промяна на данните в процеса-наследник се създават различни страници за този процеса.</a:t>
            </a:r>
            <a:endParaRPr lang="bg-BG" sz="100" dirty="0" smtClean="0"/>
          </a:p>
        </p:txBody>
      </p:sp>
    </p:spTree>
    <p:extLst>
      <p:ext uri="{BB962C8B-B14F-4D97-AF65-F5344CB8AC3E}">
        <p14:creationId xmlns:p14="http://schemas.microsoft.com/office/powerpoint/2010/main" val="304352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bg-BG" dirty="0"/>
              <a:t>Канали в </a:t>
            </a:r>
            <a:r>
              <a:rPr lang="en-US" dirty="0"/>
              <a:t>Unix-</a:t>
            </a:r>
            <a:r>
              <a:rPr lang="bg-BG" dirty="0"/>
              <a:t>системите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lnSpcReduction="10000"/>
          </a:bodyPr>
          <a:lstStyle/>
          <a:p>
            <a:r>
              <a:rPr lang="bg-BG" sz="2800" dirty="0" smtClean="0"/>
              <a:t>Исторически, в </a:t>
            </a:r>
            <a:r>
              <a:rPr lang="en-US" sz="2800" dirty="0" smtClean="0"/>
              <a:t>UNIX-</a:t>
            </a:r>
            <a:r>
              <a:rPr lang="bg-BG" sz="2800" dirty="0" smtClean="0"/>
              <a:t>системите първоначално са се появили „</a:t>
            </a:r>
            <a:r>
              <a:rPr lang="bg-BG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безименните канали</a:t>
            </a:r>
            <a:r>
              <a:rPr lang="bg-BG" sz="2800" dirty="0" smtClean="0"/>
              <a:t>“ (англ. </a:t>
            </a:r>
            <a:r>
              <a:rPr lang="en-US" sz="2800" dirty="0" smtClean="0"/>
              <a:t>pipes)</a:t>
            </a:r>
            <a:r>
              <a:rPr lang="bg-BG" sz="2800" dirty="0" smtClean="0"/>
              <a:t>, след което са се появили „</a:t>
            </a:r>
            <a:r>
              <a:rPr lang="bg-BG" sz="28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наименованите</a:t>
            </a:r>
            <a:r>
              <a:rPr lang="bg-BG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канали</a:t>
            </a:r>
            <a:r>
              <a:rPr lang="bg-BG" sz="2800" dirty="0" smtClean="0"/>
              <a:t>“ </a:t>
            </a:r>
            <a:r>
              <a:rPr lang="bg-BG" sz="2800" dirty="0"/>
              <a:t>(англ. </a:t>
            </a:r>
            <a:r>
              <a:rPr lang="en-US" sz="2800" dirty="0" smtClean="0"/>
              <a:t>named</a:t>
            </a:r>
            <a:r>
              <a:rPr lang="bg-BG" sz="2800" dirty="0" smtClean="0"/>
              <a:t> </a:t>
            </a:r>
            <a:r>
              <a:rPr lang="en-US" sz="2800" dirty="0" smtClean="0"/>
              <a:t>pipes)</a:t>
            </a:r>
            <a:r>
              <a:rPr lang="bg-BG" sz="2800" dirty="0" smtClean="0"/>
              <a:t>.</a:t>
            </a:r>
          </a:p>
          <a:p>
            <a:pPr lvl="1"/>
            <a:r>
              <a:rPr lang="bg-BG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Безименните канали</a:t>
            </a:r>
            <a:r>
              <a:rPr lang="bg-BG" sz="2400" dirty="0" smtClean="0"/>
              <a:t> са се използвали за установяване на връзка между даден процес и неговите наследници.</a:t>
            </a:r>
          </a:p>
          <a:p>
            <a:pPr lvl="1"/>
            <a:r>
              <a:rPr lang="bg-BG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Наименованите</a:t>
            </a:r>
            <a:r>
              <a:rPr lang="bg-BG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канали</a:t>
            </a:r>
            <a:r>
              <a:rPr lang="bg-BG" sz="2400" dirty="0" smtClean="0"/>
              <a:t> са развитие на идеята, но вече могат да се използват за връзка между произволни два процеса: единствено е необходимо д </a:t>
            </a:r>
            <a:r>
              <a:rPr lang="bg-BG" sz="2400" dirty="0" err="1" smtClean="0"/>
              <a:t>асе</a:t>
            </a:r>
            <a:r>
              <a:rPr lang="bg-BG" sz="2400" dirty="0" smtClean="0"/>
              <a:t> знае името на канала за връзка.</a:t>
            </a:r>
          </a:p>
          <a:p>
            <a:pPr lvl="2"/>
            <a:r>
              <a:rPr lang="bg-BG" sz="2000" dirty="0" smtClean="0"/>
              <a:t>Другото название на </a:t>
            </a:r>
            <a:r>
              <a:rPr lang="bg-BG" sz="2000" dirty="0" err="1" smtClean="0"/>
              <a:t>наименованите</a:t>
            </a:r>
            <a:r>
              <a:rPr lang="bg-BG" sz="2000" dirty="0" smtClean="0"/>
              <a:t> канали е „</a:t>
            </a:r>
            <a:r>
              <a:rPr lang="bg-BG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опашки</a:t>
            </a:r>
            <a:r>
              <a:rPr lang="bg-BG" sz="2000" dirty="0" smtClean="0"/>
              <a:t>“ (англ. </a:t>
            </a:r>
            <a:r>
              <a:rPr lang="en-US" sz="2000" dirty="0" smtClean="0"/>
              <a:t>FIFO</a:t>
            </a:r>
            <a:r>
              <a:rPr lang="bg-BG" sz="2000" dirty="0" smtClean="0"/>
              <a:t>).</a:t>
            </a:r>
          </a:p>
          <a:p>
            <a:r>
              <a:rPr lang="bg-BG" sz="2800" dirty="0" smtClean="0"/>
              <a:t>Използват се два стандарта:</a:t>
            </a:r>
          </a:p>
          <a:p>
            <a:pPr lvl="1"/>
            <a:r>
              <a:rPr lang="en-US" sz="2400" dirty="0" smtClean="0"/>
              <a:t>System V IPC</a:t>
            </a:r>
          </a:p>
          <a:p>
            <a:pPr lvl="2"/>
            <a:r>
              <a:rPr lang="bg-BG" sz="2000" dirty="0" smtClean="0"/>
              <a:t>Основен за всички </a:t>
            </a:r>
            <a:r>
              <a:rPr lang="en-US" sz="2000" dirty="0" smtClean="0"/>
              <a:t>UNIX-</a:t>
            </a:r>
            <a:r>
              <a:rPr lang="bg-BG" sz="2000" dirty="0" smtClean="0"/>
              <a:t>системи</a:t>
            </a:r>
            <a:endParaRPr lang="en-US" sz="2000" dirty="0" smtClean="0"/>
          </a:p>
          <a:p>
            <a:pPr lvl="1"/>
            <a:r>
              <a:rPr lang="en-US" sz="2400" dirty="0" smtClean="0"/>
              <a:t>POSIX IPC</a:t>
            </a:r>
            <a:endParaRPr lang="bg-BG" sz="2400" dirty="0" smtClean="0"/>
          </a:p>
          <a:p>
            <a:pPr lvl="2"/>
            <a:r>
              <a:rPr lang="bg-BG" sz="2000" dirty="0" smtClean="0"/>
              <a:t>За преносимост между различни дистрибуции на </a:t>
            </a:r>
            <a:r>
              <a:rPr lang="en-US" sz="2000" dirty="0" smtClean="0"/>
              <a:t>Linux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094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Съпоставяне на адресни полета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1143000"/>
            <a:ext cx="10900750" cy="5638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bg-BG" sz="2800" dirty="0" smtClean="0"/>
              <a:t>Когато два или повече процеса споделят едни и същи страници, всеки процес може да вижда направените от други процеси промени в зависимост от типа на съпоставяне. 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bg-BG" sz="2400" dirty="0" smtClean="0"/>
              <a:t>Частно съпоставяне (MAP_PRIVATE)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bg-BG" sz="2000" dirty="0" smtClean="0"/>
              <a:t> Промените в съдържанието на това съпоставяне не са видими за други процеси и съпоставяне не се пренася в основния файл.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bg-BG" sz="2400" dirty="0" smtClean="0"/>
              <a:t>Споделено съпоставяне (MAP_SHARED) 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bg-BG" sz="2000" dirty="0" smtClean="0"/>
              <a:t>Промените в съдържанието на това съпоставяне са видими за други процеси и съпоставяне се пренася в основния файл.</a:t>
            </a:r>
            <a:endParaRPr lang="bg-BG" sz="100" dirty="0" smtClean="0"/>
          </a:p>
        </p:txBody>
      </p:sp>
    </p:spTree>
    <p:extLst>
      <p:ext uri="{BB962C8B-B14F-4D97-AF65-F5344CB8AC3E}">
        <p14:creationId xmlns:p14="http://schemas.microsoft.com/office/powerpoint/2010/main" val="379462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Съпоставяне на адресни полета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1143000"/>
            <a:ext cx="10900750" cy="5638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bg-BG" sz="2800" dirty="0" smtClean="0"/>
              <a:t>Функция </a:t>
            </a:r>
            <a:r>
              <a:rPr lang="bg-BG" sz="2800" dirty="0" err="1" smtClean="0"/>
              <a:t>mmap</a:t>
            </a:r>
            <a:r>
              <a:rPr lang="bg-BG" sz="2800" dirty="0" smtClean="0"/>
              <a:t>()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bg-BG" sz="2400" dirty="0" smtClean="0"/>
              <a:t>Прототип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bg-BG" sz="24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bg-BG" sz="24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bg-BG" sz="2400" dirty="0" smtClean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bg-BG" sz="2000" dirty="0" smtClean="0"/>
              <a:t>При успех се връща началния адрес на съпоставянето, а при грешка се </a:t>
            </a:r>
            <a:r>
              <a:rPr lang="bg-BG" sz="2000" dirty="0" err="1" smtClean="0"/>
              <a:t>връша</a:t>
            </a:r>
            <a:r>
              <a:rPr lang="bg-BG" sz="2000" dirty="0" smtClean="0"/>
              <a:t> MAP_FAILED.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bg-BG" sz="2000" dirty="0" smtClean="0"/>
              <a:t>«</a:t>
            </a:r>
            <a:r>
              <a:rPr lang="bg-BG" sz="2000" dirty="0" err="1" smtClean="0"/>
              <a:t>addr</a:t>
            </a:r>
            <a:r>
              <a:rPr lang="bg-BG" sz="2000" dirty="0" smtClean="0"/>
              <a:t>» е виртуалният адрес – може да бъде посочен от потребителя или генериран от ядрото (при подаване на </a:t>
            </a:r>
            <a:r>
              <a:rPr lang="bg-BG" sz="2000" dirty="0" err="1" smtClean="0"/>
              <a:t>addr</a:t>
            </a:r>
            <a:r>
              <a:rPr lang="bg-BG" sz="2000" dirty="0" smtClean="0"/>
              <a:t> като NULL). 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bg-BG" sz="2000" dirty="0" smtClean="0"/>
              <a:t>«</a:t>
            </a:r>
            <a:r>
              <a:rPr lang="bg-BG" sz="2000" dirty="0" err="1" smtClean="0"/>
              <a:t>length</a:t>
            </a:r>
            <a:r>
              <a:rPr lang="bg-BG" sz="2000" dirty="0" smtClean="0"/>
              <a:t>» e размера на полето в байтове. 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bg-BG" sz="2000" dirty="0" smtClean="0"/>
              <a:t>«</a:t>
            </a:r>
            <a:r>
              <a:rPr lang="bg-BG" sz="2000" dirty="0" err="1" smtClean="0"/>
              <a:t>prot</a:t>
            </a:r>
            <a:r>
              <a:rPr lang="bg-BG" sz="2000" dirty="0" smtClean="0"/>
              <a:t>» задава режима на защита на паметта (PROT_NONE, PROT_READ, PROT_WRITE, PROT_EXEC и комбинация от тях), т.е. области с </a:t>
            </a:r>
            <a:r>
              <a:rPr lang="bg-BG" sz="2000" dirty="0" err="1" smtClean="0"/>
              <a:t>ограчен</a:t>
            </a:r>
            <a:r>
              <a:rPr lang="bg-BG" sz="2000" dirty="0" smtClean="0"/>
              <a:t> достъп за четене, запис или изпълнение. Флаговете на полето указват типа на съответствието (MAP_PRIVATE, </a:t>
            </a:r>
            <a:r>
              <a:rPr lang="bg-BG" sz="2100" dirty="0" smtClean="0"/>
              <a:t>MAP_SHARED, MAP_ANONYMOUS, MAP_FIXED</a:t>
            </a:r>
            <a:r>
              <a:rPr lang="bg-BG" sz="2000" dirty="0" smtClean="0"/>
              <a:t>). 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bg-BG" sz="2000" dirty="0" smtClean="0"/>
              <a:t>«</a:t>
            </a:r>
            <a:r>
              <a:rPr lang="bg-BG" sz="2000" dirty="0" err="1" smtClean="0"/>
              <a:t>fd</a:t>
            </a:r>
            <a:r>
              <a:rPr lang="bg-BG" sz="2000" dirty="0" smtClean="0"/>
              <a:t>» посочва файловия дескриптор, идентифициращ файла, с който ще се осъществи съответствието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bg-BG" sz="2000" dirty="0" smtClean="0"/>
              <a:t>«</a:t>
            </a:r>
            <a:r>
              <a:rPr lang="bg-BG" sz="2000" dirty="0" err="1" smtClean="0"/>
              <a:t>offset</a:t>
            </a:r>
            <a:r>
              <a:rPr lang="bg-BG" sz="2000" dirty="0" smtClean="0"/>
              <a:t>» означава началната точка на файла, от която започва съответствието (при 0 – свързването е за целия файл).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bg-BG" sz="1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47983" y="2057400"/>
            <a:ext cx="9480430" cy="78483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include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sys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mman.h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endParaRPr kumimoji="0" lang="en-US" altLang="bg-BG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bg-BG" sz="1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void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mmap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void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addr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size_t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prot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flags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fd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off_t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offset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131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Съпоставяне на адресни полета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1143000"/>
            <a:ext cx="10900750" cy="56388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bg-BG" sz="2800" dirty="0" smtClean="0"/>
              <a:t>Функция </a:t>
            </a:r>
            <a:r>
              <a:rPr lang="en-US" sz="2800" dirty="0" err="1" smtClean="0"/>
              <a:t>mmap</a:t>
            </a:r>
            <a:r>
              <a:rPr lang="en-US" sz="2800" dirty="0" smtClean="0"/>
              <a:t>()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ru-RU" sz="100" dirty="0" smtClean="0"/>
          </a:p>
        </p:txBody>
      </p:sp>
      <p:pic>
        <p:nvPicPr>
          <p:cNvPr id="1026" name="Picture 2" descr="https://linuxhint.com/wp-content/uploads/2020/07/1-2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4612" y="1725349"/>
            <a:ext cx="7505700" cy="4989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18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Съпоставяне на адресни полета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1143000"/>
            <a:ext cx="10900750" cy="56388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bg-BG" sz="2800" dirty="0" smtClean="0"/>
              <a:t>Функция </a:t>
            </a:r>
            <a:r>
              <a:rPr lang="bg-BG" sz="2800" dirty="0" err="1" smtClean="0"/>
              <a:t>munmap</a:t>
            </a:r>
            <a:r>
              <a:rPr lang="bg-BG" sz="2800" dirty="0" smtClean="0"/>
              <a:t>()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bg-BG" sz="2400" dirty="0" smtClean="0"/>
              <a:t>Системното извикване </a:t>
            </a:r>
            <a:r>
              <a:rPr lang="bg-BG" sz="2400" dirty="0" err="1" smtClean="0"/>
              <a:t>munmap</a:t>
            </a:r>
            <a:r>
              <a:rPr lang="bg-BG" sz="2400" dirty="0" smtClean="0"/>
              <a:t>() извършва прекъсване на вече създадено съответствие с функцията </a:t>
            </a:r>
            <a:r>
              <a:rPr lang="bg-BG" sz="2400" dirty="0" err="1" smtClean="0"/>
              <a:t>mmap</a:t>
            </a:r>
            <a:r>
              <a:rPr lang="bg-BG" sz="2400" dirty="0" smtClean="0"/>
              <a:t>().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bg-BG" sz="24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bg-BG" sz="2400" dirty="0" smtClean="0"/>
          </a:p>
          <a:p>
            <a:pPr lvl="1">
              <a:lnSpc>
                <a:spcPct val="120000"/>
              </a:lnSpc>
              <a:spcBef>
                <a:spcPts val="0"/>
              </a:spcBef>
            </a:pPr>
            <a:endParaRPr lang="bg-BG" sz="2400" dirty="0" smtClean="0"/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bg-BG" sz="2000" dirty="0" smtClean="0"/>
              <a:t>При успех се връща 0, а при грешка се </a:t>
            </a:r>
            <a:r>
              <a:rPr lang="bg-BG" sz="2000" dirty="0" err="1" smtClean="0"/>
              <a:t>връша</a:t>
            </a:r>
            <a:r>
              <a:rPr lang="bg-BG" sz="2000" dirty="0" smtClean="0"/>
              <a:t> -1.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bg-BG" sz="2000" dirty="0" smtClean="0"/>
              <a:t>«</a:t>
            </a:r>
            <a:r>
              <a:rPr lang="bg-BG" sz="2000" dirty="0" err="1" smtClean="0"/>
              <a:t>addr</a:t>
            </a:r>
            <a:r>
              <a:rPr lang="bg-BG" sz="2000" dirty="0" smtClean="0"/>
              <a:t>» е началния адрес на съществуващото съответствие. 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bg-BG" sz="2000" dirty="0" smtClean="0"/>
              <a:t>«</a:t>
            </a:r>
            <a:r>
              <a:rPr lang="bg-BG" sz="2000" dirty="0" err="1" smtClean="0"/>
              <a:t>length</a:t>
            </a:r>
            <a:r>
              <a:rPr lang="bg-BG" sz="2000" dirty="0" smtClean="0"/>
              <a:t>» e размера на полето в байтове. 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bg-BG" sz="2000" dirty="0" smtClean="0"/>
              <a:t>Обикновено създаването и премахването на съответствието трябва да засяга еднакви по начало и по големина области. Ако това трябва да е различно, то трябва да се свие или да се раздели на две части. </a:t>
            </a:r>
          </a:p>
          <a:p>
            <a:pPr lvl="2">
              <a:lnSpc>
                <a:spcPct val="120000"/>
              </a:lnSpc>
              <a:spcBef>
                <a:spcPts val="0"/>
              </a:spcBef>
            </a:pPr>
            <a:r>
              <a:rPr lang="bg-BG" sz="2000" dirty="0" smtClean="0"/>
              <a:t>Ако «</a:t>
            </a:r>
            <a:r>
              <a:rPr lang="bg-BG" sz="2000" dirty="0" err="1" smtClean="0"/>
              <a:t>addr</a:t>
            </a:r>
            <a:r>
              <a:rPr lang="bg-BG" sz="2000" dirty="0" smtClean="0"/>
              <a:t>» не е в зона, </a:t>
            </a:r>
            <a:r>
              <a:rPr lang="bg-BG" sz="2000" dirty="0" err="1" smtClean="0"/>
              <a:t>закоято</a:t>
            </a:r>
            <a:r>
              <a:rPr lang="bg-BG" sz="2000" dirty="0" smtClean="0"/>
              <a:t> има създадено съответствие, то извикването връща 0 (успех), но нищо не се извършва.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ru-RU" sz="100" dirty="0" smtClean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208212" y="2895600"/>
            <a:ext cx="4953000" cy="78483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88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88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include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&lt;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sys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/</a:t>
            </a:r>
            <a:r>
              <a:rPr kumimoji="0" lang="bg-BG" altLang="bg-BG" sz="1600" b="0" i="0" u="none" strike="noStrike" cap="none" normalizeH="0" baseline="0" dirty="0" err="1" smtClean="0">
                <a:ln>
                  <a:noFill/>
                </a:ln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mman.h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8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&gt;</a:t>
            </a:r>
            <a:r>
              <a:rPr kumimoji="0" lang="bg-BG" altLang="bg-BG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endParaRPr kumimoji="0" lang="en-US" altLang="bg-BG" sz="16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bg-BG" sz="16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bg-BG" sz="1600" dirty="0" err="1" smtClean="0">
                <a:solidFill>
                  <a:srgbClr val="0000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int</a:t>
            </a:r>
            <a:r>
              <a:rPr lang="bg-BG" altLang="bg-BG" sz="16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bg-BG" altLang="bg-BG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munmap</a:t>
            </a:r>
            <a:r>
              <a:rPr lang="bg-BG" altLang="bg-BG" sz="1600" dirty="0">
                <a:solidFill>
                  <a:srgbClr val="66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(</a:t>
            </a:r>
            <a:r>
              <a:rPr lang="bg-BG" altLang="bg-BG" sz="1600" dirty="0" err="1">
                <a:solidFill>
                  <a:srgbClr val="00008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void</a:t>
            </a:r>
            <a:r>
              <a:rPr lang="bg-BG" altLang="bg-BG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bg-BG" altLang="bg-BG" sz="1600" dirty="0">
                <a:solidFill>
                  <a:srgbClr val="66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*</a:t>
            </a:r>
            <a:r>
              <a:rPr lang="bg-BG" altLang="bg-BG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addr</a:t>
            </a:r>
            <a:r>
              <a:rPr lang="bg-BG" altLang="bg-BG" sz="1600" dirty="0">
                <a:solidFill>
                  <a:srgbClr val="66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,</a:t>
            </a:r>
            <a:r>
              <a:rPr lang="bg-BG" altLang="bg-BG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bg-BG" altLang="bg-BG" sz="1600" dirty="0" err="1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size_t</a:t>
            </a:r>
            <a:r>
              <a:rPr lang="bg-BG" altLang="bg-BG" sz="16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r>
              <a:rPr lang="bg-BG" altLang="bg-BG" sz="16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length</a:t>
            </a:r>
            <a:r>
              <a:rPr lang="bg-BG" altLang="bg-BG" sz="1600" dirty="0">
                <a:solidFill>
                  <a:srgbClr val="66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);</a:t>
            </a:r>
            <a:r>
              <a:rPr lang="bg-BG" altLang="bg-BG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</a:t>
            </a:r>
            <a:endParaRPr lang="bg-BG" altLang="bg-BG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9155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Съпоставяне на адресни полета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812" y="993610"/>
            <a:ext cx="8233567" cy="586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4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Съпоставяне на адресни полета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smtClean="0"/>
              <a:t>Пример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412" y="980675"/>
            <a:ext cx="6954220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2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bg-BG" dirty="0" smtClean="0"/>
          </a:p>
          <a:p>
            <a:pPr marL="0" indent="0" algn="ctr">
              <a:buNone/>
            </a:pPr>
            <a:endParaRPr lang="bg-BG" dirty="0"/>
          </a:p>
          <a:p>
            <a:pPr marL="0" indent="0" algn="ctr">
              <a:buNone/>
            </a:pPr>
            <a:endParaRPr lang="bg-BG" dirty="0" smtClean="0"/>
          </a:p>
          <a:p>
            <a:pPr marL="0" indent="0" algn="ctr">
              <a:buNone/>
            </a:pPr>
            <a:endParaRPr lang="bg-BG" dirty="0"/>
          </a:p>
          <a:p>
            <a:pPr marL="0" indent="0" algn="ctr">
              <a:buNone/>
            </a:pPr>
            <a:r>
              <a:rPr lang="bg-BG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Въпроси ?</a:t>
            </a:r>
            <a:endParaRPr lang="bg-BG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2471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mapping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https://www.tutorialspoint.com/inter_process_communication/inter_process_communication_memory_mapping.htm</a:t>
            </a:r>
            <a:endParaRPr lang="bg-BG" sz="2800" b="1" dirty="0" smtClean="0"/>
          </a:p>
          <a:p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linux-kernel-labs.github.io/refs/heads/master/labs/memory_mapping.html</a:t>
            </a:r>
          </a:p>
          <a:p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w3.cs.jmu.edu/kirkpams/OpenCSF/Books/csf/html/MMap.html</a:t>
            </a:r>
            <a:endParaRPr lang="en-US" sz="2800" dirty="0" smtClean="0"/>
          </a:p>
          <a:p>
            <a:r>
              <a:rPr lang="en-US" sz="2800" dirty="0">
                <a:hlinkClick r:id="rId3"/>
              </a:rPr>
              <a:t>https://linuxhint.com/using_mmap_function_linux</a:t>
            </a:r>
            <a:r>
              <a:rPr lang="en-US" sz="2800" dirty="0" smtClean="0">
                <a:hlinkClick r:id="rId3"/>
              </a:rPr>
              <a:t>/</a:t>
            </a:r>
            <a:endParaRPr lang="en-US" sz="2800" dirty="0" smtClean="0"/>
          </a:p>
          <a:p>
            <a:endParaRPr lang="en-US" sz="2800" dirty="0" smtClean="0"/>
          </a:p>
          <a:p>
            <a:r>
              <a:rPr lang="en-US" sz="2800" dirty="0"/>
              <a:t>https://w3.cs.jmu.edu/kirkpams/OpenCSF/Books/csf/html/index.html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476291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POSIX </a:t>
            </a:r>
            <a:r>
              <a:rPr lang="bg-BG" dirty="0" smtClean="0"/>
              <a:t> </a:t>
            </a:r>
            <a:r>
              <a:rPr lang="en-US" dirty="0" smtClean="0"/>
              <a:t>IPC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hlinkClick r:id="rId2"/>
              </a:rPr>
              <a:t>https://www.prodevelopertutorial.com/ajs-guide-to-linux-system-programming</a:t>
            </a:r>
            <a:r>
              <a:rPr lang="en-US" sz="2800" dirty="0" smtClean="0">
                <a:hlinkClick r:id="rId2"/>
              </a:rPr>
              <a:t>/</a:t>
            </a:r>
            <a:endParaRPr lang="en-US" sz="2800" dirty="0" smtClean="0"/>
          </a:p>
          <a:p>
            <a:r>
              <a:rPr lang="en-US" sz="2800" dirty="0">
                <a:hlinkClick r:id="rId3"/>
              </a:rPr>
              <a:t>https://w3.cs.jmu.edu/kirkpams/OpenCSF/Books/csf/html/index.html</a:t>
            </a:r>
            <a:endParaRPr lang="en-US" sz="2800" dirty="0"/>
          </a:p>
          <a:p>
            <a:pPr lvl="1"/>
            <a:r>
              <a:rPr lang="en-US" sz="2400" dirty="0" smtClean="0">
                <a:hlinkClick r:id="rId4"/>
              </a:rPr>
              <a:t>https</a:t>
            </a:r>
            <a:r>
              <a:rPr lang="en-US" sz="2400" dirty="0">
                <a:hlinkClick r:id="rId4"/>
              </a:rPr>
              <a:t>://</a:t>
            </a:r>
            <a:r>
              <a:rPr lang="en-US" sz="2400" dirty="0" smtClean="0">
                <a:hlinkClick r:id="rId4"/>
              </a:rPr>
              <a:t>w3.cs.jmu.edu/kirkpams/OpenCSF/Books/csf/html/MQueues.html</a:t>
            </a:r>
            <a:endParaRPr lang="en-US" sz="2400" dirty="0" smtClean="0"/>
          </a:p>
          <a:p>
            <a:pPr lvl="1"/>
            <a:r>
              <a:rPr lang="en-US" sz="2400" dirty="0">
                <a:hlinkClick r:id="rId5"/>
              </a:rPr>
              <a:t>https://</a:t>
            </a:r>
            <a:r>
              <a:rPr lang="en-US" sz="2400" dirty="0" smtClean="0">
                <a:hlinkClick r:id="rId5"/>
              </a:rPr>
              <a:t>w3.cs.jmu.edu/kirkpams/OpenCSF/Books/csf/html/ShMem.html#posix-shared-memory</a:t>
            </a:r>
            <a:endParaRPr lang="en-US" sz="2400" dirty="0" smtClean="0"/>
          </a:p>
          <a:p>
            <a:pPr lvl="1"/>
            <a:r>
              <a:rPr lang="en-US" sz="2400" dirty="0">
                <a:hlinkClick r:id="rId6"/>
              </a:rPr>
              <a:t>https://</a:t>
            </a:r>
            <a:r>
              <a:rPr lang="en-US" sz="2400" dirty="0" smtClean="0">
                <a:hlinkClick r:id="rId6"/>
              </a:rPr>
              <a:t>w3.cs.jmu.edu/kirkpams/OpenCSF/Books/csf/html/IPCSems.html</a:t>
            </a:r>
            <a:endParaRPr lang="en-US" sz="2400" dirty="0" smtClean="0"/>
          </a:p>
          <a:p>
            <a:pPr lvl="1"/>
            <a:endParaRPr lang="en-US" sz="2400" dirty="0" smtClean="0"/>
          </a:p>
          <a:p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89935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Литература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://www.cse.cuhk.edu.hk/~</a:t>
            </a:r>
            <a:r>
              <a:rPr lang="en-US" dirty="0" smtClean="0">
                <a:hlinkClick r:id="rId2"/>
              </a:rPr>
              <a:t>ericlo/teaching/os/lab/6-IPC1/exercise-1.html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hzqtc.github.io/2012/07/linux-ipc-with-pipes.html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www.tutorialspoint.com/inter_process_communication/inter_process_communication_pipes.htm</a:t>
            </a:r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://www.ics.uci.edu/~</a:t>
            </a:r>
            <a:r>
              <a:rPr lang="en-US" dirty="0" smtClean="0">
                <a:hlinkClick r:id="rId4"/>
              </a:rPr>
              <a:t>aburtsev/238P/discussions/d02/discussion02-fork-exec-pipe.pdf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</a:t>
            </a:r>
            <a:r>
              <a:rPr lang="en-US" dirty="0" smtClean="0">
                <a:hlinkClick r:id="rId5"/>
              </a:rPr>
              <a:t>stackoverflow.com/questions/71403019/communicating-across-child-processes-with-a-pipe</a:t>
            </a:r>
            <a:endParaRPr lang="bg-BG" dirty="0" smtClean="0"/>
          </a:p>
          <a:p>
            <a:r>
              <a:rPr lang="en-US" dirty="0">
                <a:hlinkClick r:id="rId6"/>
              </a:rPr>
              <a:t>https://dextutor.com/program-for-ipc-using-popen</a:t>
            </a:r>
            <a:r>
              <a:rPr lang="en-US" dirty="0" smtClean="0">
                <a:hlinkClick r:id="rId6"/>
              </a:rPr>
              <a:t>/</a:t>
            </a:r>
            <a:endParaRPr lang="bg-BG" dirty="0" smtClean="0"/>
          </a:p>
          <a:p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www.ibm.com/docs/en/zos/2.4.0?topic=operations-pipe-io</a:t>
            </a:r>
            <a:endParaRPr lang="bg-BG" dirty="0" smtClean="0"/>
          </a:p>
          <a:p>
            <a:r>
              <a:rPr lang="en-US" dirty="0" smtClean="0">
                <a:hlinkClick r:id="rId8"/>
              </a:rPr>
              <a:t>https</a:t>
            </a:r>
            <a:r>
              <a:rPr lang="en-US" dirty="0">
                <a:hlinkClick r:id="rId8"/>
              </a:rPr>
              <a:t>://</a:t>
            </a:r>
            <a:r>
              <a:rPr lang="en-US" dirty="0" smtClean="0">
                <a:hlinkClick r:id="rId8"/>
              </a:rPr>
              <a:t>w3.cs.jmu.edu/kirkpams/OpenCSF/Books/csf/html/Pipes.html</a:t>
            </a:r>
            <a:endParaRPr lang="bg-BG" dirty="0" smtClean="0"/>
          </a:p>
          <a:p>
            <a:r>
              <a:rPr lang="en-US" dirty="0">
                <a:hlinkClick r:id="rId9"/>
              </a:rPr>
              <a:t>https://www.geeksforgeeks.org/named-pipe-fifo-example-c-program</a:t>
            </a:r>
            <a:r>
              <a:rPr lang="en-US" dirty="0" smtClean="0">
                <a:hlinkClick r:id="rId9"/>
              </a:rPr>
              <a:t>/</a:t>
            </a:r>
            <a:endParaRPr lang="bg-BG" dirty="0" smtClean="0"/>
          </a:p>
          <a:p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://dextutor.com/program-for-ipc-using-named-pipes-mkfifo</a:t>
            </a:r>
            <a:r>
              <a:rPr lang="en-US" dirty="0" smtClean="0">
                <a:hlinkClick r:id="rId4"/>
              </a:rPr>
              <a:t>/</a:t>
            </a:r>
            <a:endParaRPr lang="bg-BG" dirty="0" smtClean="0">
              <a:hlinkClick r:id="rId4"/>
            </a:endParaRPr>
          </a:p>
          <a:p>
            <a:r>
              <a:rPr lang="en-US" dirty="0">
                <a:hlinkClick r:id="rId4"/>
              </a:rPr>
              <a:t>https://www.codequoi.com/en/creating-and-killing-child-processes-in-c/</a:t>
            </a:r>
            <a:endParaRPr lang="bg-BG" dirty="0" smtClean="0">
              <a:hlinkClick r:id="rId4"/>
            </a:endParaRPr>
          </a:p>
          <a:p>
            <a:r>
              <a:rPr lang="en-US" dirty="0" smtClean="0">
                <a:hlinkClick r:id="rId10"/>
              </a:rPr>
              <a:t>https</a:t>
            </a:r>
            <a:r>
              <a:rPr lang="en-US" dirty="0">
                <a:hlinkClick r:id="rId10"/>
              </a:rPr>
              <a:t>://www.codequoi.com/en/pipe-an-inter-process-communication-method</a:t>
            </a:r>
            <a:r>
              <a:rPr lang="en-US" dirty="0" smtClean="0">
                <a:hlinkClick r:id="rId10"/>
              </a:rPr>
              <a:t>/</a:t>
            </a:r>
            <a:endParaRPr lang="bg-BG" dirty="0" smtClean="0"/>
          </a:p>
          <a:p>
            <a:r>
              <a:rPr lang="en-US" dirty="0" smtClean="0">
                <a:hlinkClick r:id="rId11"/>
              </a:rPr>
              <a:t>https</a:t>
            </a:r>
            <a:r>
              <a:rPr lang="en-US" dirty="0">
                <a:hlinkClick r:id="rId11"/>
              </a:rPr>
              <a:t>://</a:t>
            </a:r>
            <a:r>
              <a:rPr lang="en-US" dirty="0" smtClean="0">
                <a:hlinkClick r:id="rId11"/>
              </a:rPr>
              <a:t>www.tutorialspoint.com/c-program-to-demonstrate-fork-and-pipe</a:t>
            </a:r>
            <a:endParaRPr lang="en-US" dirty="0" smtClean="0"/>
          </a:p>
          <a:p>
            <a:r>
              <a:rPr lang="en-US" dirty="0">
                <a:hlinkClick r:id="rId12"/>
              </a:rPr>
              <a:t>https://</a:t>
            </a:r>
            <a:r>
              <a:rPr lang="en-US" dirty="0" smtClean="0">
                <a:hlinkClick r:id="rId12"/>
              </a:rPr>
              <a:t>www.javatpoint.com/ipc-through-shared-memory</a:t>
            </a:r>
            <a:endParaRPr lang="bg-BG" dirty="0" smtClean="0"/>
          </a:p>
          <a:p>
            <a:r>
              <a:rPr lang="en-US" dirty="0">
                <a:hlinkClick r:id="rId13"/>
              </a:rPr>
              <a:t>https://</a:t>
            </a:r>
            <a:r>
              <a:rPr lang="en-US" dirty="0" smtClean="0">
                <a:hlinkClick r:id="rId13"/>
              </a:rPr>
              <a:t>github.com/devendranaga/linux-systems-programming-with-c/blob/master/shared_memory.md</a:t>
            </a:r>
            <a:endParaRPr lang="bg-BG" dirty="0" smtClean="0"/>
          </a:p>
          <a:p>
            <a:r>
              <a:rPr lang="en-US" dirty="0">
                <a:hlinkClick r:id="rId14"/>
              </a:rPr>
              <a:t>https://www.tutorialspoint.com/inter_process_communication/inter_process_communication_shared_memory.htm </a:t>
            </a:r>
          </a:p>
          <a:p>
            <a:r>
              <a:rPr lang="en-US" dirty="0">
                <a:hlinkClick r:id="rId14"/>
              </a:rPr>
              <a:t>https://www.ibm.com/docs/en/zos/2.1.0?topic=functions-shmctl-shared-memory-control-operations#rshmct</a:t>
            </a:r>
          </a:p>
          <a:p>
            <a:r>
              <a:rPr lang="en-US" dirty="0">
                <a:hlinkClick r:id="rId14"/>
              </a:rPr>
              <a:t>https://www.tutorialspoint.com/inter_process_communication/inter_process_communication_message_queues.htm</a:t>
            </a:r>
            <a:endParaRPr lang="bg-BG" dirty="0">
              <a:hlinkClick r:id="rId14"/>
            </a:endParaRPr>
          </a:p>
          <a:p>
            <a:r>
              <a:rPr lang="en-US" dirty="0"/>
              <a:t>https://www.tutorialspoint.com/inter_process_communication/inter_process_communication_memory_mapping.htm</a:t>
            </a:r>
            <a:endParaRPr lang="bg-BG" b="1" dirty="0"/>
          </a:p>
          <a:p>
            <a:r>
              <a:rPr lang="en-US" dirty="0">
                <a:hlinkClick r:id="rId15"/>
              </a:rPr>
              <a:t>https://linux-kernel-labs.github.io/refs/heads/master/labs/memory_mapping.html</a:t>
            </a:r>
          </a:p>
          <a:p>
            <a:r>
              <a:rPr lang="en-US" dirty="0">
                <a:hlinkClick r:id="rId15"/>
              </a:rPr>
              <a:t>https://w3.cs.jmu.edu/kirkpams/OpenCSF/Books/csf/html/MMap.html</a:t>
            </a:r>
            <a:endParaRPr lang="en-US" dirty="0"/>
          </a:p>
          <a:p>
            <a:r>
              <a:rPr lang="en-US" dirty="0">
                <a:hlinkClick r:id="rId16"/>
              </a:rPr>
              <a:t>https://linuxhint.com/using_mmap_function_linux</a:t>
            </a:r>
            <a:r>
              <a:rPr lang="en-US" dirty="0" smtClean="0">
                <a:hlinkClick r:id="rId16"/>
              </a:rPr>
              <a:t>/</a:t>
            </a:r>
            <a:endParaRPr lang="bg-BG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7375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Безименни канали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1143000"/>
            <a:ext cx="10900750" cy="5562600"/>
          </a:xfrm>
        </p:spPr>
        <p:txBody>
          <a:bodyPr>
            <a:normAutofit fontScale="92500" lnSpcReduction="10000"/>
          </a:bodyPr>
          <a:lstStyle/>
          <a:p>
            <a:r>
              <a:rPr lang="bg-BG" dirty="0" smtClean="0"/>
              <a:t>Това е първата форма на </a:t>
            </a:r>
            <a:r>
              <a:rPr lang="en-US" dirty="0" smtClean="0"/>
              <a:t>IPC </a:t>
            </a:r>
            <a:r>
              <a:rPr lang="bg-BG" dirty="0" smtClean="0"/>
              <a:t>за </a:t>
            </a:r>
            <a:r>
              <a:rPr lang="en-US" dirty="0" smtClean="0"/>
              <a:t>UNIX-</a:t>
            </a:r>
            <a:r>
              <a:rPr lang="bg-BG" dirty="0" smtClean="0"/>
              <a:t>системите.</a:t>
            </a:r>
          </a:p>
          <a:p>
            <a:pPr lvl="1"/>
            <a:r>
              <a:rPr lang="bg-BG" dirty="0" smtClean="0"/>
              <a:t>Създадена е през 1973 г.</a:t>
            </a:r>
          </a:p>
          <a:p>
            <a:pPr lvl="2"/>
            <a:r>
              <a:rPr lang="bg-BG" dirty="0" smtClean="0"/>
              <a:t>Има го във всички версии на </a:t>
            </a:r>
            <a:r>
              <a:rPr lang="en-US" dirty="0" smtClean="0"/>
              <a:t>UNIX</a:t>
            </a:r>
            <a:r>
              <a:rPr lang="bg-BG" dirty="0" smtClean="0"/>
              <a:t>.</a:t>
            </a:r>
          </a:p>
          <a:p>
            <a:pPr lvl="1"/>
            <a:r>
              <a:rPr lang="bg-BG" dirty="0" smtClean="0"/>
              <a:t>Основен недостатък е невъзможността за идентификация на канала извън адресното поле на родителския процес.</a:t>
            </a:r>
          </a:p>
          <a:p>
            <a:pPr lvl="2"/>
            <a:r>
              <a:rPr lang="bg-BG" dirty="0" smtClean="0"/>
              <a:t>Затова може да се използва само в рамките на връзката между родител и наследници.</a:t>
            </a:r>
          </a:p>
          <a:p>
            <a:pPr lvl="2"/>
            <a:r>
              <a:rPr lang="bg-BG" dirty="0" smtClean="0"/>
              <a:t>През 1982 г., в рамките на </a:t>
            </a:r>
            <a:r>
              <a:rPr lang="en-US" dirty="0" smtClean="0"/>
              <a:t>UNIX System III</a:t>
            </a:r>
            <a:r>
              <a:rPr lang="bg-BG" dirty="0" smtClean="0"/>
              <a:t> е видоизменен.</a:t>
            </a:r>
          </a:p>
          <a:p>
            <a:pPr lvl="3"/>
            <a:r>
              <a:rPr lang="bg-BG" dirty="0" smtClean="0"/>
              <a:t>Появяват се </a:t>
            </a:r>
            <a:r>
              <a:rPr lang="bg-BG" dirty="0" err="1" smtClean="0"/>
              <a:t>наименованите</a:t>
            </a:r>
            <a:r>
              <a:rPr lang="bg-BG" dirty="0" smtClean="0"/>
              <a:t> потоци.</a:t>
            </a:r>
          </a:p>
          <a:p>
            <a:pPr lvl="1"/>
            <a:r>
              <a:rPr lang="bg-BG" dirty="0" smtClean="0"/>
              <a:t>Основната идея наподобява „Клиент-Сървър“</a:t>
            </a:r>
          </a:p>
          <a:p>
            <a:pPr lvl="2"/>
            <a:r>
              <a:rPr lang="bg-BG" dirty="0" smtClean="0"/>
              <a:t>клиентът получава от </a:t>
            </a:r>
            <a:r>
              <a:rPr lang="en-US" dirty="0" err="1" smtClean="0"/>
              <a:t>stdin</a:t>
            </a:r>
            <a:r>
              <a:rPr lang="en-US" dirty="0" smtClean="0"/>
              <a:t> </a:t>
            </a:r>
            <a:r>
              <a:rPr lang="bg-BG" dirty="0" smtClean="0"/>
              <a:t>име на файл</a:t>
            </a:r>
            <a:r>
              <a:rPr lang="en-US" dirty="0" smtClean="0"/>
              <a:t> </a:t>
            </a:r>
            <a:r>
              <a:rPr lang="bg-BG" dirty="0" smtClean="0"/>
              <a:t>и го предава към сървъра;</a:t>
            </a:r>
          </a:p>
          <a:p>
            <a:pPr lvl="2"/>
            <a:r>
              <a:rPr lang="bg-BG" dirty="0" smtClean="0"/>
              <a:t>сървърът отваря файла и го прочита изцяло;</a:t>
            </a:r>
          </a:p>
          <a:p>
            <a:pPr lvl="2"/>
            <a:r>
              <a:rPr lang="bg-BG" dirty="0" smtClean="0"/>
              <a:t>сървърът предава на клиента съдържанието на прочетения файл;</a:t>
            </a:r>
          </a:p>
          <a:p>
            <a:pPr lvl="2"/>
            <a:r>
              <a:rPr lang="bg-BG" dirty="0" smtClean="0"/>
              <a:t>клиентът препраща съдържанието на файла в </a:t>
            </a:r>
            <a:r>
              <a:rPr lang="en-US" i="1" dirty="0" err="1" smtClean="0"/>
              <a:t>stdout</a:t>
            </a:r>
            <a:r>
              <a:rPr lang="en-US" dirty="0" smtClean="0"/>
              <a:t>.</a:t>
            </a:r>
            <a:endParaRPr lang="bg-BG" dirty="0" smtClean="0"/>
          </a:p>
          <a:p>
            <a:pPr lvl="2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25999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Литература 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47500" lnSpcReduction="20000"/>
          </a:bodyPr>
          <a:lstStyle/>
          <a:p>
            <a:r>
              <a:rPr lang="en-US" sz="2800" dirty="0">
                <a:hlinkClick r:id="rId2"/>
              </a:rPr>
              <a:t>https://linuxhint.com/using_mmap_function_linux</a:t>
            </a:r>
            <a:r>
              <a:rPr lang="en-US" sz="2800" dirty="0" smtClean="0">
                <a:hlinkClick r:id="rId2"/>
              </a:rPr>
              <a:t>/</a:t>
            </a:r>
          </a:p>
          <a:p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</a:t>
            </a:r>
            <a:r>
              <a:rPr lang="en-US" sz="2800" dirty="0" smtClean="0">
                <a:hlinkClick r:id="rId2"/>
              </a:rPr>
              <a:t>www.ibm.com/docs/en/zos/2.1.0?topic=functions-shmget-get-shared-memory-segment</a:t>
            </a:r>
          </a:p>
          <a:p>
            <a:r>
              <a:rPr lang="en-US" sz="2800" dirty="0">
                <a:hlinkClick r:id="rId2"/>
              </a:rPr>
              <a:t>https://www.geeksforgeeks.org/ipc-using-message-queues/</a:t>
            </a:r>
            <a:endParaRPr lang="en-US" sz="2800" dirty="0" smtClean="0">
              <a:hlinkClick r:id="rId2"/>
            </a:endParaRPr>
          </a:p>
          <a:p>
            <a:r>
              <a:rPr lang="en-US" sz="2800" dirty="0">
                <a:hlinkClick r:id="rId2"/>
              </a:rPr>
              <a:t>https://</a:t>
            </a:r>
            <a:r>
              <a:rPr lang="en-US" sz="2800" dirty="0" smtClean="0">
                <a:hlinkClick r:id="rId2"/>
              </a:rPr>
              <a:t>www.ibm.com/docs/en/zos/2.1.0?topic=functions-shmdt-shared-memory-detach-operation#rshmdt</a:t>
            </a:r>
          </a:p>
          <a:p>
            <a:r>
              <a:rPr lang="en-US" sz="2800" dirty="0" smtClean="0">
                <a:hlinkClick r:id="rId2"/>
              </a:rPr>
              <a:t>https</a:t>
            </a:r>
            <a:r>
              <a:rPr lang="en-US" sz="2800" dirty="0">
                <a:hlinkClick r:id="rId2"/>
              </a:rPr>
              <a:t>://www.geeksforgeeks.org/c-program-demonstrate-fork-and-pipe</a:t>
            </a:r>
            <a:r>
              <a:rPr lang="en-US" sz="2800" dirty="0" smtClean="0">
                <a:hlinkClick r:id="rId2"/>
              </a:rPr>
              <a:t>/</a:t>
            </a:r>
            <a:endParaRPr lang="bg-BG" sz="2800" dirty="0" smtClean="0"/>
          </a:p>
          <a:p>
            <a:r>
              <a:rPr lang="en-US" sz="2800" dirty="0">
                <a:hlinkClick r:id="rId3"/>
              </a:rPr>
              <a:t>https://www.geeksforgeeks.org/difference-between-shared-memory-model-and-message-passing-model-in-ipc</a:t>
            </a:r>
            <a:r>
              <a:rPr lang="en-US" sz="2800" dirty="0" smtClean="0">
                <a:hlinkClick r:id="rId3"/>
              </a:rPr>
              <a:t>/</a:t>
            </a:r>
            <a:endParaRPr lang="bg-BG" sz="2800" dirty="0" smtClean="0"/>
          </a:p>
          <a:p>
            <a:r>
              <a:rPr lang="en-US" sz="2800" dirty="0" smtClean="0">
                <a:hlinkClick r:id="rId4"/>
              </a:rPr>
              <a:t>https</a:t>
            </a:r>
            <a:r>
              <a:rPr lang="en-US" sz="2800" dirty="0">
                <a:hlinkClick r:id="rId4"/>
              </a:rPr>
              <a:t>://</a:t>
            </a:r>
            <a:r>
              <a:rPr lang="en-US" sz="2800" dirty="0" smtClean="0">
                <a:hlinkClick r:id="rId4"/>
              </a:rPr>
              <a:t>www.ibm.com/docs/en/zos/2.1.0?topic=functions-ftok-generate-interprocess-communication-ipc-key#rftok</a:t>
            </a:r>
            <a:endParaRPr lang="en-US" sz="2800" dirty="0" smtClean="0"/>
          </a:p>
          <a:p>
            <a:r>
              <a:rPr lang="en-US" sz="2800" dirty="0" smtClean="0">
                <a:hlinkClick r:id="rId5"/>
              </a:rPr>
              <a:t>https</a:t>
            </a:r>
            <a:r>
              <a:rPr lang="en-US" sz="2800" dirty="0">
                <a:hlinkClick r:id="rId5"/>
              </a:rPr>
              <a:t>://</a:t>
            </a:r>
            <a:r>
              <a:rPr lang="en-US" sz="2800" dirty="0" smtClean="0">
                <a:hlinkClick r:id="rId5"/>
              </a:rPr>
              <a:t>www.codeproject.com/Questions/1271869/Linux-shared-memory-Sending-multiple-messages</a:t>
            </a:r>
          </a:p>
          <a:p>
            <a:r>
              <a:rPr lang="en-US" sz="2800" dirty="0" smtClean="0">
                <a:hlinkClick r:id="rId5"/>
              </a:rPr>
              <a:t>https</a:t>
            </a:r>
            <a:r>
              <a:rPr lang="en-US" sz="2800" dirty="0">
                <a:hlinkClick r:id="rId5"/>
              </a:rPr>
              <a:t>://www.geeksforgeeks.org/pipe-system-call</a:t>
            </a:r>
            <a:r>
              <a:rPr lang="en-US" sz="2800" dirty="0" smtClean="0">
                <a:hlinkClick r:id="rId5"/>
              </a:rPr>
              <a:t>/</a:t>
            </a:r>
            <a:endParaRPr lang="en-US" sz="2800" dirty="0" smtClean="0"/>
          </a:p>
          <a:p>
            <a:r>
              <a:rPr lang="en-US" sz="2800" dirty="0" smtClean="0">
                <a:hlinkClick r:id="rId6"/>
              </a:rPr>
              <a:t>https</a:t>
            </a:r>
            <a:r>
              <a:rPr lang="en-US" sz="2800" dirty="0">
                <a:hlinkClick r:id="rId6"/>
              </a:rPr>
              <a:t>://www.it.uu.se/education/course/homepage/dsp/vt21/modules/module-2/pipeline/</a:t>
            </a:r>
            <a:endParaRPr lang="en-US" sz="2800" dirty="0"/>
          </a:p>
          <a:p>
            <a:r>
              <a:rPr lang="en-US" sz="2800" dirty="0">
                <a:hlinkClick r:id="rId7"/>
              </a:rPr>
              <a:t>https://www.rozmichelle.com/pipes-forks-dups/</a:t>
            </a:r>
            <a:endParaRPr lang="en-US" sz="2800" dirty="0"/>
          </a:p>
          <a:p>
            <a:r>
              <a:rPr lang="en-US" sz="2800" dirty="0">
                <a:hlinkClick r:id="rId8"/>
              </a:rPr>
              <a:t>https://www.expertsmind.com/learning/pipes-assignment-help-734287637.aspx</a:t>
            </a:r>
            <a:endParaRPr lang="en-US" sz="2800" dirty="0"/>
          </a:p>
          <a:p>
            <a:r>
              <a:rPr lang="en-US" sz="2800" dirty="0">
                <a:hlinkClick r:id="rId9"/>
              </a:rPr>
              <a:t>https://www.systranbox.com/how-to-use-the-pipe-in-linux-and-understand-its-order-of-operation</a:t>
            </a:r>
            <a:r>
              <a:rPr lang="en-US" sz="2800" dirty="0" smtClean="0">
                <a:hlinkClick r:id="rId9"/>
              </a:rPr>
              <a:t>/</a:t>
            </a:r>
            <a:endParaRPr lang="en-US" sz="2800" dirty="0"/>
          </a:p>
          <a:p>
            <a:r>
              <a:rPr lang="en-US" sz="2800" dirty="0">
                <a:hlinkClick r:id="rId10"/>
              </a:rPr>
              <a:t>https://www.engineersgarage.com/introduction-to-linux-communication-between-processes-through-pipe-part-13-24/</a:t>
            </a:r>
            <a:endParaRPr lang="en-US" sz="2800" dirty="0"/>
          </a:p>
          <a:p>
            <a:r>
              <a:rPr lang="en-US" sz="2800" dirty="0">
                <a:hlinkClick r:id="rId11"/>
              </a:rPr>
              <a:t>https://www.softprayog.in/programming/interprocess-communication-using-pipes-in-linux</a:t>
            </a:r>
            <a:endParaRPr lang="en-US" sz="2800" dirty="0"/>
          </a:p>
          <a:p>
            <a:r>
              <a:rPr lang="en-US" sz="2800" dirty="0">
                <a:hlinkClick r:id="rId12"/>
              </a:rPr>
              <a:t>https://www.tutorialspoint.com/inter_process_communication/index.htm</a:t>
            </a:r>
          </a:p>
          <a:p>
            <a:r>
              <a:rPr lang="en-US" sz="2800" dirty="0">
                <a:hlinkClick r:id="rId12"/>
              </a:rPr>
              <a:t>https://www.tutorialspoint.com/inter_process_communication/inter_process_communication_system_v_posix.htm</a:t>
            </a:r>
            <a:endParaRPr lang="en-US" sz="2800" dirty="0"/>
          </a:p>
          <a:p>
            <a:r>
              <a:rPr lang="en-US" sz="2800" dirty="0" smtClean="0">
                <a:hlinkClick r:id="rId13"/>
              </a:rPr>
              <a:t>https://www.tutorialspoint.com/inter_process_communication/inter_process_communication_named_pipes.htm</a:t>
            </a:r>
            <a:endParaRPr lang="bg-BG" sz="2800" dirty="0" smtClean="0"/>
          </a:p>
          <a:p>
            <a:r>
              <a:rPr lang="en-US" sz="2800" dirty="0">
                <a:hlinkClick r:id="rId14"/>
              </a:rPr>
              <a:t>https://</a:t>
            </a:r>
            <a:r>
              <a:rPr lang="en-US" sz="2800" dirty="0" smtClean="0">
                <a:hlinkClick r:id="rId14"/>
              </a:rPr>
              <a:t>w3.cs.jmu.edu/kirkpams/OpenCSF/Books/csf/html/MQueues.html</a:t>
            </a:r>
            <a:endParaRPr lang="bg-BG" sz="2800" dirty="0" smtClean="0"/>
          </a:p>
          <a:p>
            <a:r>
              <a:rPr lang="en-US" sz="2800" dirty="0">
                <a:hlinkClick r:id="rId15"/>
              </a:rPr>
              <a:t>https://</a:t>
            </a:r>
            <a:r>
              <a:rPr lang="en-US" sz="2800" dirty="0" smtClean="0">
                <a:hlinkClick r:id="rId15"/>
              </a:rPr>
              <a:t>www.cs.auckland.ac.nz/references/unix/digital/APS33DTE/DOCU_011.HTM</a:t>
            </a:r>
            <a:endParaRPr lang="bg-BG" sz="2800" dirty="0" smtClean="0"/>
          </a:p>
          <a:p>
            <a:r>
              <a:rPr lang="en-US" sz="2800" dirty="0">
                <a:hlinkClick r:id="rId16"/>
              </a:rPr>
              <a:t>https://www.prodevelopertutorial.com/linux-system-programming-system-v-message-queue-in-c-using-msgget-msgsnd-msgctl-system-v-system-calls-in-linux</a:t>
            </a:r>
            <a:r>
              <a:rPr lang="en-US" sz="2800" dirty="0" smtClean="0">
                <a:hlinkClick r:id="rId16"/>
              </a:rPr>
              <a:t>/</a:t>
            </a:r>
            <a:endParaRPr lang="bg-BG" sz="2800" dirty="0" smtClean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300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Безименни канали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bg-BG" dirty="0" smtClean="0"/>
              <a:t>Каналът се създава със системната функция </a:t>
            </a:r>
            <a:r>
              <a:rPr lang="en-US" i="1" dirty="0" smtClean="0"/>
              <a:t>pipe()</a:t>
            </a:r>
            <a:endParaRPr lang="bg-BG" i="1" dirty="0" smtClean="0"/>
          </a:p>
          <a:p>
            <a:pPr>
              <a:lnSpc>
                <a:spcPct val="110000"/>
              </a:lnSpc>
            </a:pPr>
            <a:endParaRPr lang="bg-BG" i="1" dirty="0" smtClean="0"/>
          </a:p>
          <a:p>
            <a:pPr>
              <a:lnSpc>
                <a:spcPct val="110000"/>
              </a:lnSpc>
            </a:pPr>
            <a:endParaRPr lang="bg-BG" i="1" dirty="0" smtClean="0"/>
          </a:p>
          <a:p>
            <a:pPr lvl="1">
              <a:lnSpc>
                <a:spcPct val="110000"/>
              </a:lnSpc>
            </a:pPr>
            <a:r>
              <a:rPr lang="bg-BG" dirty="0" smtClean="0"/>
              <a:t>Създава се еднопосочен канал</a:t>
            </a:r>
            <a:endParaRPr lang="en-US" i="1" dirty="0" smtClean="0"/>
          </a:p>
          <a:p>
            <a:pPr lvl="2">
              <a:lnSpc>
                <a:spcPct val="110000"/>
              </a:lnSpc>
            </a:pPr>
            <a:r>
              <a:rPr lang="bg-BG" dirty="0" smtClean="0"/>
              <a:t>Функцията връща 0 при успех и  -1 при грешка.</a:t>
            </a:r>
          </a:p>
          <a:p>
            <a:pPr lvl="1">
              <a:lnSpc>
                <a:spcPct val="110000"/>
              </a:lnSpc>
            </a:pPr>
            <a:r>
              <a:rPr lang="en-US" dirty="0" err="1" smtClean="0"/>
              <a:t>fd</a:t>
            </a:r>
            <a:r>
              <a:rPr lang="en-US" dirty="0" smtClean="0"/>
              <a:t>[0] – </a:t>
            </a:r>
            <a:r>
              <a:rPr lang="bg-BG" dirty="0" smtClean="0"/>
              <a:t>файлов дескриптор, </a:t>
            </a:r>
            <a:br>
              <a:rPr lang="bg-BG" dirty="0" smtClean="0"/>
            </a:br>
            <a:r>
              <a:rPr lang="bg-BG" dirty="0" smtClean="0"/>
              <a:t>отворен само за четене</a:t>
            </a:r>
          </a:p>
          <a:p>
            <a:pPr lvl="1">
              <a:lnSpc>
                <a:spcPct val="110000"/>
              </a:lnSpc>
            </a:pPr>
            <a:r>
              <a:rPr lang="en-US" dirty="0" err="1" smtClean="0"/>
              <a:t>fd</a:t>
            </a:r>
            <a:r>
              <a:rPr lang="en-US" dirty="0" smtClean="0"/>
              <a:t>[</a:t>
            </a:r>
            <a:r>
              <a:rPr lang="bg-BG" dirty="0" smtClean="0"/>
              <a:t>1</a:t>
            </a:r>
            <a:r>
              <a:rPr lang="en-US" dirty="0" smtClean="0"/>
              <a:t>] </a:t>
            </a:r>
            <a:r>
              <a:rPr lang="en-US" dirty="0"/>
              <a:t>– </a:t>
            </a:r>
            <a:r>
              <a:rPr lang="bg-BG" dirty="0"/>
              <a:t>файлов дескриптор, </a:t>
            </a:r>
            <a:r>
              <a:rPr lang="bg-BG" dirty="0" smtClean="0"/>
              <a:t/>
            </a:r>
            <a:br>
              <a:rPr lang="bg-BG" dirty="0" smtClean="0"/>
            </a:br>
            <a:r>
              <a:rPr lang="bg-BG" dirty="0" smtClean="0"/>
              <a:t>отворен </a:t>
            </a:r>
            <a:r>
              <a:rPr lang="bg-BG" dirty="0"/>
              <a:t>само за </a:t>
            </a:r>
            <a:r>
              <a:rPr lang="bg-BG" dirty="0" smtClean="0"/>
              <a:t>запис</a:t>
            </a:r>
          </a:p>
          <a:p>
            <a:pPr lvl="1">
              <a:lnSpc>
                <a:spcPct val="110000"/>
              </a:lnSpc>
            </a:pPr>
            <a:r>
              <a:rPr lang="ru-RU" dirty="0"/>
              <a:t>Ако родителският процес запише в </a:t>
            </a:r>
            <a:r>
              <a:rPr lang="ru-RU" dirty="0" smtClean="0"/>
              <a:t>канала и след това прочете от него, то той </a:t>
            </a:r>
            <a:r>
              <a:rPr lang="ru-RU" dirty="0"/>
              <a:t>ще получи същите данни, </a:t>
            </a:r>
            <a:r>
              <a:rPr lang="ru-RU" dirty="0" smtClean="0"/>
              <a:t>които е записал.</a:t>
            </a:r>
            <a:endParaRPr lang="bg-BG" dirty="0"/>
          </a:p>
          <a:p>
            <a:pPr lvl="1">
              <a:lnSpc>
                <a:spcPct val="110000"/>
              </a:lnSpc>
            </a:pP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612" y="1676400"/>
            <a:ext cx="2743200" cy="1066294"/>
          </a:xfrm>
          <a:prstGeom prst="rect">
            <a:avLst/>
          </a:prstGeom>
        </p:spPr>
      </p:pic>
      <p:pic>
        <p:nvPicPr>
          <p:cNvPr id="1026" name="Picture 2" descr="https://hzqtc.github.io/image/pipe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2" y="2590800"/>
            <a:ext cx="3245644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57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Безименни канали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3000" dirty="0" smtClean="0"/>
              <a:t>Каналът се създава със системната функция </a:t>
            </a:r>
            <a:r>
              <a:rPr lang="en-US" sz="3000" i="1" dirty="0" smtClean="0"/>
              <a:t>pipe()</a:t>
            </a:r>
          </a:p>
          <a:p>
            <a:pPr lvl="1"/>
            <a:r>
              <a:rPr lang="bg-BG" sz="2600" dirty="0" smtClean="0"/>
              <a:t>Пример</a:t>
            </a:r>
            <a:r>
              <a:rPr lang="en-US" sz="2600" dirty="0" smtClean="0"/>
              <a:t>:</a:t>
            </a:r>
            <a:endParaRPr lang="bg-BG" sz="26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12" y="1768923"/>
            <a:ext cx="6172200" cy="500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1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Безименни канали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Създаване на канал между родителски и дъщерен процес</a:t>
            </a:r>
          </a:p>
          <a:p>
            <a:pPr lvl="1"/>
            <a:r>
              <a:rPr lang="bg-BG" dirty="0" smtClean="0"/>
              <a:t>Стъпка 1: Създаваме </a:t>
            </a:r>
            <a:r>
              <a:rPr lang="en-US" dirty="0" err="1" smtClean="0"/>
              <a:t>fd</a:t>
            </a:r>
            <a:r>
              <a:rPr lang="en-US" dirty="0" smtClean="0"/>
              <a:t>[0] </a:t>
            </a:r>
            <a:r>
              <a:rPr lang="bg-BG" dirty="0" smtClean="0"/>
              <a:t>и </a:t>
            </a:r>
            <a:r>
              <a:rPr lang="en-US" dirty="0" err="1" smtClean="0"/>
              <a:t>fd</a:t>
            </a:r>
            <a:r>
              <a:rPr lang="en-US" dirty="0" smtClean="0"/>
              <a:t>[1]</a:t>
            </a:r>
            <a:r>
              <a:rPr lang="bg-BG" dirty="0" smtClean="0"/>
              <a:t> в родителския процес.</a:t>
            </a:r>
          </a:p>
          <a:p>
            <a:pPr lvl="1"/>
            <a:r>
              <a:rPr lang="bg-BG" dirty="0" smtClean="0"/>
              <a:t>Стъпка 2: Създаваме с </a:t>
            </a:r>
            <a:r>
              <a:rPr lang="en-US" dirty="0" smtClean="0"/>
              <a:t>fork</a:t>
            </a:r>
            <a:r>
              <a:rPr lang="bg-BG" dirty="0" smtClean="0"/>
              <a:t>() дъщерния процес.</a:t>
            </a:r>
          </a:p>
          <a:p>
            <a:pPr lvl="2"/>
            <a:r>
              <a:rPr lang="bg-BG" dirty="0" smtClean="0"/>
              <a:t>Получава се следната свързаност</a:t>
            </a:r>
          </a:p>
          <a:p>
            <a:pPr lvl="2"/>
            <a:r>
              <a:rPr lang="ru-RU" dirty="0"/>
              <a:t>След свързването на pipe и fork родителският и детският процес могат да четат и пишат в двата </a:t>
            </a:r>
            <a:r>
              <a:rPr lang="ru-RU" dirty="0" smtClean="0"/>
              <a:t>канала, но връзката в каналите е </a:t>
            </a:r>
            <a:r>
              <a:rPr lang="ru-RU" dirty="0"/>
              <a:t>еднопосочна. </a:t>
            </a:r>
            <a:endParaRPr lang="ru-RU" dirty="0" smtClean="0"/>
          </a:p>
          <a:p>
            <a:pPr lvl="2"/>
            <a:r>
              <a:rPr lang="ru-RU" dirty="0" smtClean="0"/>
              <a:t>Необходимо е използването на </a:t>
            </a:r>
            <a:br>
              <a:rPr lang="ru-RU" dirty="0" smtClean="0"/>
            </a:br>
            <a:r>
              <a:rPr lang="ru-RU" dirty="0" smtClean="0"/>
              <a:t>два отделни канала (от родител към </a:t>
            </a:r>
            <a:br>
              <a:rPr lang="ru-RU" dirty="0" smtClean="0"/>
            </a:br>
            <a:r>
              <a:rPr lang="ru-RU" dirty="0" smtClean="0"/>
              <a:t>наследник и обратно). </a:t>
            </a:r>
          </a:p>
          <a:p>
            <a:pPr lvl="2"/>
            <a:r>
              <a:rPr lang="ru-RU" dirty="0" smtClean="0"/>
              <a:t>Непотребните </a:t>
            </a:r>
            <a:r>
              <a:rPr lang="bg-BG" dirty="0" smtClean="0"/>
              <a:t>дескриптори </a:t>
            </a:r>
            <a:br>
              <a:rPr lang="bg-BG" dirty="0" smtClean="0"/>
            </a:br>
            <a:r>
              <a:rPr lang="bg-BG" dirty="0" smtClean="0"/>
              <a:t>се премахват.</a:t>
            </a:r>
          </a:p>
          <a:p>
            <a:pPr lvl="2"/>
            <a:endParaRPr lang="bg-BG" dirty="0"/>
          </a:p>
        </p:txBody>
      </p:sp>
      <p:pic>
        <p:nvPicPr>
          <p:cNvPr id="2052" name="Picture 4" descr="https://hzqtc.github.io/image/pipe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1212" y="4191000"/>
            <a:ext cx="4228863" cy="2219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615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Безименни канали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Пример</a:t>
            </a:r>
            <a:r>
              <a:rPr lang="en-US" dirty="0" smtClean="0"/>
              <a:t>:</a:t>
            </a:r>
            <a:endParaRPr lang="bg-BG" dirty="0"/>
          </a:p>
          <a:p>
            <a:pPr lvl="1"/>
            <a:endParaRPr lang="bg-B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9212" y="797560"/>
            <a:ext cx="4735345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67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Безименни канали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Създаване на канал между родителски и дъщерен процес</a:t>
            </a:r>
          </a:p>
          <a:p>
            <a:pPr lvl="1"/>
            <a:r>
              <a:rPr lang="bg-BG" dirty="0" smtClean="0"/>
              <a:t>Стъпка 1: Създаваме </a:t>
            </a:r>
            <a:r>
              <a:rPr lang="en-US" dirty="0" err="1" smtClean="0"/>
              <a:t>fd</a:t>
            </a:r>
            <a:r>
              <a:rPr lang="en-US" dirty="0" smtClean="0"/>
              <a:t>[0] </a:t>
            </a:r>
            <a:r>
              <a:rPr lang="bg-BG" dirty="0" smtClean="0"/>
              <a:t>и </a:t>
            </a:r>
            <a:r>
              <a:rPr lang="en-US" dirty="0" err="1" smtClean="0"/>
              <a:t>fd</a:t>
            </a:r>
            <a:r>
              <a:rPr lang="en-US" dirty="0" smtClean="0"/>
              <a:t>[1]</a:t>
            </a:r>
            <a:r>
              <a:rPr lang="bg-BG" dirty="0" smtClean="0"/>
              <a:t> в родителския процес.</a:t>
            </a:r>
          </a:p>
          <a:p>
            <a:pPr lvl="1"/>
            <a:r>
              <a:rPr lang="bg-BG" dirty="0" smtClean="0"/>
              <a:t>Стъпка 2: Създаваме с </a:t>
            </a:r>
            <a:r>
              <a:rPr lang="en-US" dirty="0" smtClean="0"/>
              <a:t>fork</a:t>
            </a:r>
            <a:r>
              <a:rPr lang="bg-BG" dirty="0" smtClean="0"/>
              <a:t>() дъщерния процес.</a:t>
            </a:r>
            <a:endParaRPr lang="en-US" dirty="0" smtClean="0"/>
          </a:p>
          <a:p>
            <a:pPr lvl="1"/>
            <a:r>
              <a:rPr lang="bg-BG" dirty="0" smtClean="0"/>
              <a:t>Стъпка </a:t>
            </a:r>
            <a:r>
              <a:rPr lang="en-US" dirty="0" smtClean="0"/>
              <a:t>3: </a:t>
            </a:r>
            <a:r>
              <a:rPr lang="bg-BG" dirty="0" smtClean="0"/>
              <a:t>Затварям канала за четене на родителския процес</a:t>
            </a:r>
          </a:p>
          <a:p>
            <a:pPr lvl="1"/>
            <a:r>
              <a:rPr lang="bg-BG" dirty="0" smtClean="0"/>
              <a:t>Стъпка 4: Затваряме канала за запис на дъщерния процес.</a:t>
            </a:r>
          </a:p>
          <a:p>
            <a:pPr lvl="2"/>
            <a:r>
              <a:rPr lang="bg-BG" dirty="0" smtClean="0"/>
              <a:t>Получава се следната свързаност</a:t>
            </a:r>
            <a:endParaRPr lang="bg-BG" dirty="0"/>
          </a:p>
          <a:p>
            <a:pPr lvl="1"/>
            <a:endParaRPr lang="bg-BG" dirty="0"/>
          </a:p>
        </p:txBody>
      </p:sp>
      <p:pic>
        <p:nvPicPr>
          <p:cNvPr id="3074" name="Picture 2" descr="https://hzqtc.github.io/image/pip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4012" y="4419600"/>
            <a:ext cx="4671716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953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Въведение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lnSpcReduction="10000"/>
          </a:bodyPr>
          <a:lstStyle/>
          <a:p>
            <a:r>
              <a:rPr lang="ru-RU" dirty="0" smtClean="0"/>
              <a:t>За фамилията ОС, водещи началото си от </a:t>
            </a:r>
            <a:r>
              <a:rPr lang="en-US" dirty="0" smtClean="0"/>
              <a:t>UNIX</a:t>
            </a:r>
            <a:r>
              <a:rPr lang="bg-BG" dirty="0" smtClean="0"/>
              <a:t> е напълно нормален сценария, когато два или повече процеса споделят общи ресурси:</a:t>
            </a:r>
          </a:p>
          <a:p>
            <a:pPr lvl="1"/>
            <a:r>
              <a:rPr lang="bg-BG" dirty="0" smtClean="0"/>
              <a:t>Общи файлове</a:t>
            </a:r>
          </a:p>
          <a:p>
            <a:pPr lvl="2"/>
            <a:r>
              <a:rPr lang="en-US" dirty="0" smtClean="0"/>
              <a:t>read, write, seek, …</a:t>
            </a:r>
            <a:endParaRPr lang="bg-BG" dirty="0" smtClean="0"/>
          </a:p>
          <a:p>
            <a:pPr lvl="1"/>
            <a:r>
              <a:rPr lang="bg-BG" dirty="0" smtClean="0"/>
              <a:t>Обща памет</a:t>
            </a:r>
          </a:p>
          <a:p>
            <a:pPr lvl="2"/>
            <a:r>
              <a:rPr lang="bg-BG" dirty="0" smtClean="0"/>
              <a:t>синхронизация, …</a:t>
            </a:r>
          </a:p>
          <a:p>
            <a:pPr lvl="1"/>
            <a:r>
              <a:rPr lang="bg-BG" dirty="0" smtClean="0"/>
              <a:t>Общи данни</a:t>
            </a:r>
            <a:endParaRPr lang="en-US" dirty="0" smtClean="0"/>
          </a:p>
          <a:p>
            <a:pPr lvl="2"/>
            <a:r>
              <a:rPr lang="bg-BG" dirty="0" smtClean="0"/>
              <a:t>Канали, опашки, семафори</a:t>
            </a:r>
          </a:p>
          <a:p>
            <a:pPr lvl="1"/>
            <a:r>
              <a:rPr lang="bg-BG" dirty="0" smtClean="0"/>
              <a:t>Това формира комуникацията между процесите</a:t>
            </a:r>
          </a:p>
          <a:p>
            <a:pPr lvl="2"/>
            <a:r>
              <a:rPr lang="en-US" dirty="0" smtClean="0"/>
              <a:t>IPC – </a:t>
            </a:r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</a:p>
          <a:p>
            <a:pPr lvl="2"/>
            <a:r>
              <a:rPr lang="bg-BG" dirty="0" smtClean="0"/>
              <a:t>Това е н</a:t>
            </a:r>
            <a:r>
              <a:rPr lang="ru-RU" dirty="0" smtClean="0"/>
              <a:t>абор </a:t>
            </a:r>
            <a:r>
              <a:rPr lang="ru-RU" dirty="0"/>
              <a:t>от методи </a:t>
            </a:r>
            <a:r>
              <a:rPr lang="ru-RU" dirty="0" smtClean="0"/>
              <a:t>в ОС за </a:t>
            </a:r>
            <a:r>
              <a:rPr lang="ru-RU" dirty="0"/>
              <a:t>обмен на данни между няколко процеса. </a:t>
            </a:r>
          </a:p>
          <a:p>
            <a:pPr lvl="2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812" y="2132035"/>
            <a:ext cx="5262600" cy="3432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065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Безименни канали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Пример</a:t>
            </a:r>
            <a:r>
              <a:rPr lang="en-US" dirty="0" smtClean="0"/>
              <a:t>:</a:t>
            </a:r>
            <a:endParaRPr lang="bg-BG" dirty="0"/>
          </a:p>
          <a:p>
            <a:pPr lvl="1"/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012" y="1219200"/>
            <a:ext cx="5934903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02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Безименни канали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1143000"/>
            <a:ext cx="10900750" cy="5715000"/>
          </a:xfrm>
        </p:spPr>
        <p:txBody>
          <a:bodyPr>
            <a:normAutofit lnSpcReduction="10000"/>
          </a:bodyPr>
          <a:lstStyle/>
          <a:p>
            <a:r>
              <a:rPr lang="bg-BG" dirty="0" smtClean="0"/>
              <a:t>Създаване на канал между родителски и дъщерен процес</a:t>
            </a:r>
          </a:p>
          <a:p>
            <a:pPr lvl="1"/>
            <a:r>
              <a:rPr lang="bg-BG" dirty="0" smtClean="0"/>
              <a:t>Стъпка 1: Създаваме </a:t>
            </a:r>
            <a:r>
              <a:rPr lang="en-US" dirty="0" err="1" smtClean="0"/>
              <a:t>fd</a:t>
            </a:r>
            <a:r>
              <a:rPr lang="en-US" dirty="0" smtClean="0"/>
              <a:t>[0] </a:t>
            </a:r>
            <a:r>
              <a:rPr lang="bg-BG" dirty="0" smtClean="0"/>
              <a:t>и </a:t>
            </a:r>
            <a:r>
              <a:rPr lang="en-US" dirty="0" err="1" smtClean="0"/>
              <a:t>fd</a:t>
            </a:r>
            <a:r>
              <a:rPr lang="en-US" dirty="0" smtClean="0"/>
              <a:t>[1]</a:t>
            </a:r>
            <a:r>
              <a:rPr lang="bg-BG" dirty="0" smtClean="0"/>
              <a:t> в родителския процес.</a:t>
            </a:r>
          </a:p>
          <a:p>
            <a:pPr lvl="1"/>
            <a:r>
              <a:rPr lang="bg-BG" dirty="0" smtClean="0"/>
              <a:t>Стъпка 2: Създаваме с </a:t>
            </a:r>
            <a:r>
              <a:rPr lang="en-US" dirty="0" smtClean="0"/>
              <a:t>fork</a:t>
            </a:r>
            <a:r>
              <a:rPr lang="bg-BG" dirty="0" smtClean="0"/>
              <a:t>() дъщерния процес.</a:t>
            </a:r>
            <a:endParaRPr lang="en-US" dirty="0" smtClean="0"/>
          </a:p>
          <a:p>
            <a:pPr lvl="1"/>
            <a:r>
              <a:rPr lang="bg-BG" dirty="0" smtClean="0"/>
              <a:t>Стъпка </a:t>
            </a:r>
            <a:r>
              <a:rPr lang="en-US" dirty="0" smtClean="0"/>
              <a:t>3: </a:t>
            </a:r>
            <a:r>
              <a:rPr lang="bg-BG" dirty="0" smtClean="0"/>
              <a:t>Затварям канала за четене на родителския процес</a:t>
            </a:r>
          </a:p>
          <a:p>
            <a:pPr lvl="1"/>
            <a:r>
              <a:rPr lang="bg-BG" dirty="0" smtClean="0"/>
              <a:t>Стъпка 4: Затваряме канала за запис на дъщерния процес.</a:t>
            </a:r>
          </a:p>
          <a:p>
            <a:pPr lvl="1"/>
            <a:r>
              <a:rPr lang="bg-BG" dirty="0" smtClean="0"/>
              <a:t>Стъпка 5: И</a:t>
            </a:r>
            <a:r>
              <a:rPr lang="ru-RU" dirty="0" smtClean="0"/>
              <a:t>зползваме функцята dup2() за </a:t>
            </a:r>
            <a:r>
              <a:rPr lang="ru-RU" dirty="0"/>
              <a:t>да свържем </a:t>
            </a:r>
            <a:r>
              <a:rPr lang="ru-RU" dirty="0" smtClean="0"/>
              <a:t>«stdin» и «stdout» на наследника към двата канала.</a:t>
            </a:r>
          </a:p>
          <a:p>
            <a:pPr lvl="2"/>
            <a:r>
              <a:rPr lang="ru-RU" dirty="0"/>
              <a:t>«stdin» </a:t>
            </a:r>
            <a:r>
              <a:rPr lang="ru-RU" dirty="0" smtClean="0"/>
              <a:t>замества входния дескриптор от канал 1</a:t>
            </a:r>
          </a:p>
          <a:p>
            <a:pPr lvl="2"/>
            <a:r>
              <a:rPr lang="ru-RU" dirty="0" smtClean="0"/>
              <a:t>«stdout» замества изходния дескриптор на канал 2. </a:t>
            </a:r>
          </a:p>
          <a:p>
            <a:pPr lvl="2"/>
            <a:r>
              <a:rPr lang="ru-RU" dirty="0" smtClean="0"/>
              <a:t>Този процес прави каналите «прозрачни» </a:t>
            </a:r>
            <a:r>
              <a:rPr lang="ru-RU" dirty="0"/>
              <a:t>за </a:t>
            </a:r>
            <a:r>
              <a:rPr lang="ru-RU" dirty="0" smtClean="0"/>
              <a:t>дъщерния процес</a:t>
            </a:r>
            <a:r>
              <a:rPr lang="ru-RU" dirty="0"/>
              <a:t>, </a:t>
            </a:r>
            <a:r>
              <a:rPr lang="ru-RU" dirty="0" smtClean="0"/>
              <a:t>т.е. този процес не знае какво стои на входа и изхода</a:t>
            </a:r>
          </a:p>
          <a:p>
            <a:pPr lvl="2"/>
            <a:r>
              <a:rPr lang="ru-RU" dirty="0" smtClean="0"/>
              <a:t>Родителският процес </a:t>
            </a:r>
            <a:r>
              <a:rPr lang="ru-RU" dirty="0"/>
              <a:t>може да използва двете тръби, за да комуникира с детето.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2939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Безименни канали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Пример</a:t>
            </a:r>
            <a:r>
              <a:rPr lang="en-US" dirty="0" smtClean="0"/>
              <a:t>:</a:t>
            </a:r>
            <a:endParaRPr lang="bg-BG" dirty="0"/>
          </a:p>
          <a:p>
            <a:pPr lvl="1"/>
            <a:endParaRPr lang="bg-BG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92" y="1981200"/>
            <a:ext cx="11212490" cy="46482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113212" y="4648200"/>
            <a:ext cx="304800" cy="381000"/>
          </a:xfrm>
          <a:prstGeom prst="rect">
            <a:avLst/>
          </a:prstGeom>
          <a:solidFill>
            <a:srgbClr val="CD7009">
              <a:alpha val="24000"/>
            </a:srgbClr>
          </a:solidFill>
          <a:ln w="222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6" name="TextBox 15"/>
          <p:cNvSpPr txBox="1"/>
          <p:nvPr/>
        </p:nvSpPr>
        <p:spPr>
          <a:xfrm>
            <a:off x="7161213" y="3982134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Чете само по 1 символ</a:t>
            </a:r>
            <a:endParaRPr lang="bg-BG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/>
          <p:cNvCxnSpPr>
            <a:stCxn id="16" idx="1"/>
          </p:cNvCxnSpPr>
          <p:nvPr/>
        </p:nvCxnSpPr>
        <p:spPr>
          <a:xfrm flipH="1">
            <a:off x="4597371" y="4166800"/>
            <a:ext cx="2563842" cy="513230"/>
          </a:xfrm>
          <a:prstGeom prst="straightConnector1">
            <a:avLst/>
          </a:prstGeom>
          <a:ln w="22225">
            <a:solidFill>
              <a:srgbClr val="C00000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1166296" y="4197280"/>
            <a:ext cx="5385316" cy="381000"/>
          </a:xfrm>
          <a:prstGeom prst="rect">
            <a:avLst/>
          </a:prstGeom>
          <a:solidFill>
            <a:srgbClr val="002060">
              <a:alpha val="24000"/>
            </a:srgbClr>
          </a:solidFill>
          <a:ln w="22225"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TextBox 21"/>
          <p:cNvSpPr txBox="1"/>
          <p:nvPr/>
        </p:nvSpPr>
        <p:spPr>
          <a:xfrm>
            <a:off x="7923212" y="1143000"/>
            <a:ext cx="35813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Ако не се затвори, то дъщерният процес няма да може да завършим и ще възникват проблеми поради </a:t>
            </a:r>
            <a:r>
              <a:rPr lang="en-US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IPC</a:t>
            </a:r>
            <a:r>
              <a:rPr lang="bg-BG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(няма да се върне управлението на </a:t>
            </a:r>
            <a:r>
              <a:rPr lang="en-US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shell</a:t>
            </a:r>
            <a:r>
              <a:rPr lang="bg-BG" b="1" dirty="0" smtClean="0">
                <a:solidFill>
                  <a:srgbClr val="000099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bg-BG" b="1" dirty="0">
              <a:solidFill>
                <a:srgbClr val="000099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3" name="Straight Arrow Connector 22"/>
          <p:cNvCxnSpPr>
            <a:stCxn id="22" idx="1"/>
          </p:cNvCxnSpPr>
          <p:nvPr/>
        </p:nvCxnSpPr>
        <p:spPr>
          <a:xfrm flipH="1">
            <a:off x="6018212" y="1881664"/>
            <a:ext cx="1905000" cy="2285136"/>
          </a:xfrm>
          <a:prstGeom prst="straightConnector1">
            <a:avLst/>
          </a:prstGeom>
          <a:ln w="22225">
            <a:solidFill>
              <a:srgbClr val="000099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99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21" grpId="0" animBg="1"/>
      <p:bldP spid="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Безименни канали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Пример</a:t>
            </a:r>
            <a:r>
              <a:rPr lang="en-US" dirty="0" smtClean="0"/>
              <a:t>:</a:t>
            </a:r>
          </a:p>
          <a:p>
            <a:pPr lvl="1"/>
            <a:r>
              <a:rPr lang="bg-BG" dirty="0" smtClean="0"/>
              <a:t>Резултат</a:t>
            </a:r>
            <a:endParaRPr lang="bg-BG" dirty="0"/>
          </a:p>
          <a:p>
            <a:pPr lvl="1"/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612" y="2247900"/>
            <a:ext cx="4667834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31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Безименни канали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800" dirty="0" smtClean="0"/>
              <a:t>Пример 2: </a:t>
            </a:r>
          </a:p>
          <a:p>
            <a:pPr lvl="1"/>
            <a:r>
              <a:rPr lang="bg-BG" sz="2400" dirty="0" smtClean="0"/>
              <a:t>Родителският процес чете от </a:t>
            </a:r>
            <a:r>
              <a:rPr lang="en-US" sz="2400" dirty="0" err="1" smtClean="0"/>
              <a:t>stdin</a:t>
            </a:r>
            <a:r>
              <a:rPr lang="bg-BG" sz="2400" dirty="0" smtClean="0"/>
              <a:t>, а полученото се печата в </a:t>
            </a:r>
            <a:r>
              <a:rPr lang="en-US" sz="2400" dirty="0" err="1" smtClean="0"/>
              <a:t>stdout</a:t>
            </a:r>
            <a:r>
              <a:rPr lang="en-US" sz="2400" dirty="0" smtClean="0"/>
              <a:t>.</a:t>
            </a:r>
            <a:endParaRPr lang="bg-BG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012" y="2743200"/>
            <a:ext cx="834060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25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Безименни канали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Пример</a:t>
            </a:r>
            <a:r>
              <a:rPr lang="en-US" dirty="0" smtClean="0"/>
              <a:t> 2:</a:t>
            </a:r>
            <a:endParaRPr lang="bg-BG" dirty="0"/>
          </a:p>
          <a:p>
            <a:pPr lvl="1"/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4811" y="228600"/>
            <a:ext cx="6468297" cy="66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9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Безименни канали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Пример</a:t>
            </a:r>
            <a:r>
              <a:rPr lang="en-US" dirty="0" smtClean="0"/>
              <a:t> 2:</a:t>
            </a:r>
            <a:endParaRPr lang="bg-BG" dirty="0"/>
          </a:p>
          <a:p>
            <a:pPr lvl="1"/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12" y="1738018"/>
            <a:ext cx="4829849" cy="422016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12" y="1600200"/>
            <a:ext cx="4725059" cy="48679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99777" y="6096000"/>
            <a:ext cx="44190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Пренасочване от входа веднага към изхода като обръща прочетения стринг</a:t>
            </a:r>
            <a:endParaRPr lang="bg-BG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98612" y="4343400"/>
            <a:ext cx="4038600" cy="990600"/>
          </a:xfrm>
          <a:prstGeom prst="rect">
            <a:avLst/>
          </a:prstGeom>
          <a:noFill/>
          <a:ln w="222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" name="Rectangle 9"/>
          <p:cNvSpPr/>
          <p:nvPr/>
        </p:nvSpPr>
        <p:spPr>
          <a:xfrm>
            <a:off x="6894841" y="3429000"/>
            <a:ext cx="4038600" cy="1066800"/>
          </a:xfrm>
          <a:prstGeom prst="rect">
            <a:avLst/>
          </a:prstGeom>
          <a:noFill/>
          <a:ln w="22225">
            <a:solidFill>
              <a:srgbClr val="008A3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1" name="Rectangle 10"/>
          <p:cNvSpPr/>
          <p:nvPr/>
        </p:nvSpPr>
        <p:spPr>
          <a:xfrm>
            <a:off x="6894841" y="4518752"/>
            <a:ext cx="4038600" cy="1196248"/>
          </a:xfrm>
          <a:prstGeom prst="rect">
            <a:avLst/>
          </a:prstGeom>
          <a:noFill/>
          <a:ln w="2222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2" name="TextBox 11"/>
          <p:cNvSpPr txBox="1"/>
          <p:nvPr/>
        </p:nvSpPr>
        <p:spPr>
          <a:xfrm>
            <a:off x="6215716" y="279728"/>
            <a:ext cx="5060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Родителският процес предава всичко, което чете от </a:t>
            </a:r>
            <a:r>
              <a:rPr lang="ru-RU" b="1" dirty="0" smtClean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stdin към дъщерния процес.</a:t>
            </a:r>
            <a:endParaRPr lang="bg-BG" b="1" dirty="0">
              <a:solidFill>
                <a:srgbClr val="00B05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16882" y="904885"/>
            <a:ext cx="5257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Родителският процес </a:t>
            </a:r>
            <a:r>
              <a:rPr lang="ru-RU" b="1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пренасочва полученото от дъщерния процесс към </a:t>
            </a:r>
            <a:r>
              <a:rPr lang="en-US" b="1" dirty="0" err="1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stdout</a:t>
            </a:r>
            <a:r>
              <a:rPr lang="bg-BG" b="1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b="1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b="1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т.е. </a:t>
            </a:r>
            <a:r>
              <a:rPr lang="ru-RU" b="1" dirty="0" smtClean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отпечатва го).</a:t>
            </a:r>
            <a:endParaRPr lang="bg-BG" b="1" dirty="0">
              <a:solidFill>
                <a:srgbClr val="7030A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315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Безименни канали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1143000"/>
            <a:ext cx="10900750" cy="5715000"/>
          </a:xfrm>
        </p:spPr>
        <p:txBody>
          <a:bodyPr>
            <a:normAutofit/>
          </a:bodyPr>
          <a:lstStyle/>
          <a:p>
            <a:r>
              <a:rPr lang="bg-BG" dirty="0" smtClean="0"/>
              <a:t>Приложимост</a:t>
            </a:r>
          </a:p>
          <a:p>
            <a:pPr lvl="1"/>
            <a:r>
              <a:rPr lang="ru-RU" dirty="0"/>
              <a:t>Подходяща ситуация за използване на </a:t>
            </a:r>
            <a:r>
              <a:rPr lang="ru-RU" dirty="0" smtClean="0"/>
              <a:t>неименовани канали е </a:t>
            </a:r>
            <a:r>
              <a:rPr lang="ru-RU" dirty="0"/>
              <a:t>IPC между свързани процеси (свързани чрез </a:t>
            </a:r>
            <a:r>
              <a:rPr lang="en-US" dirty="0" smtClean="0"/>
              <a:t>fork()</a:t>
            </a:r>
            <a:r>
              <a:rPr lang="ru-RU" dirty="0" smtClean="0"/>
              <a:t>)</a:t>
            </a:r>
            <a:endParaRPr lang="en-US" dirty="0" smtClean="0"/>
          </a:p>
          <a:p>
            <a:pPr lvl="2"/>
            <a:r>
              <a:rPr lang="ru-RU" dirty="0" smtClean="0"/>
              <a:t>Комуникацията</a:t>
            </a:r>
            <a:r>
              <a:rPr lang="en-US" dirty="0" smtClean="0"/>
              <a:t> </a:t>
            </a:r>
            <a:r>
              <a:rPr lang="ru-RU" dirty="0" smtClean="0"/>
              <a:t>трябва </a:t>
            </a:r>
            <a:r>
              <a:rPr lang="ru-RU" dirty="0"/>
              <a:t>да е достатъчно проста, за да се използват </a:t>
            </a:r>
            <a:r>
              <a:rPr lang="bg-BG" dirty="0" smtClean="0"/>
              <a:t>двоични данни </a:t>
            </a:r>
            <a:r>
              <a:rPr lang="en-US" dirty="0" smtClean="0"/>
              <a:t>(raw data)</a:t>
            </a:r>
            <a:r>
              <a:rPr lang="ru-RU" dirty="0" smtClean="0"/>
              <a:t>. </a:t>
            </a:r>
            <a:endParaRPr lang="en-US" dirty="0" smtClean="0"/>
          </a:p>
          <a:p>
            <a:pPr lvl="2"/>
            <a:r>
              <a:rPr lang="ru-RU" dirty="0" smtClean="0"/>
              <a:t>Идеалното </a:t>
            </a:r>
            <a:r>
              <a:rPr lang="ru-RU" dirty="0"/>
              <a:t>и класическо приложение </a:t>
            </a:r>
            <a:r>
              <a:rPr lang="ru-RU" dirty="0" smtClean="0"/>
              <a:t>е </a:t>
            </a:r>
            <a:r>
              <a:rPr lang="ru-RU" dirty="0"/>
              <a:t>изпълнението </a:t>
            </a:r>
            <a:r>
              <a:rPr lang="ru-RU" dirty="0" smtClean="0"/>
              <a:t>реализацията на команден ред (по подобие на </a:t>
            </a:r>
            <a:r>
              <a:rPr lang="en-US" dirty="0" smtClean="0"/>
              <a:t>shell)</a:t>
            </a:r>
            <a:r>
              <a:rPr lang="ru-RU" dirty="0" smtClean="0"/>
              <a:t>. </a:t>
            </a:r>
          </a:p>
          <a:p>
            <a:pPr lvl="1"/>
            <a:r>
              <a:rPr lang="ru-RU" dirty="0" smtClean="0"/>
              <a:t>Ограничението </a:t>
            </a:r>
            <a:r>
              <a:rPr lang="bg-BG" dirty="0" smtClean="0"/>
              <a:t>е да се </a:t>
            </a:r>
            <a:r>
              <a:rPr lang="ru-RU" dirty="0" smtClean="0"/>
              <a:t>прилага само </a:t>
            </a:r>
            <a:r>
              <a:rPr lang="ru-RU" dirty="0"/>
              <a:t>за реално свързани процеси и само за комуникации от типа "едно към едно". </a:t>
            </a:r>
            <a:endParaRPr lang="ru-RU" dirty="0" smtClean="0"/>
          </a:p>
          <a:p>
            <a:pPr lvl="1"/>
            <a:r>
              <a:rPr lang="ru-RU" dirty="0" smtClean="0"/>
              <a:t>За по-усъвършенстване на IPC трябв ада се използват наименовани канали (англ. FIFO), </a:t>
            </a:r>
            <a:r>
              <a:rPr lang="ru-RU" dirty="0"/>
              <a:t>MessageQueue, Shared Memory и Socket.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225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Безименни канали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1143000"/>
            <a:ext cx="10900750" cy="5715000"/>
          </a:xfrm>
        </p:spPr>
        <p:txBody>
          <a:bodyPr>
            <a:normAutofit/>
          </a:bodyPr>
          <a:lstStyle/>
          <a:p>
            <a:r>
              <a:rPr lang="bg-BG" dirty="0" smtClean="0"/>
              <a:t>Ограничения</a:t>
            </a:r>
          </a:p>
          <a:p>
            <a:pPr lvl="1"/>
            <a:r>
              <a:rPr lang="ru-RU" dirty="0"/>
              <a:t>По подразбиране писането в канал е блокиращо действие. </a:t>
            </a:r>
            <a:endParaRPr lang="ru-RU" dirty="0" smtClean="0"/>
          </a:p>
          <a:p>
            <a:pPr lvl="2"/>
            <a:r>
              <a:rPr lang="ru-RU" dirty="0" smtClean="0"/>
              <a:t>Това </a:t>
            </a:r>
            <a:r>
              <a:rPr lang="ru-RU" dirty="0"/>
              <a:t>означава, че писането в </a:t>
            </a:r>
            <a:r>
              <a:rPr lang="ru-RU" dirty="0" smtClean="0"/>
              <a:t>канала </a:t>
            </a:r>
            <a:r>
              <a:rPr lang="ru-RU" dirty="0"/>
              <a:t>ще блокира изпълнението на </a:t>
            </a:r>
            <a:r>
              <a:rPr lang="ru-RU" dirty="0" smtClean="0"/>
              <a:t>извикания процес докато </a:t>
            </a:r>
            <a:r>
              <a:rPr lang="ru-RU" dirty="0"/>
              <a:t>има достатъчно място в </a:t>
            </a:r>
            <a:r>
              <a:rPr lang="ru-RU" dirty="0" smtClean="0"/>
              <a:t>буфера на канала за </a:t>
            </a:r>
            <a:r>
              <a:rPr lang="ru-RU" dirty="0"/>
              <a:t>запис на </a:t>
            </a:r>
            <a:r>
              <a:rPr lang="ru-RU" dirty="0" smtClean="0"/>
              <a:t>данните.</a:t>
            </a:r>
          </a:p>
          <a:p>
            <a:pPr lvl="2"/>
            <a:r>
              <a:rPr lang="ru-RU" dirty="0"/>
              <a:t>Отговорността </a:t>
            </a:r>
            <a:r>
              <a:rPr lang="ru-RU" dirty="0" smtClean="0"/>
              <a:t>за буфера на канала е на четящата страна: тя трябва или да «изчисти» буфера (т.е. да прочете данните), </a:t>
            </a:r>
            <a:r>
              <a:rPr lang="ru-RU" dirty="0"/>
              <a:t>или да затвори своята страна на </a:t>
            </a:r>
            <a:r>
              <a:rPr lang="ru-RU" dirty="0" smtClean="0"/>
              <a:t>канала и така да да </a:t>
            </a:r>
            <a:r>
              <a:rPr lang="ru-RU" dirty="0"/>
              <a:t>сигнализира, че вече не желае да получава данни</a:t>
            </a:r>
            <a:r>
              <a:rPr lang="ru-RU" dirty="0" smtClean="0"/>
              <a:t>.</a:t>
            </a:r>
          </a:p>
          <a:p>
            <a:pPr lvl="2"/>
            <a:r>
              <a:rPr lang="ru-RU" dirty="0"/>
              <a:t>Всеки </a:t>
            </a:r>
            <a:r>
              <a:rPr lang="ru-RU" dirty="0" smtClean="0"/>
              <a:t>създаван подпроцес </a:t>
            </a:r>
            <a:r>
              <a:rPr lang="ru-RU" dirty="0"/>
              <a:t>ще има собствено копие на файловите дескриптори</a:t>
            </a:r>
            <a:r>
              <a:rPr lang="ru-RU" dirty="0" smtClean="0"/>
              <a:t>.</a:t>
            </a:r>
          </a:p>
          <a:p>
            <a:pPr lvl="2"/>
            <a:r>
              <a:rPr lang="ru-RU" dirty="0" smtClean="0"/>
              <a:t>Изличните дескриптори се затварят, защото те са краен брой и могат да свършат.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2247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Безименни канали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Пример</a:t>
            </a:r>
            <a:r>
              <a:rPr lang="en-US" dirty="0" smtClean="0"/>
              <a:t>:</a:t>
            </a:r>
            <a:r>
              <a:rPr lang="bg-BG" dirty="0" smtClean="0"/>
              <a:t> емулиране на командата на </a:t>
            </a:r>
            <a:r>
              <a:rPr lang="en-US" dirty="0" smtClean="0"/>
              <a:t>shell</a:t>
            </a:r>
            <a:endParaRPr lang="bg-BG" dirty="0" smtClean="0"/>
          </a:p>
          <a:p>
            <a:pPr marL="438150" lvl="1" indent="0">
              <a:buNone/>
            </a:pPr>
            <a:r>
              <a:rPr lang="bg-BG" dirty="0" smtClean="0"/>
              <a:t>	$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|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grep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STRING</a:t>
            </a:r>
            <a:r>
              <a:rPr 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38150" lvl="1" indent="0"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Стартиране:</a:t>
            </a:r>
          </a:p>
          <a:p>
            <a:pPr marL="438150" lvl="1" indent="0">
              <a:buNone/>
            </a:pPr>
            <a:r>
              <a:rPr lang="bg-BG" dirty="0" smtClean="0"/>
              <a:t>       </a:t>
            </a:r>
            <a:r>
              <a:rPr lang="bg-B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./</a:t>
            </a:r>
            <a:r>
              <a:rPr lang="bg-B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 </a:t>
            </a:r>
            <a:r>
              <a:rPr lang="bg-B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endParaRPr lang="bg-B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bg-B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693" y="0"/>
            <a:ext cx="5554020" cy="674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929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Въведение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85000" lnSpcReduction="10000"/>
          </a:bodyPr>
          <a:lstStyle/>
          <a:p>
            <a:pPr>
              <a:lnSpc>
                <a:spcPct val="110000"/>
              </a:lnSpc>
              <a:spcBef>
                <a:spcPts val="300"/>
              </a:spcBef>
            </a:pPr>
            <a:r>
              <a:rPr lang="ru-RU" dirty="0" smtClean="0"/>
              <a:t>Съществуват </a:t>
            </a:r>
            <a:r>
              <a:rPr lang="ru-RU" dirty="0"/>
              <a:t>пет вида междупроцесна </a:t>
            </a:r>
            <a:r>
              <a:rPr lang="ru-RU" dirty="0" smtClean="0"/>
              <a:t>комуникация в </a:t>
            </a:r>
            <a:r>
              <a:rPr lang="en-US" dirty="0" smtClean="0"/>
              <a:t>Linux</a:t>
            </a:r>
            <a:r>
              <a:rPr lang="ru-RU" dirty="0" smtClean="0"/>
              <a:t>:</a:t>
            </a:r>
            <a:endParaRPr lang="ru-RU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ru-RU" dirty="0" smtClean="0"/>
              <a:t>Споделената </a:t>
            </a:r>
            <a:r>
              <a:rPr lang="ru-RU" dirty="0"/>
              <a:t>памет </a:t>
            </a:r>
            <a:r>
              <a:rPr lang="en-US" dirty="0"/>
              <a:t>(</a:t>
            </a:r>
            <a:r>
              <a:rPr lang="bg-BG" dirty="0" err="1"/>
              <a:t>англ</a:t>
            </a:r>
            <a:r>
              <a:rPr lang="en-US" dirty="0"/>
              <a:t>. </a:t>
            </a:r>
            <a:r>
              <a:rPr lang="en-US" dirty="0" smtClean="0"/>
              <a:t>Shared</a:t>
            </a:r>
            <a:r>
              <a:rPr lang="bg-BG" dirty="0" smtClean="0"/>
              <a:t> </a:t>
            </a:r>
            <a:r>
              <a:rPr lang="en-US" dirty="0"/>
              <a:t>memory)</a:t>
            </a:r>
            <a:r>
              <a:rPr lang="ru-RU" dirty="0"/>
              <a:t> </a:t>
            </a:r>
            <a:r>
              <a:rPr lang="ru-RU" dirty="0" smtClean="0"/>
              <a:t>позволява </a:t>
            </a:r>
            <a:r>
              <a:rPr lang="ru-RU" dirty="0"/>
              <a:t>на процесите да комуникират, като просто четат и записват в определено място в паметта.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 smtClean="0"/>
              <a:t>Насложена </a:t>
            </a:r>
            <a:r>
              <a:rPr lang="ru-RU" dirty="0"/>
              <a:t>памет </a:t>
            </a:r>
            <a:r>
              <a:rPr lang="en-US" dirty="0" smtClean="0"/>
              <a:t>(</a:t>
            </a:r>
            <a:r>
              <a:rPr lang="bg-BG" dirty="0" err="1" smtClean="0"/>
              <a:t>англ</a:t>
            </a:r>
            <a:r>
              <a:rPr lang="en-US" dirty="0" smtClean="0"/>
              <a:t>. Mapped</a:t>
            </a:r>
            <a:r>
              <a:rPr lang="bg-BG" dirty="0" smtClean="0"/>
              <a:t> </a:t>
            </a:r>
            <a:r>
              <a:rPr lang="en-US" dirty="0" smtClean="0"/>
              <a:t>memory)</a:t>
            </a:r>
            <a:r>
              <a:rPr lang="ru-RU" dirty="0" smtClean="0"/>
              <a:t> е </a:t>
            </a:r>
            <a:r>
              <a:rPr lang="ru-RU" dirty="0"/>
              <a:t>подобна на споделената памет, с изключение на това, че е свързана с файл във файловата система.</a:t>
            </a:r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 smtClean="0"/>
              <a:t>Безименните канали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bg-BG" dirty="0" err="1"/>
              <a:t>англ</a:t>
            </a:r>
            <a:r>
              <a:rPr lang="en-US" dirty="0"/>
              <a:t>. </a:t>
            </a:r>
            <a:r>
              <a:rPr lang="en-US" dirty="0" smtClean="0"/>
              <a:t>Pipes)</a:t>
            </a:r>
            <a:r>
              <a:rPr lang="ru-RU" dirty="0" smtClean="0"/>
              <a:t> позволяват </a:t>
            </a:r>
            <a:r>
              <a:rPr lang="ru-RU" dirty="0"/>
              <a:t>последователна комуникация от един процес към свързан </a:t>
            </a:r>
            <a:r>
              <a:rPr lang="bg-BG" dirty="0" smtClean="0"/>
              <a:t>с него </a:t>
            </a:r>
            <a:r>
              <a:rPr lang="ru-RU" dirty="0" smtClean="0"/>
              <a:t>процес.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ru-RU" dirty="0" smtClean="0"/>
              <a:t>Връзка «Родителски процес – Дъщерен процес»</a:t>
            </a:r>
            <a:endParaRPr lang="ru-RU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bg-BG" dirty="0" err="1" smtClean="0"/>
              <a:t>Наименованите</a:t>
            </a:r>
            <a:r>
              <a:rPr lang="bg-BG" dirty="0" smtClean="0"/>
              <a:t> канали </a:t>
            </a:r>
            <a:r>
              <a:rPr lang="en-US" dirty="0"/>
              <a:t>(</a:t>
            </a:r>
            <a:r>
              <a:rPr lang="bg-BG" dirty="0" err="1"/>
              <a:t>англ</a:t>
            </a:r>
            <a:r>
              <a:rPr lang="en-US" dirty="0"/>
              <a:t>. </a:t>
            </a:r>
            <a:r>
              <a:rPr lang="ru-RU" dirty="0" smtClean="0"/>
              <a:t>FIFO) </a:t>
            </a:r>
            <a:r>
              <a:rPr lang="ru-RU" dirty="0"/>
              <a:t>са подобни на </a:t>
            </a:r>
            <a:r>
              <a:rPr lang="ru-RU" dirty="0" smtClean="0"/>
              <a:t>класическите (безименни) канали, но могат да реализират комуникация и между несвързани процеси, защото на </a:t>
            </a:r>
            <a:r>
              <a:rPr lang="en-US" dirty="0" smtClean="0"/>
              <a:t>FIFO </a:t>
            </a:r>
            <a:r>
              <a:rPr lang="ru-RU" dirty="0" smtClean="0"/>
              <a:t>е </a:t>
            </a:r>
            <a:r>
              <a:rPr lang="ru-RU" dirty="0"/>
              <a:t>дадено име във файловата система</a:t>
            </a:r>
            <a:r>
              <a:rPr lang="ru-RU" dirty="0" smtClean="0"/>
              <a:t>.</a:t>
            </a:r>
          </a:p>
          <a:p>
            <a:pPr lvl="2">
              <a:lnSpc>
                <a:spcPct val="110000"/>
              </a:lnSpc>
              <a:spcBef>
                <a:spcPts val="300"/>
              </a:spcBef>
            </a:pPr>
            <a:r>
              <a:rPr lang="ru-RU" dirty="0" smtClean="0"/>
              <a:t>Двата процеса са на един компютър, защото използват една и съща файлова система.</a:t>
            </a:r>
            <a:endParaRPr lang="ru-RU" dirty="0"/>
          </a:p>
          <a:p>
            <a:pPr lvl="1">
              <a:lnSpc>
                <a:spcPct val="110000"/>
              </a:lnSpc>
              <a:spcBef>
                <a:spcPts val="300"/>
              </a:spcBef>
            </a:pPr>
            <a:r>
              <a:rPr lang="ru-RU" dirty="0" smtClean="0"/>
              <a:t>Сокетите </a:t>
            </a:r>
            <a:r>
              <a:rPr lang="en-US" dirty="0"/>
              <a:t>(</a:t>
            </a:r>
            <a:r>
              <a:rPr lang="bg-BG" dirty="0" err="1"/>
              <a:t>англ</a:t>
            </a:r>
            <a:r>
              <a:rPr lang="en-US" dirty="0"/>
              <a:t>. </a:t>
            </a:r>
            <a:r>
              <a:rPr lang="en-US" dirty="0" smtClean="0"/>
              <a:t>Socket)</a:t>
            </a:r>
            <a:r>
              <a:rPr lang="ru-RU" dirty="0" smtClean="0"/>
              <a:t> поддържат </a:t>
            </a:r>
            <a:r>
              <a:rPr lang="ru-RU" dirty="0"/>
              <a:t>комуникация между несвързани процеси дори на различни компютри.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200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Наименовани</a:t>
            </a:r>
            <a:r>
              <a:rPr lang="bg-BG" dirty="0" smtClean="0"/>
              <a:t> канали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914400"/>
            <a:ext cx="10900750" cy="5410200"/>
          </a:xfrm>
        </p:spPr>
        <p:txBody>
          <a:bodyPr>
            <a:noAutofit/>
          </a:bodyPr>
          <a:lstStyle/>
          <a:p>
            <a:r>
              <a:rPr lang="ru-RU" dirty="0"/>
              <a:t>Основният недостатък на </a:t>
            </a:r>
            <a:r>
              <a:rPr lang="ru-RU" i="1" u="sng" dirty="0" smtClean="0"/>
              <a:t>безименните канали</a:t>
            </a:r>
            <a:r>
              <a:rPr lang="ru-RU" dirty="0" smtClean="0"/>
              <a:t> </a:t>
            </a:r>
            <a:r>
              <a:rPr lang="ru-RU" dirty="0"/>
              <a:t>е невъзможността за </a:t>
            </a:r>
            <a:r>
              <a:rPr lang="ru-RU" dirty="0" smtClean="0"/>
              <a:t>предаване на данни между </a:t>
            </a:r>
            <a:r>
              <a:rPr lang="ru-RU" dirty="0"/>
              <a:t>несвързани процеси. </a:t>
            </a:r>
            <a:endParaRPr lang="ru-RU" dirty="0" smtClean="0"/>
          </a:p>
          <a:p>
            <a:pPr lvl="1"/>
            <a:r>
              <a:rPr lang="ru-RU" dirty="0" smtClean="0"/>
              <a:t>Два </a:t>
            </a:r>
            <a:r>
              <a:rPr lang="ru-RU" dirty="0"/>
              <a:t>несвързани процеса не могат да създадат канал, за да комуникират помежду си (освен ако не е предаден дескриптор</a:t>
            </a:r>
            <a:r>
              <a:rPr lang="ru-RU" dirty="0" smtClean="0"/>
              <a:t>).</a:t>
            </a:r>
          </a:p>
          <a:p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Наименуваните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канали</a:t>
            </a:r>
            <a:r>
              <a:rPr lang="ru-RU" dirty="0"/>
              <a:t> </a:t>
            </a:r>
            <a:r>
              <a:rPr lang="ru-RU" dirty="0" smtClean="0"/>
              <a:t>(англ. </a:t>
            </a:r>
            <a:r>
              <a:rPr lang="en-US" dirty="0" smtClean="0"/>
              <a:t>FIFO pipe) </a:t>
            </a:r>
            <a:r>
              <a:rPr lang="ru-RU" dirty="0" smtClean="0"/>
              <a:t>в </a:t>
            </a:r>
            <a:r>
              <a:rPr lang="ru-RU" dirty="0"/>
              <a:t>UNIX функционират подобно на </a:t>
            </a:r>
            <a:r>
              <a:rPr lang="ru-RU" dirty="0" smtClean="0"/>
              <a:t>безименуваните канали, т.е. те </a:t>
            </a:r>
            <a:r>
              <a:rPr lang="ru-RU" dirty="0"/>
              <a:t>позволяват данните да се изпращат само в една посока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За </a:t>
            </a:r>
            <a:r>
              <a:rPr lang="ru-RU" dirty="0"/>
              <a:t>разлика от софтуерните канали, всеки FIFO канал е </a:t>
            </a:r>
            <a:r>
              <a:rPr lang="ru-RU" dirty="0" smtClean="0"/>
              <a:t>съпоставен</a:t>
            </a:r>
            <a:r>
              <a:rPr lang="en-US" dirty="0" smtClean="0"/>
              <a:t> </a:t>
            </a:r>
            <a:r>
              <a:rPr lang="ru-RU" dirty="0" smtClean="0"/>
              <a:t>във </a:t>
            </a:r>
            <a:r>
              <a:rPr lang="ru-RU" dirty="0"/>
              <a:t>файловата система</a:t>
            </a:r>
            <a:r>
              <a:rPr lang="ru-RU" dirty="0" smtClean="0"/>
              <a:t> </a:t>
            </a:r>
            <a:r>
              <a:rPr lang="ru-RU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пълно </a:t>
            </a:r>
            <a:r>
              <a:rPr lang="ru-RU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ru-RU" dirty="0" smtClean="0"/>
              <a:t>, </a:t>
            </a:r>
            <a:r>
              <a:rPr lang="ru-RU" dirty="0"/>
              <a:t>което позволява на два несвързани процеса да имат достъп до един и същ </a:t>
            </a:r>
            <a:r>
              <a:rPr lang="ru-RU" dirty="0" smtClean="0"/>
              <a:t>FIFO</a:t>
            </a:r>
            <a:r>
              <a:rPr lang="en-US" dirty="0" smtClean="0"/>
              <a:t> </a:t>
            </a:r>
            <a:r>
              <a:rPr lang="bg-BG" dirty="0" smtClean="0"/>
              <a:t>канал</a:t>
            </a:r>
            <a:r>
              <a:rPr lang="ru-RU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40388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Наименовани</a:t>
            </a:r>
            <a:r>
              <a:rPr lang="bg-BG" dirty="0" smtClean="0"/>
              <a:t> канали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914400"/>
            <a:ext cx="10900750" cy="5410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FIFO</a:t>
            </a:r>
            <a:r>
              <a:rPr lang="bg-BG" sz="2800" dirty="0" smtClean="0"/>
              <a:t> каналите се</a:t>
            </a:r>
            <a:r>
              <a:rPr lang="en-US" sz="2800" dirty="0" smtClean="0"/>
              <a:t> </a:t>
            </a:r>
            <a:r>
              <a:rPr lang="ru-RU" sz="2800" dirty="0" smtClean="0"/>
              <a:t>създават с функцията </a:t>
            </a:r>
            <a:r>
              <a:rPr lang="en-US" sz="2800" dirty="0" err="1" smtClean="0"/>
              <a:t>mkfifo</a:t>
            </a:r>
            <a:r>
              <a:rPr lang="bg-BG" sz="2800" dirty="0" smtClean="0"/>
              <a:t>()</a:t>
            </a:r>
            <a:endParaRPr lang="en-US" sz="2800" dirty="0"/>
          </a:p>
          <a:p>
            <a:pPr marL="0" indent="0">
              <a:buNone/>
            </a:pPr>
            <a:r>
              <a:rPr lang="bg-BG" sz="2800" dirty="0" smtClean="0"/>
              <a:t> </a:t>
            </a:r>
          </a:p>
          <a:p>
            <a:endParaRPr lang="bg-BG" sz="2800" dirty="0"/>
          </a:p>
          <a:p>
            <a:pPr lvl="1"/>
            <a:r>
              <a:rPr lang="ru-RU" sz="2400" dirty="0" smtClean="0"/>
              <a:t>«pathname» </a:t>
            </a:r>
            <a:r>
              <a:rPr lang="ru-RU" sz="2400" dirty="0"/>
              <a:t>е пълното име на файла, </a:t>
            </a:r>
            <a:r>
              <a:rPr lang="ru-RU" sz="2400" dirty="0" smtClean="0"/>
              <a:t>т.е. името </a:t>
            </a:r>
            <a:r>
              <a:rPr lang="ru-RU" sz="2400" dirty="0"/>
              <a:t>на </a:t>
            </a:r>
            <a:r>
              <a:rPr lang="ru-RU" sz="2400" dirty="0" smtClean="0"/>
              <a:t>FIFO канала;</a:t>
            </a:r>
          </a:p>
          <a:p>
            <a:pPr lvl="1"/>
            <a:r>
              <a:rPr lang="ru-RU" sz="2400" dirty="0" smtClean="0"/>
              <a:t>«mode» задава </a:t>
            </a:r>
            <a:r>
              <a:rPr lang="ru-RU" sz="2400" dirty="0"/>
              <a:t>битовата маска на разрешенията за достъп до файла, подобно на втория аргумент на командата </a:t>
            </a:r>
            <a:r>
              <a:rPr lang="ru-RU" sz="2400" dirty="0" smtClean="0"/>
              <a:t>«open». </a:t>
            </a:r>
          </a:p>
          <a:p>
            <a:pPr lvl="1"/>
            <a:r>
              <a:rPr lang="ru-RU" sz="2400" dirty="0" smtClean="0"/>
              <a:t>Във файла &lt;</a:t>
            </a:r>
            <a:r>
              <a:rPr lang="ru-RU" sz="2400" dirty="0"/>
              <a:t>sys/stat.h&gt; </a:t>
            </a:r>
            <a:r>
              <a:rPr lang="ru-RU" sz="2400" dirty="0" smtClean="0"/>
              <a:t>са дефинирани 6 </a:t>
            </a:r>
            <a:r>
              <a:rPr lang="ru-RU" sz="2400" dirty="0"/>
              <a:t>константи, които могат да се използват за задаване на разрешенията за достъп до </a:t>
            </a:r>
            <a:r>
              <a:rPr lang="ru-RU" sz="2400" dirty="0" smtClean="0"/>
              <a:t>FIFO канал.</a:t>
            </a:r>
          </a:p>
          <a:p>
            <a:r>
              <a:rPr lang="ru-RU" sz="2800" dirty="0"/>
              <a:t>След като бъде създаден, FIFO каналът трябва да бъде отворен за четене или </a:t>
            </a:r>
            <a:r>
              <a:rPr lang="ru-RU" sz="2800" dirty="0" smtClean="0"/>
              <a:t>за запис</a:t>
            </a:r>
          </a:p>
          <a:p>
            <a:pPr lvl="1"/>
            <a:r>
              <a:rPr lang="ru-RU" sz="2400" dirty="0" smtClean="0"/>
              <a:t>Използват се функциите open() </a:t>
            </a:r>
            <a:r>
              <a:rPr lang="ru-RU" sz="2400" dirty="0"/>
              <a:t>или </a:t>
            </a:r>
            <a:r>
              <a:rPr lang="ru-RU" sz="2400" dirty="0" smtClean="0"/>
              <a:t>fopen()</a:t>
            </a:r>
          </a:p>
          <a:p>
            <a:pPr lvl="1"/>
            <a:r>
              <a:rPr lang="ru-RU" sz="2400" dirty="0" smtClean="0"/>
              <a:t>Не трябва да се отваря едновременно за четене </a:t>
            </a:r>
            <a:r>
              <a:rPr lang="ru-RU" sz="2400" dirty="0"/>
              <a:t>и </a:t>
            </a:r>
            <a:r>
              <a:rPr lang="ru-RU" sz="2400" dirty="0" smtClean="0"/>
              <a:t>за запис</a:t>
            </a:r>
            <a:r>
              <a:rPr lang="ru-RU" sz="2400" dirty="0"/>
              <a:t>, </a:t>
            </a:r>
            <a:r>
              <a:rPr lang="ru-RU" sz="2400" dirty="0" smtClean="0"/>
              <a:t>защото FIFO </a:t>
            </a:r>
            <a:r>
              <a:rPr lang="ru-RU" sz="2400" dirty="0"/>
              <a:t>каналите могат да бъдат само еднопосочни.</a:t>
            </a:r>
            <a:endParaRPr lang="bg-BG" sz="2400" dirty="0" smtClean="0"/>
          </a:p>
          <a:p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612" y="1371600"/>
            <a:ext cx="6969032" cy="1156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5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Наименовани</a:t>
            </a:r>
            <a:r>
              <a:rPr lang="bg-BG" dirty="0" smtClean="0"/>
              <a:t> канали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914400"/>
            <a:ext cx="10900750" cy="5410200"/>
          </a:xfrm>
        </p:spPr>
        <p:txBody>
          <a:bodyPr>
            <a:noAutofit/>
          </a:bodyPr>
          <a:lstStyle/>
          <a:p>
            <a:r>
              <a:rPr lang="en-US" dirty="0" smtClean="0"/>
              <a:t>FIFO</a:t>
            </a:r>
            <a:r>
              <a:rPr lang="bg-BG" dirty="0" smtClean="0"/>
              <a:t> каналите се</a:t>
            </a:r>
            <a:r>
              <a:rPr lang="en-US" dirty="0" smtClean="0"/>
              <a:t> </a:t>
            </a:r>
            <a:r>
              <a:rPr lang="ru-RU" dirty="0" smtClean="0"/>
              <a:t>създават с функцията </a:t>
            </a:r>
            <a:r>
              <a:rPr lang="en-US" dirty="0" err="1" smtClean="0"/>
              <a:t>mkfifo</a:t>
            </a:r>
            <a:r>
              <a:rPr lang="bg-BG" dirty="0" smtClean="0"/>
              <a:t>()</a:t>
            </a:r>
          </a:p>
          <a:p>
            <a:pPr lvl="1"/>
            <a:r>
              <a:rPr lang="ru-RU" dirty="0"/>
              <a:t>Функцията </a:t>
            </a:r>
            <a:r>
              <a:rPr lang="ru-RU" dirty="0" smtClean="0"/>
              <a:t>mkfifo() </a:t>
            </a:r>
            <a:r>
              <a:rPr lang="ru-RU" dirty="0"/>
              <a:t>действа като </a:t>
            </a:r>
            <a:r>
              <a:rPr lang="ru-RU" dirty="0" smtClean="0"/>
              <a:t>функцията open(), </a:t>
            </a:r>
            <a:r>
              <a:rPr lang="ru-RU" dirty="0"/>
              <a:t>извикана с аргумент 0_CREAT | 0_EXCL. </a:t>
            </a:r>
            <a:endParaRPr lang="ru-RU" dirty="0" smtClean="0"/>
          </a:p>
          <a:p>
            <a:pPr lvl="2"/>
            <a:r>
              <a:rPr lang="ru-RU" dirty="0" smtClean="0"/>
              <a:t>Създава се </a:t>
            </a:r>
            <a:r>
              <a:rPr lang="ru-RU" dirty="0"/>
              <a:t>нов FIFO канал или се връща грешка EEXIST, ако канал с даденото </a:t>
            </a:r>
            <a:r>
              <a:rPr lang="ru-RU" dirty="0" smtClean="0"/>
              <a:t>име </a:t>
            </a:r>
            <a:r>
              <a:rPr lang="ru-RU" dirty="0"/>
              <a:t>вече </a:t>
            </a:r>
            <a:r>
              <a:rPr lang="ru-RU" dirty="0" smtClean="0"/>
              <a:t>съществува във файловата система. </a:t>
            </a:r>
          </a:p>
          <a:p>
            <a:pPr lvl="1"/>
            <a:r>
              <a:rPr lang="ru-RU" dirty="0" smtClean="0"/>
              <a:t>Ако </a:t>
            </a:r>
            <a:r>
              <a:rPr lang="ru-RU" dirty="0"/>
              <a:t>не </a:t>
            </a:r>
            <a:r>
              <a:rPr lang="ru-RU" dirty="0" smtClean="0"/>
              <a:t>трябва да се създава </a:t>
            </a:r>
            <a:r>
              <a:rPr lang="ru-RU" dirty="0"/>
              <a:t>нов канал, </a:t>
            </a:r>
            <a:r>
              <a:rPr lang="ru-RU" dirty="0" smtClean="0"/>
              <a:t>то е необходимо да се използва open() </a:t>
            </a:r>
            <a:r>
              <a:rPr lang="ru-RU" dirty="0"/>
              <a:t>вместо </a:t>
            </a:r>
            <a:r>
              <a:rPr lang="ru-RU" dirty="0" smtClean="0"/>
              <a:t>mkfifo(). </a:t>
            </a:r>
          </a:p>
          <a:p>
            <a:pPr lvl="2"/>
            <a:r>
              <a:rPr lang="ru-RU" dirty="0" smtClean="0"/>
              <a:t>Извиква се mkfifo() и се проверява </a:t>
            </a:r>
            <a:r>
              <a:rPr lang="ru-RU" dirty="0"/>
              <a:t>дали е върната грешка </a:t>
            </a:r>
            <a:r>
              <a:rPr lang="ru-RU" dirty="0" smtClean="0"/>
              <a:t>EEXIST.</a:t>
            </a:r>
          </a:p>
          <a:p>
            <a:pPr lvl="2"/>
            <a:r>
              <a:rPr lang="ru-RU" dirty="0" smtClean="0"/>
              <a:t>Ако </a:t>
            </a:r>
            <a:r>
              <a:rPr lang="ru-RU" dirty="0"/>
              <a:t>е </a:t>
            </a:r>
            <a:r>
              <a:rPr lang="ru-RU" dirty="0" smtClean="0"/>
              <a:t>върната грешката EEXIST, то се извиква open().</a:t>
            </a:r>
          </a:p>
          <a:p>
            <a:pPr lvl="1"/>
            <a:r>
              <a:rPr lang="ru-RU" dirty="0" smtClean="0"/>
              <a:t>При успех връща 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ru-RU" dirty="0" smtClean="0"/>
              <a:t>, а при грешка връща 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Извикването </a:t>
            </a:r>
            <a:r>
              <a:rPr lang="ru-RU" dirty="0"/>
              <a:t>на функцията </a:t>
            </a:r>
            <a:r>
              <a:rPr lang="ru-RU" dirty="0" smtClean="0"/>
              <a:t>lseek() ще </a:t>
            </a:r>
            <a:r>
              <a:rPr lang="ru-RU" dirty="0"/>
              <a:t>върне грешка ESPIPE.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388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Наименовани</a:t>
            </a:r>
            <a:r>
              <a:rPr lang="bg-BG" dirty="0" smtClean="0"/>
              <a:t> канали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914400"/>
            <a:ext cx="10900750" cy="5410200"/>
          </a:xfrm>
        </p:spPr>
        <p:txBody>
          <a:bodyPr>
            <a:noAutofit/>
          </a:bodyPr>
          <a:lstStyle/>
          <a:p>
            <a:r>
              <a:rPr lang="en-US" dirty="0" smtClean="0"/>
              <a:t>FIFO</a:t>
            </a:r>
            <a:r>
              <a:rPr lang="bg-BG" dirty="0" smtClean="0"/>
              <a:t> каналите се</a:t>
            </a:r>
            <a:r>
              <a:rPr lang="en-US" dirty="0" smtClean="0"/>
              <a:t> </a:t>
            </a:r>
            <a:r>
              <a:rPr lang="ru-RU" dirty="0" smtClean="0"/>
              <a:t>създават с функцията </a:t>
            </a:r>
            <a:r>
              <a:rPr lang="en-US" dirty="0" err="1" smtClean="0"/>
              <a:t>mkfifo</a:t>
            </a:r>
            <a:r>
              <a:rPr lang="bg-BG" dirty="0" smtClean="0"/>
              <a:t>()</a:t>
            </a:r>
          </a:p>
          <a:p>
            <a:pPr lvl="1"/>
            <a:r>
              <a:rPr lang="ru-RU" dirty="0"/>
              <a:t>Функцията </a:t>
            </a:r>
            <a:r>
              <a:rPr lang="ru-RU" dirty="0" smtClean="0"/>
              <a:t>mkfifo() </a:t>
            </a:r>
            <a:r>
              <a:rPr lang="ru-RU" dirty="0"/>
              <a:t>действа като </a:t>
            </a:r>
            <a:r>
              <a:rPr lang="ru-RU" dirty="0" smtClean="0"/>
              <a:t>функцията open(), </a:t>
            </a:r>
            <a:r>
              <a:rPr lang="ru-RU" dirty="0"/>
              <a:t>извикана с аргумент 0_CREAT | 0_EXCL. </a:t>
            </a:r>
            <a:endParaRPr lang="ru-RU" dirty="0" smtClean="0"/>
          </a:p>
          <a:p>
            <a:pPr lvl="2"/>
            <a:r>
              <a:rPr lang="ru-RU" dirty="0" smtClean="0"/>
              <a:t>Създава се </a:t>
            </a:r>
            <a:r>
              <a:rPr lang="ru-RU" dirty="0"/>
              <a:t>нов FIFO канал или се връща грешка EEXIST, ако канал с даденото </a:t>
            </a:r>
            <a:r>
              <a:rPr lang="ru-RU" dirty="0" smtClean="0"/>
              <a:t>име </a:t>
            </a:r>
            <a:r>
              <a:rPr lang="ru-RU" dirty="0"/>
              <a:t>вече </a:t>
            </a:r>
            <a:r>
              <a:rPr lang="ru-RU" dirty="0" smtClean="0"/>
              <a:t>съществува във файловата система. </a:t>
            </a:r>
          </a:p>
          <a:p>
            <a:pPr lvl="1"/>
            <a:r>
              <a:rPr lang="ru-RU" dirty="0" smtClean="0"/>
              <a:t>Ако </a:t>
            </a:r>
            <a:r>
              <a:rPr lang="ru-RU" dirty="0"/>
              <a:t>не </a:t>
            </a:r>
            <a:r>
              <a:rPr lang="ru-RU" dirty="0" smtClean="0"/>
              <a:t>трябва да се създава </a:t>
            </a:r>
            <a:r>
              <a:rPr lang="ru-RU" dirty="0"/>
              <a:t>нов канал, </a:t>
            </a:r>
            <a:r>
              <a:rPr lang="ru-RU" dirty="0" smtClean="0"/>
              <a:t>то е необходимо да се използва open() </a:t>
            </a:r>
            <a:r>
              <a:rPr lang="ru-RU" dirty="0"/>
              <a:t>вместо </a:t>
            </a:r>
            <a:r>
              <a:rPr lang="ru-RU" dirty="0" smtClean="0"/>
              <a:t>mkfifo(). </a:t>
            </a:r>
          </a:p>
          <a:p>
            <a:pPr lvl="2"/>
            <a:r>
              <a:rPr lang="ru-RU" dirty="0" smtClean="0"/>
              <a:t>Извиква се mkfifo() и се проверява </a:t>
            </a:r>
            <a:r>
              <a:rPr lang="ru-RU" dirty="0"/>
              <a:t>дали е върната грешка </a:t>
            </a:r>
            <a:r>
              <a:rPr lang="ru-RU" dirty="0" smtClean="0"/>
              <a:t>EEXIST.</a:t>
            </a:r>
          </a:p>
          <a:p>
            <a:pPr lvl="2"/>
            <a:r>
              <a:rPr lang="ru-RU" dirty="0" smtClean="0"/>
              <a:t>Ако </a:t>
            </a:r>
            <a:r>
              <a:rPr lang="ru-RU" dirty="0"/>
              <a:t>е </a:t>
            </a:r>
            <a:r>
              <a:rPr lang="ru-RU" dirty="0" smtClean="0"/>
              <a:t>върната грешката EEXIST, то се извиква open().</a:t>
            </a:r>
          </a:p>
          <a:p>
            <a:pPr lvl="1"/>
            <a:r>
              <a:rPr lang="ru-RU" dirty="0" smtClean="0"/>
              <a:t>При успех връща 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ru-RU" dirty="0" smtClean="0"/>
              <a:t>, а при грешка връща </a:t>
            </a:r>
            <a:r>
              <a:rPr lang="ru-RU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ru-RU" dirty="0" smtClean="0"/>
              <a:t>.</a:t>
            </a:r>
          </a:p>
          <a:p>
            <a:pPr lvl="1"/>
            <a:r>
              <a:rPr lang="ru-RU" dirty="0" smtClean="0"/>
              <a:t>Извикването </a:t>
            </a:r>
            <a:r>
              <a:rPr lang="ru-RU" dirty="0"/>
              <a:t>на функцията </a:t>
            </a:r>
            <a:r>
              <a:rPr lang="ru-RU" dirty="0" smtClean="0"/>
              <a:t>lseek() ще </a:t>
            </a:r>
            <a:r>
              <a:rPr lang="ru-RU" dirty="0"/>
              <a:t>върне грешка ESPIPE.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45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Наименовани</a:t>
            </a:r>
            <a:r>
              <a:rPr lang="bg-BG" dirty="0" smtClean="0"/>
              <a:t> канали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990600"/>
            <a:ext cx="10900750" cy="5410200"/>
          </a:xfrm>
        </p:spPr>
        <p:txBody>
          <a:bodyPr>
            <a:noAutofit/>
          </a:bodyPr>
          <a:lstStyle/>
          <a:p>
            <a:r>
              <a:rPr lang="bg-BG" sz="2800" dirty="0" smtClean="0"/>
              <a:t>Приключването на работата с </a:t>
            </a:r>
            <a:r>
              <a:rPr lang="en-US" sz="2800" dirty="0" smtClean="0"/>
              <a:t>FIFO</a:t>
            </a:r>
            <a:r>
              <a:rPr lang="bg-BG" sz="2800" dirty="0" smtClean="0"/>
              <a:t> канал е </a:t>
            </a:r>
            <a:r>
              <a:rPr lang="ru-RU" sz="2800" dirty="0" smtClean="0"/>
              <a:t>с помощта на </a:t>
            </a:r>
            <a:r>
              <a:rPr lang="en-US" sz="2800" dirty="0" smtClean="0"/>
              <a:t>unlink</a:t>
            </a:r>
            <a:r>
              <a:rPr lang="bg-BG" sz="2800" dirty="0" smtClean="0"/>
              <a:t>()</a:t>
            </a:r>
            <a:r>
              <a:rPr lang="en-US" sz="2800" dirty="0" smtClean="0"/>
              <a:t>.</a:t>
            </a:r>
          </a:p>
          <a:p>
            <a:pPr lvl="1"/>
            <a:r>
              <a:rPr lang="ru-RU" sz="2400" dirty="0" smtClean="0"/>
              <a:t>Функцията изтрива </a:t>
            </a:r>
            <a:r>
              <a:rPr lang="ru-RU" sz="2400" dirty="0"/>
              <a:t>дадено име от файловата система. </a:t>
            </a:r>
            <a:endParaRPr lang="en-US" sz="2400" dirty="0" smtClean="0"/>
          </a:p>
          <a:p>
            <a:pPr lvl="2"/>
            <a:r>
              <a:rPr lang="ru-RU" sz="2000" dirty="0"/>
              <a:t>«pathname» е името на FIFO канала</a:t>
            </a:r>
            <a:r>
              <a:rPr lang="en-US" sz="2000" dirty="0" smtClean="0"/>
              <a:t>.</a:t>
            </a:r>
            <a:endParaRPr lang="bg-BG" sz="2000" dirty="0" smtClean="0"/>
          </a:p>
          <a:p>
            <a:pPr lvl="2"/>
            <a:endParaRPr lang="bg-BG" sz="2000" dirty="0" smtClean="0"/>
          </a:p>
          <a:p>
            <a:pPr lvl="2"/>
            <a:endParaRPr lang="bg-BG" sz="2000" dirty="0"/>
          </a:p>
          <a:p>
            <a:pPr marL="842962" lvl="2" indent="0">
              <a:buNone/>
            </a:pPr>
            <a:endParaRPr lang="bg-BG" sz="2000" dirty="0" smtClean="0"/>
          </a:p>
          <a:p>
            <a:pPr lvl="1"/>
            <a:r>
              <a:rPr lang="ru-RU" sz="2400" dirty="0" smtClean="0"/>
              <a:t>Ако </a:t>
            </a:r>
            <a:r>
              <a:rPr lang="ru-RU" sz="2400" dirty="0"/>
              <a:t>това име е било последната връзка към файл и </a:t>
            </a:r>
            <a:r>
              <a:rPr lang="ru-RU" sz="2400" dirty="0" smtClean="0"/>
              <a:t>файлът не е отворен, то файлът </a:t>
            </a:r>
            <a:r>
              <a:rPr lang="ru-RU" sz="2400" dirty="0"/>
              <a:t>се </a:t>
            </a:r>
            <a:r>
              <a:rPr lang="ru-RU" sz="2400" dirty="0" smtClean="0"/>
              <a:t>изтрива.</a:t>
            </a:r>
          </a:p>
          <a:p>
            <a:pPr lvl="1"/>
            <a:r>
              <a:rPr lang="ru-RU" sz="2400" dirty="0" smtClean="0"/>
              <a:t>Ако </a:t>
            </a:r>
            <a:r>
              <a:rPr lang="ru-RU" sz="2400" dirty="0"/>
              <a:t>името е било последната връзка към </a:t>
            </a:r>
            <a:r>
              <a:rPr lang="ru-RU" sz="2400" dirty="0" smtClean="0"/>
              <a:t>файл и процес </a:t>
            </a:r>
            <a:r>
              <a:rPr lang="ru-RU" sz="2400" dirty="0"/>
              <a:t>все още </a:t>
            </a:r>
            <a:r>
              <a:rPr lang="ru-RU" sz="2400" dirty="0" smtClean="0"/>
              <a:t>е отворил файла, то файлът </a:t>
            </a:r>
            <a:r>
              <a:rPr lang="ru-RU" sz="2400" dirty="0"/>
              <a:t>ще продължи да съществува, докато не бъде затворен последният файлов дескриптор, който се отнася към него</a:t>
            </a:r>
            <a:r>
              <a:rPr lang="ru-RU" sz="2400" dirty="0" smtClean="0"/>
              <a:t>.</a:t>
            </a:r>
          </a:p>
          <a:p>
            <a:pPr lvl="2"/>
            <a:r>
              <a:rPr lang="ru-RU" sz="2000" dirty="0" smtClean="0"/>
              <a:t>Името за канала се премахва, но процесът (т.е. процесът, които е отворил файла) може </a:t>
            </a:r>
            <a:r>
              <a:rPr lang="ru-RU" sz="2000" dirty="0"/>
              <a:t>да </a:t>
            </a:r>
            <a:r>
              <a:rPr lang="ru-RU" sz="2000" dirty="0" smtClean="0"/>
              <a:t>продължи </a:t>
            </a:r>
            <a:r>
              <a:rPr lang="ru-RU" sz="2000" dirty="0"/>
              <a:t>да </a:t>
            </a:r>
            <a:r>
              <a:rPr lang="ru-RU" sz="2000" dirty="0" smtClean="0"/>
              <a:t>използва файла.</a:t>
            </a:r>
            <a:endParaRPr lang="ru-RU" sz="2000" dirty="0"/>
          </a:p>
          <a:p>
            <a:endParaRPr lang="bg-BG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012" y="2362200"/>
            <a:ext cx="5225144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541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Наименовани</a:t>
            </a:r>
            <a:r>
              <a:rPr lang="bg-BG" dirty="0" smtClean="0"/>
              <a:t> канали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990600"/>
            <a:ext cx="10900750" cy="5410200"/>
          </a:xfrm>
        </p:spPr>
        <p:txBody>
          <a:bodyPr>
            <a:noAutofit/>
          </a:bodyPr>
          <a:lstStyle/>
          <a:p>
            <a:r>
              <a:rPr lang="bg-BG" sz="2800" dirty="0" smtClean="0"/>
              <a:t>Пример:</a:t>
            </a:r>
          </a:p>
          <a:p>
            <a:pPr lvl="1"/>
            <a:r>
              <a:rPr lang="bg-BG" sz="2400" dirty="0" smtClean="0"/>
              <a:t>Сървърен </a:t>
            </a:r>
            <a:br>
              <a:rPr lang="bg-BG" sz="2400" dirty="0" smtClean="0"/>
            </a:br>
            <a:r>
              <a:rPr lang="bg-BG" sz="2400" dirty="0" smtClean="0"/>
              <a:t>процес</a:t>
            </a:r>
            <a:endParaRPr lang="ru-RU" sz="2400" dirty="0"/>
          </a:p>
          <a:p>
            <a:endParaRPr lang="bg-BG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612" y="0"/>
            <a:ext cx="7802658" cy="664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48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Наименовани</a:t>
            </a:r>
            <a:r>
              <a:rPr lang="bg-BG" dirty="0" smtClean="0"/>
              <a:t> канали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990600"/>
            <a:ext cx="10900750" cy="5410200"/>
          </a:xfrm>
        </p:spPr>
        <p:txBody>
          <a:bodyPr>
            <a:noAutofit/>
          </a:bodyPr>
          <a:lstStyle/>
          <a:p>
            <a:r>
              <a:rPr lang="bg-BG" sz="2800" dirty="0" smtClean="0"/>
              <a:t>Пример:</a:t>
            </a:r>
          </a:p>
          <a:p>
            <a:pPr lvl="1"/>
            <a:r>
              <a:rPr lang="bg-BG" sz="2400" dirty="0" smtClean="0"/>
              <a:t>Клиентски процес</a:t>
            </a:r>
            <a:endParaRPr lang="ru-RU" sz="2400" dirty="0"/>
          </a:p>
          <a:p>
            <a:endParaRPr lang="bg-BG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812" y="2286000"/>
            <a:ext cx="9734187" cy="432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683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Наименовани</a:t>
            </a:r>
            <a:r>
              <a:rPr lang="bg-BG" dirty="0" smtClean="0"/>
              <a:t> канали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990600"/>
            <a:ext cx="10900750" cy="54102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bg-BG" sz="2800" dirty="0" smtClean="0"/>
              <a:t>Особености</a:t>
            </a:r>
          </a:p>
          <a:p>
            <a:pPr lvl="1">
              <a:spcBef>
                <a:spcPts val="0"/>
              </a:spcBef>
            </a:pPr>
            <a:r>
              <a:rPr lang="ru-RU" sz="2400" dirty="0" smtClean="0"/>
              <a:t>FIFO каналите използват </a:t>
            </a:r>
            <a:r>
              <a:rPr lang="ru-RU" sz="2400" dirty="0"/>
              <a:t>стандартни файлови </a:t>
            </a:r>
            <a:r>
              <a:rPr lang="ru-RU" sz="2400" dirty="0" smtClean="0"/>
              <a:t>В/И функции </a:t>
            </a:r>
            <a:r>
              <a:rPr lang="ru-RU" sz="2400" dirty="0"/>
              <a:t>(например open(), read() и write()), </a:t>
            </a:r>
            <a:r>
              <a:rPr lang="bg-BG" sz="2400" dirty="0" smtClean="0"/>
              <a:t>но</a:t>
            </a:r>
            <a:r>
              <a:rPr lang="en-US" sz="2400" dirty="0" smtClean="0"/>
              <a:t> FIFO </a:t>
            </a:r>
            <a:r>
              <a:rPr lang="bg-BG" sz="2400" dirty="0" smtClean="0"/>
              <a:t>каналите </a:t>
            </a:r>
            <a:r>
              <a:rPr lang="ru-RU" sz="2400" dirty="0" smtClean="0"/>
              <a:t>не </a:t>
            </a:r>
            <a:r>
              <a:rPr lang="ru-RU" sz="2400" dirty="0"/>
              <a:t>са обикновени файлове. </a:t>
            </a:r>
            <a:endParaRPr lang="ru-RU" sz="2400" dirty="0" smtClean="0"/>
          </a:p>
          <a:p>
            <a:pPr lvl="2">
              <a:spcBef>
                <a:spcPts val="0"/>
              </a:spcBef>
            </a:pPr>
            <a:r>
              <a:rPr lang="ru-RU" sz="2000" dirty="0" smtClean="0"/>
              <a:t>След като </a:t>
            </a:r>
            <a:r>
              <a:rPr lang="ru-RU" sz="2000" dirty="0"/>
              <a:t>веднъж са прочетени данни от </a:t>
            </a:r>
            <a:r>
              <a:rPr lang="ru-RU" sz="2000" dirty="0" smtClean="0"/>
              <a:t>FIFO канала, то те </a:t>
            </a:r>
            <a:r>
              <a:rPr lang="ru-RU" sz="2000" dirty="0"/>
              <a:t>се </a:t>
            </a:r>
            <a:r>
              <a:rPr lang="ru-RU" sz="2000" dirty="0" smtClean="0"/>
              <a:t>премахват и </a:t>
            </a:r>
            <a:r>
              <a:rPr lang="ru-RU" sz="2000" dirty="0"/>
              <a:t>не могат да бъдат прочетени </a:t>
            </a:r>
            <a:r>
              <a:rPr lang="ru-RU" sz="2000" dirty="0" smtClean="0"/>
              <a:t>отново. </a:t>
            </a:r>
          </a:p>
          <a:p>
            <a:pPr lvl="2">
              <a:spcBef>
                <a:spcPts val="0"/>
              </a:spcBef>
            </a:pPr>
            <a:r>
              <a:rPr lang="ru-RU" sz="2000" dirty="0" smtClean="0"/>
              <a:t>FIFO каналите не </a:t>
            </a:r>
            <a:r>
              <a:rPr lang="ru-RU" sz="2000" dirty="0"/>
              <a:t>могат да се използват за изпращане на едно съобщение до множество </a:t>
            </a:r>
            <a:r>
              <a:rPr lang="ru-RU" sz="2000" dirty="0" smtClean="0"/>
              <a:t>получатели, защото  </a:t>
            </a:r>
            <a:r>
              <a:rPr lang="ru-RU" sz="2000" dirty="0"/>
              <a:t>само един процес може да прочете данните. </a:t>
            </a:r>
            <a:endParaRPr lang="ru-RU" sz="2000" dirty="0" smtClean="0"/>
          </a:p>
          <a:p>
            <a:pPr lvl="2">
              <a:spcBef>
                <a:spcPts val="0"/>
              </a:spcBef>
            </a:pPr>
            <a:r>
              <a:rPr lang="ru-RU" sz="2000" dirty="0" smtClean="0"/>
              <a:t>FIFO каналите не </a:t>
            </a:r>
            <a:r>
              <a:rPr lang="ru-RU" sz="2000" dirty="0"/>
              <a:t>са подходящи за двупосочна </a:t>
            </a:r>
            <a:r>
              <a:rPr lang="ru-RU" sz="2000" dirty="0" smtClean="0"/>
              <a:t>комуникация: ако </a:t>
            </a:r>
            <a:r>
              <a:rPr lang="ru-RU" sz="2000" dirty="0"/>
              <a:t>даден процес пише във FIFO и след това веднага се опита да прочете отговор, той може да прочете собственото си </a:t>
            </a:r>
            <a:r>
              <a:rPr lang="ru-RU" sz="2000" dirty="0" smtClean="0"/>
              <a:t>съобщение.</a:t>
            </a:r>
          </a:p>
          <a:p>
            <a:pPr lvl="1">
              <a:spcBef>
                <a:spcPts val="0"/>
              </a:spcBef>
            </a:pPr>
            <a:r>
              <a:rPr lang="ru-RU" sz="2400" dirty="0"/>
              <a:t>FIFO каналите използват блокиране на В/И докато двата края не бъдат отворени от поне един процес. </a:t>
            </a:r>
          </a:p>
          <a:p>
            <a:pPr lvl="2">
              <a:spcBef>
                <a:spcPts val="0"/>
              </a:spcBef>
            </a:pPr>
            <a:r>
              <a:rPr lang="ru-RU" sz="2000" dirty="0"/>
              <a:t>Ако никой процес не е отворил FIFO канала за четене, то пищещият процес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ще блокира</a:t>
            </a:r>
            <a:r>
              <a:rPr lang="ru-RU" sz="2000" dirty="0"/>
              <a:t>, докато не се появи четящ процес. </a:t>
            </a:r>
          </a:p>
          <a:p>
            <a:pPr lvl="2">
              <a:spcBef>
                <a:spcPts val="0"/>
              </a:spcBef>
            </a:pPr>
            <a:r>
              <a:rPr lang="ru-RU" sz="2000" dirty="0"/>
              <a:t>За да няма блокиране е необходимо да се подаде опцията O_NONBLOCK по време на извикването на open(), за да направите достъпа до FIFO неблокиращ</a:t>
            </a:r>
            <a:r>
              <a:rPr lang="ru-RU" sz="2000" dirty="0" smtClean="0"/>
              <a:t>.</a:t>
            </a:r>
            <a:endParaRPr lang="ru-RU" dirty="0"/>
          </a:p>
          <a:p>
            <a:pPr>
              <a:spcBef>
                <a:spcPts val="0"/>
              </a:spcBef>
            </a:pP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507324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Наименовани</a:t>
            </a:r>
            <a:r>
              <a:rPr lang="bg-BG" dirty="0" smtClean="0"/>
              <a:t> канали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990600"/>
            <a:ext cx="10900750" cy="54102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bg-BG" sz="2800" dirty="0" smtClean="0"/>
              <a:t>Особености</a:t>
            </a:r>
          </a:p>
          <a:p>
            <a:pPr lvl="1">
              <a:spcBef>
                <a:spcPts val="0"/>
              </a:spcBef>
            </a:pPr>
            <a:r>
              <a:rPr lang="ru-RU" sz="2400" dirty="0" smtClean="0"/>
              <a:t>Опитът </a:t>
            </a:r>
            <a:r>
              <a:rPr lang="ru-RU" sz="2400" dirty="0"/>
              <a:t>за четене на повече данни, отколкото се съдържат в момента в канала, ще върне само наличното количество данни. </a:t>
            </a:r>
            <a:endParaRPr lang="en-US" sz="2400" dirty="0" smtClean="0"/>
          </a:p>
          <a:p>
            <a:pPr lvl="2">
              <a:spcBef>
                <a:spcPts val="0"/>
              </a:spcBef>
            </a:pPr>
            <a:r>
              <a:rPr lang="ru-RU" sz="2000" dirty="0" smtClean="0"/>
              <a:t>Трябва </a:t>
            </a:r>
            <a:r>
              <a:rPr lang="ru-RU" sz="2000" dirty="0"/>
              <a:t>да осигурим обработка на ситуацията, когато функцията за четене връща по-малко данни от поисканите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lvl="1">
              <a:spcBef>
                <a:spcPts val="0"/>
              </a:spcBef>
            </a:pPr>
            <a:r>
              <a:rPr lang="ru-RU" sz="2400" dirty="0" smtClean="0"/>
              <a:t>Ако </a:t>
            </a:r>
            <a:r>
              <a:rPr lang="ru-RU" sz="2400" dirty="0"/>
              <a:t>броят на байтовете, изпратени към функцията за запис, не надвишава стойността на PIPE_BUF, ядрото гарантира, че операцията за запис е </a:t>
            </a:r>
            <a:r>
              <a:rPr lang="ru-RU" sz="2400" dirty="0" smtClean="0"/>
              <a:t>атом</a:t>
            </a:r>
            <a:r>
              <a:rPr lang="bg-BG" sz="2400" dirty="0" smtClean="0"/>
              <a:t>ар</a:t>
            </a:r>
            <a:r>
              <a:rPr lang="ru-RU" sz="2400" dirty="0" smtClean="0"/>
              <a:t>на.</a:t>
            </a:r>
            <a:endParaRPr lang="en-US" sz="2400" dirty="0" smtClean="0"/>
          </a:p>
          <a:p>
            <a:pPr lvl="2">
              <a:spcBef>
                <a:spcPts val="0"/>
              </a:spcBef>
            </a:pPr>
            <a:r>
              <a:rPr lang="ru-RU" sz="2000" dirty="0" smtClean="0"/>
              <a:t>Ако два </a:t>
            </a:r>
            <a:r>
              <a:rPr lang="ru-RU" sz="2000" dirty="0"/>
              <a:t>процеса </a:t>
            </a:r>
            <a:r>
              <a:rPr lang="ru-RU" sz="2000" dirty="0" smtClean="0"/>
              <a:t>искат да записват </a:t>
            </a:r>
            <a:r>
              <a:rPr lang="ru-RU" sz="2000" dirty="0"/>
              <a:t>данни в </a:t>
            </a:r>
            <a:r>
              <a:rPr lang="ru-RU" sz="2000" dirty="0" smtClean="0"/>
              <a:t>канала едновременно, то първо ще се запишат всички данни на единия процес и след това ще се започне с данните на другия процес. </a:t>
            </a:r>
          </a:p>
          <a:p>
            <a:pPr lvl="1">
              <a:spcBef>
                <a:spcPts val="0"/>
              </a:spcBef>
            </a:pPr>
            <a:r>
              <a:rPr lang="ru-RU" sz="2400" dirty="0" smtClean="0"/>
              <a:t>Ако броят </a:t>
            </a:r>
            <a:r>
              <a:rPr lang="ru-RU" sz="2400" dirty="0"/>
              <a:t>на </a:t>
            </a:r>
            <a:r>
              <a:rPr lang="ru-RU" sz="2400" dirty="0" smtClean="0"/>
              <a:t>записваните байтовете </a:t>
            </a:r>
            <a:r>
              <a:rPr lang="ru-RU" sz="2400" dirty="0"/>
              <a:t>надвишава стойността на PIPE_BUF, </a:t>
            </a:r>
            <a:r>
              <a:rPr lang="ru-RU" sz="2400" dirty="0" smtClean="0"/>
              <a:t>то не </a:t>
            </a:r>
            <a:r>
              <a:rPr lang="ru-RU" sz="2400" dirty="0"/>
              <a:t>е гарантирана </a:t>
            </a:r>
            <a:r>
              <a:rPr lang="ru-RU" sz="2400" dirty="0" smtClean="0"/>
              <a:t>атомарната </a:t>
            </a:r>
            <a:r>
              <a:rPr lang="ru-RU" sz="2400" dirty="0"/>
              <a:t>операция </a:t>
            </a:r>
            <a:r>
              <a:rPr lang="ru-RU" sz="2400" dirty="0" smtClean="0"/>
              <a:t>за </a:t>
            </a:r>
            <a:r>
              <a:rPr lang="ru-RU" sz="2400" dirty="0"/>
              <a:t>запис</a:t>
            </a:r>
            <a:r>
              <a:rPr lang="ru-RU" sz="2400" dirty="0" smtClean="0"/>
              <a:t>.</a:t>
            </a:r>
          </a:p>
          <a:p>
            <a:pPr lvl="2">
              <a:spcBef>
                <a:spcPts val="0"/>
              </a:spcBef>
            </a:pPr>
            <a:r>
              <a:rPr lang="ru-RU" sz="2000" dirty="0"/>
              <a:t>Задаването на флага 0_NONBLOCK не оказва влияние върху атомарността на операцията, защото атомарността се определя от количеството изпратени данни спрямо стойността на PIPE_BUF</a:t>
            </a:r>
            <a:r>
              <a:rPr lang="ru-RU" sz="2000" dirty="0" smtClean="0"/>
              <a:t>.</a:t>
            </a:r>
            <a:endParaRPr lang="bg-BG" dirty="0" smtClean="0"/>
          </a:p>
        </p:txBody>
      </p:sp>
    </p:spTree>
    <p:extLst>
      <p:ext uri="{BB962C8B-B14F-4D97-AF65-F5344CB8AC3E}">
        <p14:creationId xmlns:p14="http://schemas.microsoft.com/office/powerpoint/2010/main" val="1602721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Наименовани</a:t>
            </a:r>
            <a:r>
              <a:rPr lang="bg-BG" dirty="0" smtClean="0"/>
              <a:t> канали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990600"/>
            <a:ext cx="10900750" cy="54102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bg-BG" sz="2800" dirty="0" smtClean="0"/>
              <a:t>Особености</a:t>
            </a:r>
          </a:p>
          <a:p>
            <a:pPr lvl="1"/>
            <a:r>
              <a:rPr lang="ru-RU" sz="2400" dirty="0"/>
              <a:t>Ако обаче каналът е с деактивирана блокировка</a:t>
            </a:r>
            <a:r>
              <a:rPr lang="ru-RU" sz="2400" dirty="0" smtClean="0"/>
              <a:t>, </a:t>
            </a:r>
            <a:r>
              <a:rPr lang="ru-RU" sz="2400" dirty="0"/>
              <a:t>върната </a:t>
            </a:r>
            <a:r>
              <a:rPr lang="ru-RU" sz="2400" dirty="0" smtClean="0"/>
              <a:t>стойност от </a:t>
            </a:r>
            <a:r>
              <a:rPr lang="en-US" sz="2400" dirty="0" smtClean="0"/>
              <a:t>white()</a:t>
            </a:r>
            <a:r>
              <a:rPr lang="ru-RU" sz="2400" dirty="0" smtClean="0"/>
              <a:t> </a:t>
            </a:r>
            <a:r>
              <a:rPr lang="ru-RU" sz="2400" dirty="0"/>
              <a:t>зависи от наличното пространство в </a:t>
            </a:r>
            <a:r>
              <a:rPr lang="ru-RU" sz="2400" dirty="0" smtClean="0"/>
              <a:t>канала</a:t>
            </a:r>
            <a:r>
              <a:rPr lang="en-US" sz="2400" dirty="0" smtClean="0"/>
              <a:t> </a:t>
            </a:r>
            <a:r>
              <a:rPr lang="bg-BG" sz="2400" dirty="0" smtClean="0"/>
              <a:t>и </a:t>
            </a:r>
            <a:r>
              <a:rPr lang="ru-RU" sz="2400" dirty="0" smtClean="0"/>
              <a:t>от </a:t>
            </a:r>
            <a:r>
              <a:rPr lang="ru-RU" sz="2400" dirty="0"/>
              <a:t>броя на изпратени за </a:t>
            </a:r>
            <a:r>
              <a:rPr lang="ru-RU" sz="2400" dirty="0" smtClean="0"/>
              <a:t>запис</a:t>
            </a:r>
            <a:r>
              <a:rPr lang="en-US" sz="2400" dirty="0" smtClean="0"/>
              <a:t> </a:t>
            </a:r>
            <a:r>
              <a:rPr lang="ru-RU" sz="2400" dirty="0" smtClean="0"/>
              <a:t>байтовете. </a:t>
            </a:r>
          </a:p>
          <a:p>
            <a:pPr lvl="1"/>
            <a:r>
              <a:rPr lang="ru-RU" sz="2400" dirty="0" smtClean="0"/>
              <a:t>Ако </a:t>
            </a:r>
            <a:r>
              <a:rPr lang="ru-RU" sz="2400" dirty="0"/>
              <a:t>броят на байтовете не надвишава стойността на PIPE_BUF, тогава</a:t>
            </a:r>
            <a:r>
              <a:rPr lang="ru-RU" sz="2400" dirty="0" smtClean="0"/>
              <a:t>:</a:t>
            </a:r>
          </a:p>
          <a:p>
            <a:pPr lvl="2"/>
            <a:r>
              <a:rPr lang="ru-RU" sz="2000" dirty="0" smtClean="0"/>
              <a:t>Ако в </a:t>
            </a:r>
            <a:r>
              <a:rPr lang="ru-RU" sz="2000" dirty="0"/>
              <a:t>канала има достатъчно място за запис на необходимото количество данни, </a:t>
            </a:r>
            <a:r>
              <a:rPr lang="ru-RU" sz="2000" dirty="0" smtClean="0"/>
              <a:t>то те </a:t>
            </a:r>
            <a:r>
              <a:rPr lang="ru-RU" sz="2000" dirty="0"/>
              <a:t>ще бъдат предадени наведнъж</a:t>
            </a:r>
            <a:r>
              <a:rPr lang="ru-RU" sz="2000" dirty="0" smtClean="0"/>
              <a:t>;</a:t>
            </a:r>
          </a:p>
          <a:p>
            <a:pPr lvl="2"/>
            <a:r>
              <a:rPr lang="ru-RU" sz="2000" dirty="0" smtClean="0"/>
              <a:t>Ако в канала няма </a:t>
            </a:r>
            <a:r>
              <a:rPr lang="ru-RU" sz="2000" dirty="0"/>
              <a:t>достатъчно място за запис на необходимото количество данни, функцията ще приключи незабавно с грешка EAGAIN</a:t>
            </a:r>
            <a:r>
              <a:rPr lang="ru-RU" sz="2000" dirty="0" smtClean="0"/>
              <a:t>.</a:t>
            </a:r>
          </a:p>
          <a:p>
            <a:pPr lvl="1"/>
            <a:r>
              <a:rPr lang="ru-RU" sz="2400" dirty="0"/>
              <a:t>Ако броят на байтовете надхвърля стойността на PIPE_BUF:</a:t>
            </a:r>
          </a:p>
          <a:p>
            <a:pPr lvl="2"/>
            <a:r>
              <a:rPr lang="ru-RU" sz="2000" dirty="0"/>
              <a:t>Ако има място за поне един байт в програмния канал или FIFO, ядрото предава толкова данни, колкото могат да се поберат в буфера, и това количество се връща от функцията за запис;</a:t>
            </a:r>
          </a:p>
          <a:p>
            <a:pPr lvl="2"/>
            <a:r>
              <a:rPr lang="ru-RU" sz="2000" dirty="0"/>
              <a:t>Ако няма свободно място, то работата се се прекратява с грешка EAGAIN.</a:t>
            </a:r>
            <a:endParaRPr lang="bg-BG" dirty="0"/>
          </a:p>
          <a:p>
            <a:pPr lvl="1">
              <a:spcBef>
                <a:spcPts val="0"/>
              </a:spcBef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346621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lvl="1"/>
            <a:r>
              <a:rPr lang="en-US" sz="4000" b="1" kern="1200" dirty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+mj-cs"/>
              </a:rPr>
              <a:t>System V  IPC</a:t>
            </a:r>
            <a:endParaRPr lang="bg-BG" sz="4000" b="1" kern="12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dirty="0" smtClean="0"/>
              <a:t>Канали</a:t>
            </a:r>
          </a:p>
          <a:p>
            <a:pPr lvl="1"/>
            <a:r>
              <a:rPr lang="ru-RU" dirty="0"/>
              <a:t>Заглавен файл:   &lt;</a:t>
            </a:r>
            <a:r>
              <a:rPr lang="en-US" dirty="0"/>
              <a:t>sys/</a:t>
            </a:r>
            <a:r>
              <a:rPr lang="en-US" dirty="0" err="1"/>
              <a:t>msg.h</a:t>
            </a:r>
            <a:r>
              <a:rPr lang="en-US" dirty="0"/>
              <a:t>&gt;</a:t>
            </a:r>
          </a:p>
          <a:p>
            <a:pPr lvl="1"/>
            <a:r>
              <a:rPr lang="ru-RU" dirty="0"/>
              <a:t>Създаване/Отваряне:  </a:t>
            </a:r>
            <a:r>
              <a:rPr lang="en-US" dirty="0" err="1"/>
              <a:t>msgget</a:t>
            </a:r>
            <a:endParaRPr lang="en-US" dirty="0"/>
          </a:p>
          <a:p>
            <a:pPr lvl="1"/>
            <a:r>
              <a:rPr lang="ru-RU" dirty="0"/>
              <a:t>Управление:  </a:t>
            </a:r>
            <a:r>
              <a:rPr lang="en-US" dirty="0" err="1"/>
              <a:t>msgctl</a:t>
            </a:r>
            <a:endParaRPr lang="en-US" dirty="0"/>
          </a:p>
          <a:p>
            <a:pPr lvl="1"/>
            <a:r>
              <a:rPr lang="ru-RU" dirty="0"/>
              <a:t>Основни операции: </a:t>
            </a:r>
            <a:r>
              <a:rPr lang="en-US" dirty="0" err="1"/>
              <a:t>msgsnd</a:t>
            </a:r>
            <a:r>
              <a:rPr lang="en-US" dirty="0"/>
              <a:t>, </a:t>
            </a:r>
            <a:r>
              <a:rPr lang="en-US" dirty="0" err="1"/>
              <a:t>msgrcv</a:t>
            </a:r>
            <a:endParaRPr lang="bg-BG" dirty="0"/>
          </a:p>
          <a:p>
            <a:r>
              <a:rPr lang="bg-BG" dirty="0" smtClean="0"/>
              <a:t>Семафори</a:t>
            </a:r>
          </a:p>
          <a:p>
            <a:pPr lvl="1"/>
            <a:r>
              <a:rPr lang="ru-RU" dirty="0"/>
              <a:t>Заглавен файл:   &lt;</a:t>
            </a:r>
            <a:r>
              <a:rPr lang="en-US" dirty="0"/>
              <a:t>sys/</a:t>
            </a:r>
            <a:r>
              <a:rPr lang="en-US" dirty="0" err="1"/>
              <a:t>sem.h</a:t>
            </a:r>
            <a:r>
              <a:rPr lang="en-US" dirty="0"/>
              <a:t>&gt;</a:t>
            </a:r>
          </a:p>
          <a:p>
            <a:pPr lvl="1"/>
            <a:r>
              <a:rPr lang="ru-RU" dirty="0"/>
              <a:t>Създаване/Отваряне:  </a:t>
            </a:r>
            <a:r>
              <a:rPr lang="en-US" dirty="0" err="1"/>
              <a:t>semget</a:t>
            </a:r>
            <a:endParaRPr lang="en-US" dirty="0"/>
          </a:p>
          <a:p>
            <a:pPr lvl="1"/>
            <a:r>
              <a:rPr lang="ru-RU" dirty="0"/>
              <a:t>Управление:  </a:t>
            </a:r>
            <a:r>
              <a:rPr lang="en-US" dirty="0" err="1"/>
              <a:t>semctl</a:t>
            </a:r>
            <a:endParaRPr lang="en-US" dirty="0"/>
          </a:p>
          <a:p>
            <a:pPr lvl="1"/>
            <a:r>
              <a:rPr lang="ru-RU" dirty="0"/>
              <a:t>Основни операции: </a:t>
            </a:r>
            <a:r>
              <a:rPr lang="en-US" dirty="0" err="1"/>
              <a:t>semop</a:t>
            </a:r>
            <a:endParaRPr lang="bg-BG" dirty="0"/>
          </a:p>
          <a:p>
            <a:r>
              <a:rPr lang="bg-BG" dirty="0" smtClean="0"/>
              <a:t>Обща памет</a:t>
            </a:r>
          </a:p>
          <a:p>
            <a:pPr lvl="1"/>
            <a:r>
              <a:rPr lang="ru-RU" dirty="0"/>
              <a:t>Заглавен файл:   &lt;</a:t>
            </a:r>
            <a:r>
              <a:rPr lang="en-US" dirty="0"/>
              <a:t>sys/</a:t>
            </a:r>
            <a:r>
              <a:rPr lang="en-US" dirty="0" err="1"/>
              <a:t>shm.h</a:t>
            </a:r>
            <a:r>
              <a:rPr lang="en-US" dirty="0"/>
              <a:t>&gt;</a:t>
            </a:r>
          </a:p>
          <a:p>
            <a:pPr lvl="1"/>
            <a:r>
              <a:rPr lang="ru-RU" dirty="0"/>
              <a:t>Създаване/Отваряне:  </a:t>
            </a:r>
            <a:r>
              <a:rPr lang="en-US" dirty="0" err="1"/>
              <a:t>shmget</a:t>
            </a:r>
            <a:endParaRPr lang="en-US" dirty="0"/>
          </a:p>
          <a:p>
            <a:pPr lvl="1"/>
            <a:r>
              <a:rPr lang="ru-RU" dirty="0"/>
              <a:t>Управление:  </a:t>
            </a:r>
            <a:r>
              <a:rPr lang="en-US" dirty="0" err="1"/>
              <a:t>shmctl</a:t>
            </a:r>
            <a:endParaRPr lang="en-US" dirty="0"/>
          </a:p>
          <a:p>
            <a:pPr lvl="1"/>
            <a:r>
              <a:rPr lang="ru-RU" dirty="0"/>
              <a:t>Основни операции: </a:t>
            </a:r>
            <a:r>
              <a:rPr lang="en-US" dirty="0" err="1"/>
              <a:t>shmat</a:t>
            </a:r>
            <a:r>
              <a:rPr lang="en-US" dirty="0"/>
              <a:t>, </a:t>
            </a:r>
            <a:r>
              <a:rPr lang="en-US" dirty="0" err="1"/>
              <a:t>shmdt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60090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Сигнали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800" dirty="0" smtClean="0"/>
              <a:t>Сигналите са </a:t>
            </a:r>
            <a:r>
              <a:rPr lang="bg-BG" sz="2800" dirty="0"/>
              <a:t>асинхронен механизъм за уведомяване, използван за предаване на събития и информация между процесите или между операционната система и процесите. </a:t>
            </a:r>
            <a:endParaRPr lang="bg-BG" sz="2800" dirty="0" smtClean="0"/>
          </a:p>
          <a:p>
            <a:pPr lvl="1"/>
            <a:r>
              <a:rPr lang="bg-BG" sz="2400" dirty="0" smtClean="0"/>
              <a:t>Процесите </a:t>
            </a:r>
            <a:r>
              <a:rPr lang="bg-BG" sz="2400" dirty="0"/>
              <a:t>могат да реагират на външни събития, като потребителско въвеждане, хардуерни изключения или действия от други процеси, чрез сигнали</a:t>
            </a:r>
            <a:r>
              <a:rPr lang="bg-BG" sz="2400" dirty="0" smtClean="0"/>
              <a:t>.</a:t>
            </a:r>
            <a:endParaRPr lang="en-US" sz="2400" dirty="0" smtClean="0"/>
          </a:p>
          <a:p>
            <a:pPr lvl="1"/>
            <a:r>
              <a:rPr lang="bg-BG" sz="2400" dirty="0"/>
              <a:t>Дефинираните сигнали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bg-BG" sz="2400" dirty="0" smtClean="0"/>
              <a:t>в </a:t>
            </a:r>
            <a:r>
              <a:rPr lang="bg-BG" sz="2400" dirty="0" err="1" smtClean="0"/>
              <a:t>Linux</a:t>
            </a:r>
            <a:r>
              <a:rPr lang="bg-BG" sz="2400" dirty="0"/>
              <a:t> </a:t>
            </a:r>
            <a:r>
              <a:rPr lang="bg-BG" sz="2400" dirty="0" smtClean="0"/>
              <a:t>могат да се видят</a:t>
            </a:r>
            <a:br>
              <a:rPr lang="bg-BG" sz="2400" dirty="0" smtClean="0"/>
            </a:br>
            <a:r>
              <a:rPr lang="bg-BG" sz="2400" dirty="0" smtClean="0"/>
              <a:t>в терминала</a:t>
            </a:r>
            <a:r>
              <a:rPr lang="en-US" sz="2400" dirty="0" smtClean="0"/>
              <a:t>:</a:t>
            </a:r>
            <a:endParaRPr lang="bg-B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8008" y="3505199"/>
            <a:ext cx="6161109" cy="328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62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Сигнали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bg-BG" sz="2800" dirty="0"/>
              <a:t>Потребителските процеси имат три начина да реагират на сигнали:</a:t>
            </a:r>
            <a:endParaRPr lang="bg-BG" sz="2400" dirty="0"/>
          </a:p>
          <a:p>
            <a:pPr lvl="1"/>
            <a:r>
              <a:rPr lang="bg-BG" sz="2400" dirty="0"/>
              <a:t>Игнориране на </a:t>
            </a:r>
            <a:r>
              <a:rPr lang="bg-BG" sz="2400" dirty="0" smtClean="0"/>
              <a:t>сигнала</a:t>
            </a:r>
            <a:endParaRPr lang="en-US" sz="2400" dirty="0" smtClean="0"/>
          </a:p>
          <a:p>
            <a:pPr lvl="1"/>
            <a:r>
              <a:rPr lang="bg-BG" sz="2400" dirty="0" smtClean="0"/>
              <a:t>Улавяне </a:t>
            </a:r>
            <a:r>
              <a:rPr lang="bg-BG" sz="2400" dirty="0"/>
              <a:t>(възприемане) </a:t>
            </a:r>
            <a:r>
              <a:rPr lang="bg-BG" sz="2400" dirty="0" smtClean="0"/>
              <a:t>сигнала</a:t>
            </a:r>
            <a:endParaRPr lang="en-US" sz="2400" dirty="0" smtClean="0"/>
          </a:p>
          <a:p>
            <a:pPr lvl="1"/>
            <a:r>
              <a:rPr lang="bg-BG" sz="2400" dirty="0" smtClean="0"/>
              <a:t>Изпълнение </a:t>
            </a:r>
            <a:r>
              <a:rPr lang="bg-BG" sz="2400" dirty="0"/>
              <a:t>на  действие по подразбиране</a:t>
            </a:r>
            <a:endParaRPr lang="en-US" sz="2400" dirty="0" smtClean="0"/>
          </a:p>
          <a:p>
            <a:r>
              <a:rPr lang="bg-BG" sz="2800" dirty="0" smtClean="0"/>
              <a:t>Игнориране </a:t>
            </a:r>
            <a:r>
              <a:rPr lang="bg-BG" sz="2800" dirty="0"/>
              <a:t>на сигнала: </a:t>
            </a:r>
            <a:endParaRPr lang="en-US" sz="2800" dirty="0" smtClean="0"/>
          </a:p>
          <a:p>
            <a:pPr lvl="1"/>
            <a:r>
              <a:rPr lang="bg-BG" sz="2400" dirty="0" smtClean="0"/>
              <a:t>Процесът </a:t>
            </a:r>
            <a:r>
              <a:rPr lang="bg-BG" sz="2400" dirty="0"/>
              <a:t>не предприема никакви действия, когато сигналът бъде получен. </a:t>
            </a:r>
            <a:endParaRPr lang="en-US" sz="2400" dirty="0" smtClean="0"/>
          </a:p>
          <a:p>
            <a:pPr lvl="1"/>
            <a:r>
              <a:rPr lang="bg-BG" sz="2400" dirty="0" smtClean="0"/>
              <a:t>Има два </a:t>
            </a:r>
            <a:r>
              <a:rPr lang="bg-BG" sz="2400" dirty="0"/>
              <a:t>сигнала, които не могат да бъдат игнорирани, а именно SIGKILL и SIGSTOP. </a:t>
            </a:r>
            <a:endParaRPr lang="en-US" sz="2400" dirty="0" smtClean="0"/>
          </a:p>
          <a:p>
            <a:pPr lvl="2"/>
            <a:r>
              <a:rPr lang="bg-BG" sz="2000" dirty="0" smtClean="0"/>
              <a:t>SIGKILL </a:t>
            </a:r>
            <a:r>
              <a:rPr lang="bg-BG" sz="2000" dirty="0"/>
              <a:t>се използва за незабавно прекратяване на изпълнението на </a:t>
            </a:r>
            <a:r>
              <a:rPr lang="bg-BG" sz="2000" dirty="0" smtClean="0"/>
              <a:t>процес</a:t>
            </a:r>
            <a:r>
              <a:rPr lang="en-US" sz="2000" dirty="0" smtClean="0"/>
              <a:t>;</a:t>
            </a:r>
          </a:p>
          <a:p>
            <a:pPr lvl="2"/>
            <a:r>
              <a:rPr lang="bg-BG" sz="2000" dirty="0" smtClean="0"/>
              <a:t>SIGSTOP </a:t>
            </a:r>
            <a:r>
              <a:rPr lang="bg-BG" sz="2000" dirty="0"/>
              <a:t>се използва за </a:t>
            </a:r>
            <a:r>
              <a:rPr lang="bg-BG" sz="2000" dirty="0" smtClean="0"/>
              <a:t>спиране (пауза) </a:t>
            </a:r>
            <a:r>
              <a:rPr lang="bg-BG" sz="2000" dirty="0"/>
              <a:t>на изпълнението на </a:t>
            </a:r>
            <a:r>
              <a:rPr lang="bg-BG" sz="2000" dirty="0" smtClean="0"/>
              <a:t>процес</a:t>
            </a:r>
            <a:r>
              <a:rPr lang="en-US" sz="2000" dirty="0" smtClean="0"/>
              <a:t>.</a:t>
            </a:r>
            <a:endParaRPr lang="bg-BG" sz="1400" dirty="0"/>
          </a:p>
        </p:txBody>
      </p:sp>
    </p:spTree>
    <p:extLst>
      <p:ext uri="{BB962C8B-B14F-4D97-AF65-F5344CB8AC3E}">
        <p14:creationId xmlns:p14="http://schemas.microsoft.com/office/powerpoint/2010/main" val="1747202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Сигнали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bg-BG" sz="2700" dirty="0" smtClean="0"/>
              <a:t>Улавяне </a:t>
            </a:r>
            <a:r>
              <a:rPr lang="bg-BG" sz="2700" dirty="0"/>
              <a:t>(възприемане) </a:t>
            </a:r>
            <a:r>
              <a:rPr lang="bg-BG" sz="2700" dirty="0" smtClean="0"/>
              <a:t>сигнала</a:t>
            </a:r>
          </a:p>
          <a:p>
            <a:pPr lvl="1">
              <a:spcBef>
                <a:spcPts val="0"/>
              </a:spcBef>
            </a:pPr>
            <a:r>
              <a:rPr lang="bg-BG" sz="2300" dirty="0" smtClean="0"/>
              <a:t>Необходимо </a:t>
            </a:r>
            <a:r>
              <a:rPr lang="bg-BG" sz="2300" dirty="0"/>
              <a:t>е да се дефинира функция за обработка на сигнали, която ще се стартира при постъпването на сигнала, т.е. ще се реализира персонализирано действие според постъпилия сигнал. </a:t>
            </a:r>
            <a:endParaRPr lang="bg-BG" sz="2300" dirty="0" smtClean="0"/>
          </a:p>
          <a:p>
            <a:pPr lvl="2">
              <a:spcBef>
                <a:spcPts val="0"/>
              </a:spcBef>
            </a:pPr>
            <a:r>
              <a:rPr lang="bg-BG" sz="2000" dirty="0"/>
              <a:t>Функцията за обработка на конкретен сигнал е това, което се стартира веднага след получаване на сигнала.</a:t>
            </a:r>
          </a:p>
          <a:p>
            <a:pPr lvl="2">
              <a:spcBef>
                <a:spcPts val="0"/>
              </a:spcBef>
            </a:pPr>
            <a:r>
              <a:rPr lang="bg-BG" sz="2000" dirty="0" smtClean="0"/>
              <a:t>Системните извиквания </a:t>
            </a:r>
            <a:r>
              <a:rPr lang="bg-BG" sz="2000" dirty="0"/>
              <a:t>като </a:t>
            </a:r>
            <a:r>
              <a:rPr lang="bg-BG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</a:t>
            </a:r>
            <a:r>
              <a:rPr lang="bg-BG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bg-BG" sz="2000" dirty="0"/>
              <a:t> или </a:t>
            </a:r>
            <a:r>
              <a:rPr lang="bg-BG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sigaction</a:t>
            </a:r>
            <a:r>
              <a:rPr lang="bg-BG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bg-BG" sz="2000" dirty="0" smtClean="0"/>
              <a:t> могат </a:t>
            </a:r>
            <a:r>
              <a:rPr lang="bg-BG" sz="2000" dirty="0"/>
              <a:t>да </a:t>
            </a:r>
            <a:r>
              <a:rPr lang="bg-BG" sz="2000" dirty="0" smtClean="0"/>
              <a:t>използват от процесите </a:t>
            </a:r>
            <a:r>
              <a:rPr lang="bg-BG" sz="2000" dirty="0"/>
              <a:t>за </a:t>
            </a:r>
            <a:r>
              <a:rPr lang="bg-BG" sz="2000" dirty="0" smtClean="0"/>
              <a:t>регистриране на </a:t>
            </a:r>
            <a:r>
              <a:rPr lang="bg-BG" sz="2000" dirty="0"/>
              <a:t>функции за обработка на </a:t>
            </a:r>
            <a:r>
              <a:rPr lang="bg-BG" sz="2000" dirty="0" smtClean="0"/>
              <a:t>сигнали (англ. </a:t>
            </a:r>
            <a:r>
              <a:rPr lang="en-US" sz="2000" dirty="0" smtClean="0"/>
              <a:t>signal handler</a:t>
            </a:r>
            <a:r>
              <a:rPr lang="bg-BG" sz="2000" dirty="0" smtClean="0"/>
              <a:t>)</a:t>
            </a:r>
          </a:p>
          <a:p>
            <a:pPr>
              <a:spcBef>
                <a:spcPts val="0"/>
              </a:spcBef>
            </a:pPr>
            <a:r>
              <a:rPr lang="bg-BG" sz="2700" dirty="0" smtClean="0"/>
              <a:t>Изпълнение </a:t>
            </a:r>
            <a:r>
              <a:rPr lang="bg-BG" sz="2700" dirty="0"/>
              <a:t>на  действие по </a:t>
            </a:r>
            <a:r>
              <a:rPr lang="bg-BG" sz="2700" dirty="0" smtClean="0"/>
              <a:t>подразбиране </a:t>
            </a:r>
          </a:p>
          <a:p>
            <a:pPr lvl="1">
              <a:spcBef>
                <a:spcPts val="0"/>
              </a:spcBef>
            </a:pPr>
            <a:r>
              <a:rPr lang="bg-BG" sz="2300" dirty="0" err="1" smtClean="0"/>
              <a:t>Linux</a:t>
            </a:r>
            <a:r>
              <a:rPr lang="bg-BG" sz="2300" dirty="0" smtClean="0"/>
              <a:t> </a:t>
            </a:r>
            <a:r>
              <a:rPr lang="bg-BG" sz="2300" dirty="0"/>
              <a:t>дефинира действия по подразбиране за всеки тип сигнал. </a:t>
            </a:r>
            <a:endParaRPr lang="bg-BG" sz="2300" dirty="0" smtClean="0"/>
          </a:p>
          <a:p>
            <a:pPr lvl="2">
              <a:spcBef>
                <a:spcPts val="0"/>
              </a:spcBef>
            </a:pPr>
            <a:r>
              <a:rPr lang="bg-BG" sz="2000" dirty="0" smtClean="0"/>
              <a:t>Пример: когато </a:t>
            </a:r>
            <a:r>
              <a:rPr lang="bg-BG" sz="2000" dirty="0"/>
              <a:t>даден процес получи сигнала SIGTERM, </a:t>
            </a:r>
            <a:r>
              <a:rPr lang="bg-BG" sz="2000" dirty="0" err="1"/>
              <a:t>Linux</a:t>
            </a:r>
            <a:r>
              <a:rPr lang="bg-BG" sz="2000" dirty="0"/>
              <a:t> по подразбиране прекратява изпълнението на този процес. </a:t>
            </a:r>
            <a:endParaRPr lang="bg-BG" sz="2000" dirty="0" smtClean="0"/>
          </a:p>
          <a:p>
            <a:pPr lvl="1">
              <a:spcBef>
                <a:spcPts val="0"/>
              </a:spcBef>
            </a:pPr>
            <a:r>
              <a:rPr lang="bg-BG" sz="2300" dirty="0" smtClean="0"/>
              <a:t>Процесите могат </a:t>
            </a:r>
            <a:r>
              <a:rPr lang="bg-BG" sz="2300" dirty="0"/>
              <a:t>да изберат да не дефинират функция за обработка на сигнали и да оставят системата да изпълнява действието по подразбиране за конкретни сигнали.</a:t>
            </a:r>
          </a:p>
        </p:txBody>
      </p:sp>
    </p:spTree>
    <p:extLst>
      <p:ext uri="{BB962C8B-B14F-4D97-AF65-F5344CB8AC3E}">
        <p14:creationId xmlns:p14="http://schemas.microsoft.com/office/powerpoint/2010/main" val="199940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Сигнали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bg-BG" dirty="0"/>
              <a:t>Процесът от генериране на сигнал до обработка включва следните стъпки:</a:t>
            </a:r>
            <a:endParaRPr lang="bg-BG" sz="2800" dirty="0"/>
          </a:p>
          <a:p>
            <a:pPr lvl="1"/>
            <a:r>
              <a:rPr lang="bg-BG" dirty="0"/>
              <a:t>Генериране на </a:t>
            </a:r>
            <a:r>
              <a:rPr lang="bg-BG" dirty="0" smtClean="0"/>
              <a:t>сигнал </a:t>
            </a:r>
          </a:p>
          <a:p>
            <a:pPr lvl="2"/>
            <a:r>
              <a:rPr lang="bg-BG" dirty="0" smtClean="0"/>
              <a:t>Сигналите </a:t>
            </a:r>
            <a:r>
              <a:rPr lang="bg-BG" dirty="0"/>
              <a:t>могат да бъдат задействани от различни събития, като хардуерни прекъсвания, софтуерни изключения или натискане на потребителски клавиши. </a:t>
            </a:r>
            <a:endParaRPr lang="bg-BG" dirty="0" smtClean="0"/>
          </a:p>
          <a:p>
            <a:pPr lvl="2"/>
            <a:r>
              <a:rPr lang="bg-BG" dirty="0" smtClean="0"/>
              <a:t>Когато </a:t>
            </a:r>
            <a:r>
              <a:rPr lang="bg-BG" dirty="0"/>
              <a:t>възникне събитие, ядрото на </a:t>
            </a:r>
            <a:r>
              <a:rPr lang="bg-BG" dirty="0" err="1"/>
              <a:t>Linux</a:t>
            </a:r>
            <a:r>
              <a:rPr lang="bg-BG" dirty="0"/>
              <a:t> автоматично генерира съответния сигнал и го изпраща към целевия процес</a:t>
            </a:r>
            <a:endParaRPr lang="bg-BG" sz="1600" dirty="0"/>
          </a:p>
          <a:p>
            <a:pPr lvl="1"/>
            <a:r>
              <a:rPr lang="bg-BG" dirty="0"/>
              <a:t>Доставка на </a:t>
            </a:r>
            <a:r>
              <a:rPr lang="bg-BG" dirty="0" smtClean="0"/>
              <a:t>сигнал</a:t>
            </a:r>
          </a:p>
          <a:p>
            <a:pPr lvl="2"/>
            <a:r>
              <a:rPr lang="bg-BG" dirty="0" smtClean="0"/>
              <a:t>Процесът</a:t>
            </a:r>
            <a:r>
              <a:rPr lang="bg-BG" dirty="0"/>
              <a:t>, </a:t>
            </a:r>
            <a:r>
              <a:rPr lang="bg-BG" dirty="0" smtClean="0"/>
              <a:t>след генериране на сигнала </a:t>
            </a:r>
            <a:r>
              <a:rPr lang="bg-BG" dirty="0"/>
              <a:t>го изпраща до конкретен целеви </a:t>
            </a:r>
            <a:r>
              <a:rPr lang="bg-BG" dirty="0" smtClean="0"/>
              <a:t>процес:  </a:t>
            </a:r>
            <a:r>
              <a:rPr lang="bg-BG" dirty="0"/>
              <a:t>обикновено използвайки системни извиквания като </a:t>
            </a:r>
            <a:r>
              <a:rPr lang="bg-B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kill</a:t>
            </a:r>
            <a:r>
              <a:rPr lang="bg-B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bg-BG" dirty="0"/>
              <a:t> или </a:t>
            </a:r>
            <a:r>
              <a:rPr lang="bg-B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sigqueue</a:t>
            </a:r>
            <a:r>
              <a:rPr lang="bg-B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bg-BG" dirty="0"/>
              <a:t>. </a:t>
            </a:r>
            <a:endParaRPr lang="bg-BG" dirty="0" smtClean="0"/>
          </a:p>
          <a:p>
            <a:pPr lvl="2"/>
            <a:r>
              <a:rPr lang="bg-BG" dirty="0" smtClean="0"/>
              <a:t>Целевият процес се задава по идентификатора на идентификатора на процеса </a:t>
            </a:r>
            <a:r>
              <a:rPr lang="bg-BG" dirty="0"/>
              <a:t>(PID</a:t>
            </a:r>
            <a:r>
              <a:rPr lang="bg-BG" dirty="0" smtClean="0"/>
              <a:t>).</a:t>
            </a:r>
            <a:endParaRPr lang="bg-BG" sz="1600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1766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Сигнали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bg-BG" dirty="0"/>
              <a:t>Процесът от генериране на сигнал до обработка включва следните стъпки:</a:t>
            </a:r>
            <a:endParaRPr lang="bg-BG" sz="2800" dirty="0"/>
          </a:p>
          <a:p>
            <a:pPr lvl="1"/>
            <a:r>
              <a:rPr lang="bg-BG" dirty="0" smtClean="0"/>
              <a:t>Приемане </a:t>
            </a:r>
            <a:r>
              <a:rPr lang="bg-BG" dirty="0"/>
              <a:t>на </a:t>
            </a:r>
            <a:r>
              <a:rPr lang="bg-BG" dirty="0" smtClean="0"/>
              <a:t>сигнал </a:t>
            </a:r>
            <a:endParaRPr lang="bg-BG" dirty="0"/>
          </a:p>
          <a:p>
            <a:pPr lvl="2"/>
            <a:r>
              <a:rPr lang="bg-BG" dirty="0" smtClean="0"/>
              <a:t>Когато </a:t>
            </a:r>
            <a:r>
              <a:rPr lang="bg-BG" dirty="0"/>
              <a:t>целевият процес получи сигнала, </a:t>
            </a:r>
            <a:r>
              <a:rPr lang="bg-BG" dirty="0" smtClean="0"/>
              <a:t>ОС </a:t>
            </a:r>
            <a:r>
              <a:rPr lang="bg-BG" dirty="0"/>
              <a:t>проверява </a:t>
            </a:r>
            <a:r>
              <a:rPr lang="bg-BG" dirty="0" smtClean="0"/>
              <a:t>статуса на процеса и как </a:t>
            </a:r>
            <a:r>
              <a:rPr lang="bg-BG" dirty="0"/>
              <a:t>този процес обработва сигнала. </a:t>
            </a:r>
            <a:endParaRPr lang="bg-BG" dirty="0" smtClean="0"/>
          </a:p>
          <a:p>
            <a:pPr lvl="2"/>
            <a:r>
              <a:rPr lang="bg-BG" dirty="0" smtClean="0"/>
              <a:t>Ако </a:t>
            </a:r>
            <a:r>
              <a:rPr lang="bg-BG" dirty="0"/>
              <a:t>сигналът е блокиран или игнориран от процеса, </a:t>
            </a:r>
            <a:r>
              <a:rPr lang="bg-BG" dirty="0" smtClean="0"/>
              <a:t>ОС </a:t>
            </a:r>
            <a:r>
              <a:rPr lang="bg-BG" dirty="0"/>
              <a:t>съхранява сигнала в опашката за сигнали на процеса, изчаквайки целевия процес да деблокира или спре да игнорира сигнала, преди да го обработи</a:t>
            </a:r>
            <a:endParaRPr lang="bg-BG" sz="1600" dirty="0" smtClean="0"/>
          </a:p>
          <a:p>
            <a:pPr lvl="1"/>
            <a:r>
              <a:rPr lang="bg-BG" dirty="0" smtClean="0"/>
              <a:t>Обработка на сигнал</a:t>
            </a:r>
          </a:p>
          <a:p>
            <a:pPr lvl="2"/>
            <a:r>
              <a:rPr lang="bg-BG" dirty="0"/>
              <a:t>Ако целевият процес не е обработил конкретно сигнала или сигналът не е блокиран или игнориран, </a:t>
            </a:r>
            <a:r>
              <a:rPr lang="bg-BG" dirty="0" smtClean="0"/>
              <a:t>ОС извиква </a:t>
            </a:r>
            <a:r>
              <a:rPr lang="bg-BG" dirty="0"/>
              <a:t>функцията за обработка на сигнала на целевия процес, за да обработи сигнала. </a:t>
            </a:r>
            <a:endParaRPr lang="bg-BG" dirty="0" smtClean="0"/>
          </a:p>
          <a:p>
            <a:pPr lvl="2"/>
            <a:r>
              <a:rPr lang="bg-BG" dirty="0" smtClean="0"/>
              <a:t>Различните процеси могат да имат различни функции </a:t>
            </a:r>
            <a:r>
              <a:rPr lang="bg-BG" dirty="0"/>
              <a:t>за обработка на </a:t>
            </a:r>
            <a:r>
              <a:rPr lang="bg-BG" dirty="0" smtClean="0"/>
              <a:t>еднакви сигнали.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563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Сигнали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bg-BG" dirty="0"/>
              <a:t>Процесът от генериране на сигнал до обработка включва следните стъпки:</a:t>
            </a:r>
            <a:endParaRPr lang="bg-BG" sz="2800" dirty="0"/>
          </a:p>
          <a:p>
            <a:pPr lvl="1"/>
            <a:r>
              <a:rPr lang="bg-BG" dirty="0" smtClean="0"/>
              <a:t>Задаване на опции </a:t>
            </a:r>
            <a:r>
              <a:rPr lang="bg-BG" dirty="0"/>
              <a:t>за обработка на сигнали</a:t>
            </a:r>
            <a:r>
              <a:rPr lang="bg-BG" dirty="0" smtClean="0"/>
              <a:t> </a:t>
            </a:r>
            <a:endParaRPr lang="bg-BG" dirty="0"/>
          </a:p>
          <a:p>
            <a:pPr lvl="2"/>
            <a:r>
              <a:rPr lang="bg-BG" dirty="0" smtClean="0"/>
              <a:t>Всеки </a:t>
            </a:r>
            <a:r>
              <a:rPr lang="bg-BG" dirty="0"/>
              <a:t>процес може да зададе свои собствени опции за обработка на сигнали, включително функцията за обработка на сигнали, начина за блокиране на сигнали и начина за игнориране на сигнали. </a:t>
            </a:r>
            <a:endParaRPr lang="en-US" dirty="0" smtClean="0"/>
          </a:p>
          <a:p>
            <a:pPr lvl="2"/>
            <a:r>
              <a:rPr lang="bg-BG" dirty="0" smtClean="0"/>
              <a:t>Някои сигнали </a:t>
            </a:r>
            <a:r>
              <a:rPr lang="en-US" dirty="0" smtClean="0"/>
              <a:t>(</a:t>
            </a:r>
            <a:r>
              <a:rPr lang="bg-BG" dirty="0" smtClean="0"/>
              <a:t>например SIGKILL и SIGSTOP</a:t>
            </a:r>
            <a:r>
              <a:rPr lang="bg-BG" dirty="0"/>
              <a:t>) не могат да бъдат блокирани или </a:t>
            </a:r>
            <a:r>
              <a:rPr lang="bg-BG" dirty="0" smtClean="0"/>
              <a:t>игнорирани.</a:t>
            </a:r>
            <a:endParaRPr lang="bg-BG" dirty="0"/>
          </a:p>
          <a:p>
            <a:pPr lvl="1"/>
            <a:r>
              <a:rPr lang="bg-BG" dirty="0" smtClean="0"/>
              <a:t>Задаване на приоритет на сигнал</a:t>
            </a:r>
          </a:p>
          <a:p>
            <a:pPr lvl="2"/>
            <a:r>
              <a:rPr lang="bg-BG" dirty="0" smtClean="0"/>
              <a:t>Сигналите </a:t>
            </a:r>
            <a:r>
              <a:rPr lang="bg-BG" dirty="0"/>
              <a:t>в </a:t>
            </a:r>
            <a:r>
              <a:rPr lang="bg-BG" dirty="0" err="1"/>
              <a:t>Linux</a:t>
            </a:r>
            <a:r>
              <a:rPr lang="bg-BG" dirty="0"/>
              <a:t> имат приоритети, където сигналите с по-ниски числа имат по-висок </a:t>
            </a:r>
            <a:r>
              <a:rPr lang="bg-BG" dirty="0" smtClean="0"/>
              <a:t>приоритет: SIGKILL </a:t>
            </a:r>
            <a:r>
              <a:rPr lang="bg-BG" dirty="0"/>
              <a:t>има приоритет 9, </a:t>
            </a:r>
            <a:r>
              <a:rPr lang="bg-BG" dirty="0" smtClean="0"/>
              <a:t>а SIGINT </a:t>
            </a:r>
            <a:r>
              <a:rPr lang="bg-BG" dirty="0"/>
              <a:t>има приоритет 2. </a:t>
            </a:r>
            <a:endParaRPr lang="bg-BG" dirty="0" smtClean="0"/>
          </a:p>
          <a:p>
            <a:pPr lvl="2"/>
            <a:r>
              <a:rPr lang="bg-BG" dirty="0" smtClean="0"/>
              <a:t>Когато </a:t>
            </a:r>
            <a:r>
              <a:rPr lang="bg-BG" dirty="0"/>
              <a:t>даден процес получи множество сигнали едновременно, </a:t>
            </a:r>
            <a:r>
              <a:rPr lang="en-US" dirty="0" smtClean="0"/>
              <a:t>Linux </a:t>
            </a:r>
            <a:r>
              <a:rPr lang="bg-BG" dirty="0" err="1" smtClean="0"/>
              <a:t>приоритизира</a:t>
            </a:r>
            <a:r>
              <a:rPr lang="bg-BG" dirty="0" smtClean="0"/>
              <a:t> </a:t>
            </a:r>
            <a:r>
              <a:rPr lang="bg-BG" dirty="0"/>
              <a:t>сигналите въз основа на техните приоритети, за да реши кой сигнал да обработи първи</a:t>
            </a:r>
            <a:r>
              <a:rPr lang="bg-BG" dirty="0" smtClean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525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Сигнали: създаване на приемник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Получаване на </a:t>
            </a:r>
            <a:r>
              <a:rPr lang="bg-BG" sz="2800" dirty="0" smtClean="0"/>
              <a:t>сигнали</a:t>
            </a:r>
          </a:p>
          <a:p>
            <a:pPr lvl="1"/>
            <a:r>
              <a:rPr lang="ru-RU" sz="2400" dirty="0"/>
              <a:t>За да </a:t>
            </a:r>
            <a:r>
              <a:rPr lang="ru-RU" sz="2400" dirty="0" smtClean="0"/>
              <a:t>получаване на сигнали</a:t>
            </a:r>
            <a:r>
              <a:rPr lang="ru-RU" sz="2400" dirty="0"/>
              <a:t>, </a:t>
            </a:r>
            <a:r>
              <a:rPr lang="ru-RU" sz="2400" dirty="0" smtClean="0"/>
              <a:t>процесът-поличател не </a:t>
            </a:r>
            <a:r>
              <a:rPr lang="ru-RU" sz="2400" dirty="0"/>
              <a:t>трябва да спира. </a:t>
            </a:r>
            <a:endParaRPr lang="ru-RU" sz="2400" dirty="0" smtClean="0"/>
          </a:p>
          <a:p>
            <a:pPr lvl="2"/>
            <a:r>
              <a:rPr lang="ru-RU" sz="2000" dirty="0" smtClean="0"/>
              <a:t>Най-често се </a:t>
            </a:r>
            <a:r>
              <a:rPr lang="ru-RU" sz="2000" dirty="0"/>
              <a:t>използват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while </a:t>
            </a:r>
            <a:r>
              <a:rPr lang="ru-RU" sz="2000" dirty="0"/>
              <a:t>|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do-while</a:t>
            </a:r>
            <a:r>
              <a:rPr lang="ru-RU" sz="2000" dirty="0"/>
              <a:t> цикли,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sleep</a:t>
            </a:r>
            <a:r>
              <a:rPr lang="en-US" sz="2000" dirty="0" smtClean="0"/>
              <a:t>()</a:t>
            </a:r>
            <a:r>
              <a:rPr lang="ru-RU" sz="2000" dirty="0" smtClean="0"/>
              <a:t> </a:t>
            </a:r>
            <a:r>
              <a:rPr lang="ru-RU" sz="2000" dirty="0"/>
              <a:t>и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pause</a:t>
            </a:r>
            <a:r>
              <a:rPr lang="en-US" sz="2000" dirty="0" smtClean="0"/>
              <a:t>()</a:t>
            </a:r>
            <a:r>
              <a:rPr lang="ru-RU" sz="2000" dirty="0" smtClean="0"/>
              <a:t>.</a:t>
            </a:r>
            <a:endParaRPr lang="ru-RU" sz="2000" dirty="0"/>
          </a:p>
          <a:p>
            <a:pPr lvl="1"/>
            <a:r>
              <a:rPr lang="ru-RU" sz="2400" dirty="0"/>
              <a:t>В </a:t>
            </a:r>
            <a:r>
              <a:rPr lang="ru-RU" sz="2400" dirty="0" smtClean="0"/>
              <a:t>Linux</a:t>
            </a:r>
            <a:r>
              <a:rPr lang="en-US" sz="2400" dirty="0" smtClean="0"/>
              <a:t>,</a:t>
            </a:r>
            <a:r>
              <a:rPr lang="ru-RU" sz="2400" dirty="0" smtClean="0"/>
              <a:t> </a:t>
            </a:r>
            <a:r>
              <a:rPr lang="ru-RU" sz="2400" dirty="0"/>
              <a:t>за задаване на нов манипулатор на </a:t>
            </a:r>
            <a:r>
              <a:rPr lang="ru-RU" sz="2400" dirty="0" smtClean="0"/>
              <a:t>сигнал</a:t>
            </a:r>
            <a:r>
              <a:rPr lang="en-US" sz="2400" dirty="0" smtClean="0"/>
              <a:t> </a:t>
            </a:r>
            <a:r>
              <a:rPr lang="ru-RU" sz="2400" dirty="0"/>
              <a:t>се използва </a:t>
            </a:r>
            <a:r>
              <a:rPr lang="ru-RU" sz="2400" dirty="0" smtClean="0"/>
              <a:t>системното </a:t>
            </a:r>
            <a:r>
              <a:rPr lang="ru-RU" sz="2400" dirty="0"/>
              <a:t>повикване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signal</a:t>
            </a:r>
            <a:r>
              <a:rPr lang="ru-RU" sz="2400" dirty="0" smtClean="0"/>
              <a:t>().</a:t>
            </a:r>
          </a:p>
          <a:p>
            <a:pPr lvl="1"/>
            <a:endParaRPr lang="ru-RU" sz="2400" dirty="0"/>
          </a:p>
          <a:p>
            <a:pPr lvl="1"/>
            <a:endParaRPr lang="ru-RU" sz="2400" dirty="0" smtClean="0"/>
          </a:p>
          <a:p>
            <a:pPr lvl="1"/>
            <a:endParaRPr lang="ru-RU" sz="2400" dirty="0"/>
          </a:p>
          <a:p>
            <a:pPr lvl="2"/>
            <a:r>
              <a:rPr lang="ru-RU" sz="2000" dirty="0"/>
              <a:t>signum: Сигналът, който искаме да обработим.</a:t>
            </a:r>
          </a:p>
          <a:p>
            <a:pPr lvl="2"/>
            <a:r>
              <a:rPr lang="ru-RU" sz="2000" dirty="0"/>
              <a:t>handler: метод за за обработка на сигнала (система по подразбиране, игнориране или функция за обработка).</a:t>
            </a:r>
            <a:endParaRPr lang="bg-BG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612" y="3429000"/>
            <a:ext cx="7554379" cy="11050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212" y="5743507"/>
            <a:ext cx="7239606" cy="80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77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Сигнали: създаване на приемник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Получаване на </a:t>
            </a:r>
            <a:r>
              <a:rPr lang="bg-BG" sz="2800" dirty="0" smtClean="0"/>
              <a:t>сигнали</a:t>
            </a:r>
          </a:p>
          <a:p>
            <a:pPr lvl="1"/>
            <a:r>
              <a:rPr lang="bg-BG" sz="2400" dirty="0" smtClean="0"/>
              <a:t>Пример:</a:t>
            </a:r>
          </a:p>
          <a:p>
            <a:pPr lvl="2"/>
            <a:r>
              <a:rPr lang="ru-RU" sz="2000" dirty="0" smtClean="0"/>
              <a:t>Когато </a:t>
            </a:r>
            <a:r>
              <a:rPr lang="ru-RU" sz="2000" dirty="0"/>
              <a:t>се </a:t>
            </a:r>
            <a:r>
              <a:rPr lang="ru-RU" sz="2000"/>
              <a:t>натисне </a:t>
            </a:r>
            <a:r>
              <a:rPr lang="ru-RU" sz="2000" smtClean="0"/>
              <a:t>Ctrl+C</a:t>
            </a:r>
            <a:r>
              <a:rPr lang="ru-RU" sz="2000"/>
              <a:t>,  </a:t>
            </a:r>
            <a:r>
              <a:rPr lang="ru-RU" sz="2000" smtClean="0"/>
              <a:t/>
            </a:r>
            <a:br>
              <a:rPr lang="ru-RU" sz="2000" smtClean="0"/>
            </a:br>
            <a:r>
              <a:rPr lang="ru-RU" sz="2000" smtClean="0"/>
              <a:t>вместо </a:t>
            </a:r>
            <a:r>
              <a:rPr lang="ru-RU" sz="2000"/>
              <a:t>да </a:t>
            </a:r>
            <a:r>
              <a:rPr lang="ru-RU" sz="2000" smtClean="0"/>
              <a:t>се </a:t>
            </a:r>
            <a:r>
              <a:rPr lang="ru-RU" sz="2000" dirty="0"/>
              <a:t>излезе от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програмата</a:t>
            </a:r>
            <a:r>
              <a:rPr lang="ru-RU" sz="2000" dirty="0"/>
              <a:t>, </a:t>
            </a:r>
            <a:r>
              <a:rPr lang="ru-RU" sz="2000"/>
              <a:t>се </a:t>
            </a:r>
            <a:r>
              <a:rPr lang="ru-RU" sz="2000" smtClean="0"/>
              <a:t>изпълнява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smtClean="0"/>
              <a:t>signal_handler_fun().</a:t>
            </a:r>
            <a:endParaRPr lang="ru-RU" sz="2000" dirty="0"/>
          </a:p>
          <a:p>
            <a:pPr lvl="2"/>
            <a:endParaRPr lang="bg-BG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612" y="1371600"/>
            <a:ext cx="5839640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372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Сигнали: създаване на приемник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Получаване на </a:t>
            </a:r>
            <a:r>
              <a:rPr lang="bg-BG" sz="2800" dirty="0" smtClean="0"/>
              <a:t>сигнали чрез </a:t>
            </a:r>
            <a:r>
              <a:rPr lang="en-US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sigaction</a:t>
            </a:r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bg-BG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Тази ф</a:t>
            </a:r>
            <a:r>
              <a:rPr lang="en-US" dirty="0" err="1" smtClean="0"/>
              <a:t>ункция</a:t>
            </a:r>
            <a:r>
              <a:rPr lang="bg-BG" dirty="0" smtClean="0"/>
              <a:t> </a:t>
            </a:r>
            <a:r>
              <a:rPr lang="en-US" dirty="0" err="1" smtClean="0"/>
              <a:t>се</a:t>
            </a:r>
            <a:r>
              <a:rPr lang="en-US" dirty="0" smtClean="0"/>
              <a:t> </a:t>
            </a:r>
            <a:r>
              <a:rPr lang="en-US" dirty="0" err="1"/>
              <a:t>използва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b="1" dirty="0" err="1"/>
              <a:t>регистриране</a:t>
            </a:r>
            <a:r>
              <a:rPr lang="en-US" b="1" dirty="0"/>
              <a:t> и </a:t>
            </a:r>
            <a:r>
              <a:rPr lang="en-US" b="1" dirty="0" err="1"/>
              <a:t>управление</a:t>
            </a:r>
            <a:r>
              <a:rPr lang="en-US" b="1" dirty="0"/>
              <a:t> </a:t>
            </a:r>
            <a:r>
              <a:rPr lang="en-US" b="1" dirty="0" err="1"/>
              <a:t>на</a:t>
            </a:r>
            <a:r>
              <a:rPr lang="en-US" b="1" dirty="0"/>
              <a:t> </a:t>
            </a:r>
            <a:r>
              <a:rPr lang="en-US" b="1" dirty="0" err="1"/>
              <a:t>обработката</a:t>
            </a:r>
            <a:r>
              <a:rPr lang="en-US" b="1" dirty="0"/>
              <a:t> </a:t>
            </a:r>
            <a:r>
              <a:rPr lang="en-US" b="1" dirty="0" err="1"/>
              <a:t>на</a:t>
            </a:r>
            <a:r>
              <a:rPr lang="en-US" b="1" dirty="0"/>
              <a:t> </a:t>
            </a:r>
            <a:r>
              <a:rPr lang="en-US" b="1" dirty="0" err="1"/>
              <a:t>сигнали</a:t>
            </a:r>
            <a:r>
              <a:rPr lang="en-US" dirty="0"/>
              <a:t> в </a:t>
            </a:r>
            <a:r>
              <a:rPr lang="en-US" dirty="0" smtClean="0"/>
              <a:t>Linux. </a:t>
            </a:r>
            <a:endParaRPr lang="bg-BG" dirty="0" smtClean="0"/>
          </a:p>
          <a:p>
            <a:pPr lvl="2"/>
            <a:r>
              <a:rPr lang="en-US" dirty="0" err="1" smtClean="0"/>
              <a:t>Тя</a:t>
            </a:r>
            <a:r>
              <a:rPr lang="en-US" dirty="0" smtClean="0"/>
              <a:t> </a:t>
            </a:r>
            <a:r>
              <a:rPr lang="en-US" dirty="0" err="1"/>
              <a:t>позволява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зададем</a:t>
            </a:r>
            <a:r>
              <a:rPr lang="en-US" dirty="0"/>
              <a:t> </a:t>
            </a:r>
            <a:r>
              <a:rPr lang="en-US" dirty="0" err="1"/>
              <a:t>специфична</a:t>
            </a:r>
            <a:r>
              <a:rPr lang="en-US" dirty="0"/>
              <a:t> </a:t>
            </a:r>
            <a:r>
              <a:rPr lang="en-US" dirty="0" err="1"/>
              <a:t>функция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обработка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сигнали</a:t>
            </a:r>
            <a:r>
              <a:rPr lang="en-US" dirty="0"/>
              <a:t> (signal handler)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променим</a:t>
            </a:r>
            <a:r>
              <a:rPr lang="en-US" dirty="0"/>
              <a:t> </a:t>
            </a:r>
            <a:r>
              <a:rPr lang="en-US" dirty="0" err="1"/>
              <a:t>начина</a:t>
            </a:r>
            <a:r>
              <a:rPr lang="en-US" dirty="0"/>
              <a:t>, </a:t>
            </a:r>
            <a:r>
              <a:rPr lang="en-US" dirty="0" err="1"/>
              <a:t>по</a:t>
            </a:r>
            <a:r>
              <a:rPr lang="en-US" dirty="0"/>
              <a:t> </a:t>
            </a:r>
            <a:r>
              <a:rPr lang="en-US" dirty="0" err="1"/>
              <a:t>който</a:t>
            </a:r>
            <a:r>
              <a:rPr lang="en-US" dirty="0"/>
              <a:t> </a:t>
            </a:r>
            <a:r>
              <a:rPr lang="en-US" dirty="0" err="1"/>
              <a:t>даден</a:t>
            </a:r>
            <a:r>
              <a:rPr lang="en-US" dirty="0"/>
              <a:t> </a:t>
            </a:r>
            <a:r>
              <a:rPr lang="en-US" dirty="0" err="1"/>
              <a:t>сигнал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обработва</a:t>
            </a:r>
            <a:r>
              <a:rPr lang="en-US" dirty="0" smtClean="0"/>
              <a:t>.</a:t>
            </a:r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3"/>
            <a:r>
              <a:rPr lang="en-US" dirty="0" err="1"/>
              <a:t>s</a:t>
            </a:r>
            <a:r>
              <a:rPr lang="en-US" dirty="0" err="1" smtClean="0"/>
              <a:t>ignum</a:t>
            </a:r>
            <a:r>
              <a:rPr lang="en-US" dirty="0" smtClean="0"/>
              <a:t>:  </a:t>
            </a:r>
            <a:r>
              <a:rPr lang="en-US" dirty="0" err="1"/>
              <a:t>Номерът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сигнала</a:t>
            </a:r>
            <a:r>
              <a:rPr lang="en-US" dirty="0"/>
              <a:t>, </a:t>
            </a:r>
            <a:r>
              <a:rPr lang="en-US" dirty="0" err="1"/>
              <a:t>който</a:t>
            </a:r>
            <a:r>
              <a:rPr lang="en-US" dirty="0"/>
              <a:t> </a:t>
            </a:r>
            <a:r>
              <a:rPr lang="en-US" dirty="0" err="1"/>
              <a:t>искаме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обработим</a:t>
            </a:r>
            <a:r>
              <a:rPr lang="en-US" dirty="0"/>
              <a:t> (</a:t>
            </a:r>
            <a:r>
              <a:rPr lang="en-US" dirty="0" err="1"/>
              <a:t>напр</a:t>
            </a:r>
            <a:r>
              <a:rPr lang="en-US" dirty="0"/>
              <a:t>. SIGINT, SIGTERM, SIGUSR1).</a:t>
            </a:r>
            <a:endParaRPr lang="bg-BG" dirty="0"/>
          </a:p>
          <a:p>
            <a:pPr lvl="3"/>
            <a:r>
              <a:rPr lang="en-US" dirty="0" smtClean="0"/>
              <a:t>act: </a:t>
            </a:r>
            <a:r>
              <a:rPr lang="en-US" dirty="0" err="1"/>
              <a:t>Указател</a:t>
            </a:r>
            <a:r>
              <a:rPr lang="en-US" dirty="0"/>
              <a:t> </a:t>
            </a:r>
            <a:r>
              <a:rPr lang="en-US" dirty="0" err="1"/>
              <a:t>към</a:t>
            </a:r>
            <a:r>
              <a:rPr lang="en-US" dirty="0"/>
              <a:t> </a:t>
            </a:r>
            <a:r>
              <a:rPr lang="en-US" dirty="0" err="1"/>
              <a:t>структура</a:t>
            </a:r>
            <a:r>
              <a:rPr lang="en-US" dirty="0"/>
              <a:t> </a:t>
            </a:r>
            <a:r>
              <a:rPr lang="en-US" dirty="0" err="1"/>
              <a:t>sigaction</a:t>
            </a:r>
            <a:r>
              <a:rPr lang="en-US" dirty="0"/>
              <a:t>, </a:t>
            </a:r>
            <a:r>
              <a:rPr lang="en-US" dirty="0" err="1"/>
              <a:t>която</a:t>
            </a:r>
            <a:r>
              <a:rPr lang="en-US" dirty="0"/>
              <a:t> </a:t>
            </a:r>
            <a:r>
              <a:rPr lang="en-US" dirty="0" err="1"/>
              <a:t>определя</a:t>
            </a:r>
            <a:r>
              <a:rPr lang="en-US" dirty="0"/>
              <a:t> </a:t>
            </a:r>
            <a:r>
              <a:rPr lang="en-US" dirty="0" err="1"/>
              <a:t>новото</a:t>
            </a:r>
            <a:r>
              <a:rPr lang="en-US" dirty="0"/>
              <a:t> </a:t>
            </a:r>
            <a:r>
              <a:rPr lang="en-US" dirty="0" err="1"/>
              <a:t>поведение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dirty="0" err="1"/>
              <a:t>сигнала</a:t>
            </a:r>
            <a:r>
              <a:rPr lang="en-US" dirty="0"/>
              <a:t>.</a:t>
            </a:r>
            <a:endParaRPr lang="bg-BG" dirty="0"/>
          </a:p>
          <a:p>
            <a:pPr lvl="3"/>
            <a:r>
              <a:rPr lang="en-US" dirty="0" err="1" smtClean="0"/>
              <a:t>oldact</a:t>
            </a:r>
            <a:r>
              <a:rPr lang="en-US" dirty="0" smtClean="0"/>
              <a:t>: </a:t>
            </a:r>
            <a:r>
              <a:rPr lang="en-US" dirty="0" err="1"/>
              <a:t>Ако</a:t>
            </a:r>
            <a:r>
              <a:rPr lang="en-US" dirty="0"/>
              <a:t> </a:t>
            </a:r>
            <a:r>
              <a:rPr lang="en-US" dirty="0" err="1"/>
              <a:t>не</a:t>
            </a:r>
            <a:r>
              <a:rPr lang="en-US" dirty="0"/>
              <a:t> е NULL, </a:t>
            </a:r>
            <a:r>
              <a:rPr lang="en-US" dirty="0" err="1"/>
              <a:t>връща</a:t>
            </a:r>
            <a:r>
              <a:rPr lang="en-US" dirty="0"/>
              <a:t> </a:t>
            </a:r>
            <a:r>
              <a:rPr lang="en-US" dirty="0" err="1"/>
              <a:t>предишната</a:t>
            </a:r>
            <a:r>
              <a:rPr lang="en-US" dirty="0"/>
              <a:t> </a:t>
            </a:r>
            <a:r>
              <a:rPr lang="en-US" dirty="0" err="1"/>
              <a:t>конфигурация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обработчика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сигнала</a:t>
            </a:r>
            <a:r>
              <a:rPr lang="en-US" dirty="0"/>
              <a:t>.</a:t>
            </a:r>
          </a:p>
          <a:p>
            <a:pPr marL="842962" lvl="2" indent="0">
              <a:buNone/>
            </a:pPr>
            <a:endParaRPr lang="bg-BG" dirty="0"/>
          </a:p>
          <a:p>
            <a:endParaRPr lang="bg-BG" sz="28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886200"/>
            <a:ext cx="10575497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39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Сигнали: създаване на приемник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1143000"/>
            <a:ext cx="10900750" cy="5486400"/>
          </a:xfrm>
        </p:spPr>
        <p:txBody>
          <a:bodyPr>
            <a:normAutofit/>
          </a:bodyPr>
          <a:lstStyle/>
          <a:p>
            <a:r>
              <a:rPr lang="bg-BG" sz="2800" dirty="0"/>
              <a:t>Получаване на </a:t>
            </a:r>
            <a:r>
              <a:rPr lang="bg-BG" sz="2800" dirty="0" smtClean="0"/>
              <a:t>сигнали чрез </a:t>
            </a:r>
            <a:r>
              <a:rPr lang="en-US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sigaction</a:t>
            </a:r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bg-BG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Тази ф</a:t>
            </a:r>
            <a:r>
              <a:rPr lang="en-US" dirty="0" err="1" smtClean="0"/>
              <a:t>ункция</a:t>
            </a:r>
            <a:r>
              <a:rPr lang="bg-BG" dirty="0" smtClean="0"/>
              <a:t> </a:t>
            </a:r>
            <a:r>
              <a:rPr lang="en-US" dirty="0" err="1" smtClean="0"/>
              <a:t>се</a:t>
            </a:r>
            <a:r>
              <a:rPr lang="en-US" dirty="0" smtClean="0"/>
              <a:t> </a:t>
            </a:r>
            <a:r>
              <a:rPr lang="en-US" dirty="0" err="1"/>
              <a:t>използва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b="1" dirty="0" err="1"/>
              <a:t>регистриране</a:t>
            </a:r>
            <a:r>
              <a:rPr lang="en-US" b="1" dirty="0"/>
              <a:t> и </a:t>
            </a:r>
            <a:r>
              <a:rPr lang="en-US" b="1" dirty="0" err="1"/>
              <a:t>управление</a:t>
            </a:r>
            <a:r>
              <a:rPr lang="en-US" b="1" dirty="0"/>
              <a:t> </a:t>
            </a:r>
            <a:r>
              <a:rPr lang="en-US" b="1" dirty="0" err="1"/>
              <a:t>на</a:t>
            </a:r>
            <a:r>
              <a:rPr lang="en-US" b="1" dirty="0"/>
              <a:t> </a:t>
            </a:r>
            <a:r>
              <a:rPr lang="en-US" b="1" dirty="0" err="1"/>
              <a:t>обработката</a:t>
            </a:r>
            <a:r>
              <a:rPr lang="en-US" b="1" dirty="0"/>
              <a:t> </a:t>
            </a:r>
            <a:r>
              <a:rPr lang="en-US" b="1" dirty="0" err="1"/>
              <a:t>на</a:t>
            </a:r>
            <a:r>
              <a:rPr lang="en-US" b="1" dirty="0"/>
              <a:t> </a:t>
            </a:r>
            <a:r>
              <a:rPr lang="en-US" b="1" dirty="0" err="1"/>
              <a:t>сигнали</a:t>
            </a:r>
            <a:r>
              <a:rPr lang="en-US" dirty="0"/>
              <a:t> в </a:t>
            </a:r>
            <a:r>
              <a:rPr lang="en-US" dirty="0" smtClean="0"/>
              <a:t>Linux. </a:t>
            </a:r>
            <a:endParaRPr lang="bg-BG" dirty="0" smtClean="0"/>
          </a:p>
          <a:p>
            <a:pPr lvl="2"/>
            <a:endParaRPr lang="en-US" dirty="0"/>
          </a:p>
          <a:p>
            <a:pPr lvl="2"/>
            <a:endParaRPr lang="en-US" dirty="0" smtClean="0"/>
          </a:p>
          <a:p>
            <a:pPr lvl="2"/>
            <a:endParaRPr lang="en-US" dirty="0" smtClean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3"/>
            <a:r>
              <a:rPr lang="en-US" dirty="0" err="1"/>
              <a:t>sa_handler</a:t>
            </a:r>
            <a:r>
              <a:rPr lang="en-US" dirty="0"/>
              <a:t>: </a:t>
            </a:r>
            <a:r>
              <a:rPr lang="bg-BG" dirty="0"/>
              <a:t>Функция за обработка на сигнала (или </a:t>
            </a:r>
            <a:r>
              <a:rPr lang="en-US" dirty="0"/>
              <a:t>SIG_IGN/SIG_DFL)</a:t>
            </a:r>
          </a:p>
          <a:p>
            <a:pPr lvl="3"/>
            <a:r>
              <a:rPr lang="en-US" dirty="0" err="1" smtClean="0"/>
              <a:t>sa_sigaction</a:t>
            </a:r>
            <a:r>
              <a:rPr lang="en-US" dirty="0"/>
              <a:t>: </a:t>
            </a:r>
            <a:r>
              <a:rPr lang="bg-BG" dirty="0"/>
              <a:t>Разширена обработка (при </a:t>
            </a:r>
            <a:r>
              <a:rPr lang="en-US" dirty="0"/>
              <a:t>SA_SIGINFO)</a:t>
            </a:r>
          </a:p>
          <a:p>
            <a:pPr lvl="3"/>
            <a:r>
              <a:rPr lang="en-US" dirty="0" err="1" smtClean="0"/>
              <a:t>sa_mask</a:t>
            </a:r>
            <a:r>
              <a:rPr lang="en-US" dirty="0"/>
              <a:t>: </a:t>
            </a:r>
            <a:r>
              <a:rPr lang="bg-BG" dirty="0"/>
              <a:t>Маска от сигнали, които трябва да бъдат блокирани по време на обработката</a:t>
            </a:r>
          </a:p>
          <a:p>
            <a:pPr lvl="3"/>
            <a:r>
              <a:rPr lang="en-US" dirty="0" err="1" smtClean="0"/>
              <a:t>sa_flags</a:t>
            </a:r>
            <a:r>
              <a:rPr lang="en-US" dirty="0" smtClean="0"/>
              <a:t>:</a:t>
            </a:r>
            <a:r>
              <a:rPr lang="bg-BG" dirty="0"/>
              <a:t>Флагове за настройка на поведението</a:t>
            </a:r>
          </a:p>
          <a:p>
            <a:endParaRPr lang="bg-BG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1602" y="2590800"/>
            <a:ext cx="8534869" cy="225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95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pPr lvl="1"/>
            <a:r>
              <a:rPr lang="en-US" sz="4000" b="1" kern="1200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+mj-ea"/>
                <a:cs typeface="+mj-cs"/>
              </a:rPr>
              <a:t>POSIX IPC</a:t>
            </a:r>
            <a:endParaRPr lang="bg-BG" sz="4000" b="1" kern="1200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dirty="0" smtClean="0"/>
              <a:t>Канали</a:t>
            </a:r>
          </a:p>
          <a:p>
            <a:pPr lvl="1"/>
            <a:r>
              <a:rPr lang="ru-RU" dirty="0"/>
              <a:t>Заглавен файл:   &lt;</a:t>
            </a:r>
            <a:r>
              <a:rPr lang="en-US" dirty="0" err="1"/>
              <a:t>mqueue.h</a:t>
            </a:r>
            <a:r>
              <a:rPr lang="en-US" dirty="0"/>
              <a:t>&gt;</a:t>
            </a:r>
          </a:p>
          <a:p>
            <a:pPr lvl="1"/>
            <a:r>
              <a:rPr lang="ru-RU" dirty="0"/>
              <a:t>Създаване/Отваряне:  </a:t>
            </a:r>
            <a:r>
              <a:rPr lang="en-US" dirty="0" err="1"/>
              <a:t>mq_open</a:t>
            </a:r>
            <a:endParaRPr lang="en-US" dirty="0"/>
          </a:p>
          <a:p>
            <a:pPr lvl="1"/>
            <a:r>
              <a:rPr lang="ru-RU" dirty="0"/>
              <a:t>Управление:  </a:t>
            </a:r>
            <a:r>
              <a:rPr lang="en-US" dirty="0" err="1"/>
              <a:t>mq_getattr</a:t>
            </a:r>
            <a:r>
              <a:rPr lang="en-US" dirty="0"/>
              <a:t>, </a:t>
            </a:r>
            <a:r>
              <a:rPr lang="en-US" dirty="0" err="1"/>
              <a:t>mq_setattr</a:t>
            </a:r>
            <a:endParaRPr lang="en-US" dirty="0"/>
          </a:p>
          <a:p>
            <a:pPr lvl="1"/>
            <a:r>
              <a:rPr lang="ru-RU" dirty="0"/>
              <a:t>Основни операции: </a:t>
            </a:r>
            <a:r>
              <a:rPr lang="en-US" dirty="0" err="1"/>
              <a:t>mq_send</a:t>
            </a:r>
            <a:r>
              <a:rPr lang="en-US" dirty="0"/>
              <a:t>, </a:t>
            </a:r>
            <a:r>
              <a:rPr lang="en-US" dirty="0" err="1"/>
              <a:t>mq_receive</a:t>
            </a:r>
            <a:endParaRPr lang="bg-BG" dirty="0"/>
          </a:p>
          <a:p>
            <a:r>
              <a:rPr lang="bg-BG" dirty="0" smtClean="0"/>
              <a:t>Семафори</a:t>
            </a:r>
          </a:p>
          <a:p>
            <a:pPr lvl="1"/>
            <a:r>
              <a:rPr lang="ru-RU" dirty="0"/>
              <a:t>Заглавен файл:   &lt;</a:t>
            </a:r>
            <a:r>
              <a:rPr lang="en-US" dirty="0" err="1"/>
              <a:t>semaphore.h</a:t>
            </a:r>
            <a:r>
              <a:rPr lang="en-US" dirty="0"/>
              <a:t>&gt;</a:t>
            </a:r>
          </a:p>
          <a:p>
            <a:pPr lvl="1"/>
            <a:r>
              <a:rPr lang="ru-RU" dirty="0"/>
              <a:t>Създаване/Отваряне:  </a:t>
            </a:r>
            <a:r>
              <a:rPr lang="en-US" dirty="0" err="1"/>
              <a:t>sem_open</a:t>
            </a:r>
            <a:endParaRPr lang="en-US" dirty="0"/>
          </a:p>
          <a:p>
            <a:pPr lvl="1"/>
            <a:r>
              <a:rPr lang="ru-RU" dirty="0"/>
              <a:t>Управление:  - </a:t>
            </a:r>
          </a:p>
          <a:p>
            <a:pPr lvl="1"/>
            <a:r>
              <a:rPr lang="ru-RU" dirty="0"/>
              <a:t>Основни операции: </a:t>
            </a:r>
            <a:r>
              <a:rPr lang="en-US" dirty="0" err="1"/>
              <a:t>sem_wait</a:t>
            </a:r>
            <a:r>
              <a:rPr lang="en-US" dirty="0"/>
              <a:t>, </a:t>
            </a:r>
            <a:r>
              <a:rPr lang="en-US" dirty="0" err="1"/>
              <a:t>sem_post</a:t>
            </a:r>
            <a:endParaRPr lang="bg-BG" dirty="0"/>
          </a:p>
          <a:p>
            <a:r>
              <a:rPr lang="bg-BG" dirty="0" smtClean="0"/>
              <a:t>Обща памет</a:t>
            </a:r>
          </a:p>
          <a:p>
            <a:pPr lvl="1"/>
            <a:r>
              <a:rPr lang="ru-RU" dirty="0"/>
              <a:t>Заглавен файл:   &lt;</a:t>
            </a:r>
            <a:r>
              <a:rPr lang="en-US" dirty="0"/>
              <a:t>sys/</a:t>
            </a:r>
            <a:r>
              <a:rPr lang="en-US" dirty="0" err="1"/>
              <a:t>mman.h</a:t>
            </a:r>
            <a:r>
              <a:rPr lang="en-US" dirty="0"/>
              <a:t>&gt;</a:t>
            </a:r>
          </a:p>
          <a:p>
            <a:pPr lvl="1"/>
            <a:r>
              <a:rPr lang="ru-RU" dirty="0"/>
              <a:t>Създаване/Отваряне:  </a:t>
            </a:r>
            <a:r>
              <a:rPr lang="en-US" dirty="0" err="1"/>
              <a:t>shm_open</a:t>
            </a:r>
            <a:endParaRPr lang="en-US" dirty="0"/>
          </a:p>
          <a:p>
            <a:pPr lvl="1"/>
            <a:r>
              <a:rPr lang="ru-RU" dirty="0"/>
              <a:t>Управление:  </a:t>
            </a:r>
            <a:r>
              <a:rPr lang="en-US" dirty="0" err="1"/>
              <a:t>fstat</a:t>
            </a:r>
            <a:endParaRPr lang="en-US" dirty="0"/>
          </a:p>
          <a:p>
            <a:pPr lvl="1"/>
            <a:r>
              <a:rPr lang="ru-RU" dirty="0"/>
              <a:t>Основни операции: </a:t>
            </a:r>
            <a:r>
              <a:rPr lang="en-US" dirty="0" err="1"/>
              <a:t>mmap</a:t>
            </a:r>
            <a:r>
              <a:rPr lang="en-US" dirty="0"/>
              <a:t>, </a:t>
            </a:r>
            <a:r>
              <a:rPr lang="en-US" dirty="0" err="1"/>
              <a:t>munmap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74846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Сигнали: създаване на приемник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1143000"/>
            <a:ext cx="10900750" cy="5486400"/>
          </a:xfrm>
        </p:spPr>
        <p:txBody>
          <a:bodyPr>
            <a:normAutofit/>
          </a:bodyPr>
          <a:lstStyle/>
          <a:p>
            <a:r>
              <a:rPr lang="bg-BG" sz="2800" dirty="0"/>
              <a:t>Получаване на </a:t>
            </a:r>
            <a:r>
              <a:rPr lang="bg-BG" sz="2800" dirty="0" smtClean="0"/>
              <a:t>сигнали чрез </a:t>
            </a:r>
            <a:r>
              <a:rPr lang="en-US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sigaction</a:t>
            </a:r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bg-BG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Тази ф</a:t>
            </a:r>
            <a:r>
              <a:rPr lang="en-US" dirty="0" err="1" smtClean="0"/>
              <a:t>ункция</a:t>
            </a:r>
            <a:r>
              <a:rPr lang="bg-BG" dirty="0" smtClean="0"/>
              <a:t> </a:t>
            </a:r>
            <a:r>
              <a:rPr lang="en-US" dirty="0" err="1" smtClean="0"/>
              <a:t>се</a:t>
            </a:r>
            <a:r>
              <a:rPr lang="en-US" dirty="0" smtClean="0"/>
              <a:t> </a:t>
            </a:r>
            <a:r>
              <a:rPr lang="en-US" dirty="0" err="1"/>
              <a:t>използва</a:t>
            </a:r>
            <a:r>
              <a:rPr lang="en-US" dirty="0"/>
              <a:t> </a:t>
            </a:r>
            <a:r>
              <a:rPr lang="en-US" dirty="0" err="1"/>
              <a:t>за</a:t>
            </a:r>
            <a:r>
              <a:rPr lang="en-US" dirty="0"/>
              <a:t> </a:t>
            </a:r>
            <a:r>
              <a:rPr lang="en-US" b="1" dirty="0" err="1"/>
              <a:t>регистриране</a:t>
            </a:r>
            <a:r>
              <a:rPr lang="en-US" b="1" dirty="0"/>
              <a:t> и </a:t>
            </a:r>
            <a:r>
              <a:rPr lang="en-US" b="1" dirty="0" err="1"/>
              <a:t>управление</a:t>
            </a:r>
            <a:r>
              <a:rPr lang="en-US" b="1" dirty="0"/>
              <a:t> </a:t>
            </a:r>
            <a:r>
              <a:rPr lang="en-US" b="1" dirty="0" err="1"/>
              <a:t>на</a:t>
            </a:r>
            <a:r>
              <a:rPr lang="en-US" b="1" dirty="0"/>
              <a:t> </a:t>
            </a:r>
            <a:r>
              <a:rPr lang="en-US" b="1" dirty="0" err="1"/>
              <a:t>обработката</a:t>
            </a:r>
            <a:r>
              <a:rPr lang="en-US" b="1" dirty="0"/>
              <a:t> </a:t>
            </a:r>
            <a:r>
              <a:rPr lang="en-US" b="1" dirty="0" err="1"/>
              <a:t>на</a:t>
            </a:r>
            <a:r>
              <a:rPr lang="en-US" b="1" dirty="0"/>
              <a:t> </a:t>
            </a:r>
            <a:r>
              <a:rPr lang="en-US" b="1" dirty="0" err="1"/>
              <a:t>сигнали</a:t>
            </a:r>
            <a:r>
              <a:rPr lang="en-US" dirty="0"/>
              <a:t> в </a:t>
            </a:r>
            <a:r>
              <a:rPr lang="en-US" dirty="0" smtClean="0"/>
              <a:t>Linux. </a:t>
            </a:r>
            <a:endParaRPr lang="bg-BG" dirty="0" smtClean="0"/>
          </a:p>
          <a:p>
            <a:pPr lvl="2"/>
            <a:r>
              <a:rPr lang="bg-BG" dirty="0" smtClean="0"/>
              <a:t>Основни флагове</a:t>
            </a:r>
          </a:p>
          <a:p>
            <a:pPr lvl="2"/>
            <a:endParaRPr lang="en-US" dirty="0"/>
          </a:p>
          <a:p>
            <a:endParaRPr lang="bg-BG" sz="2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618790"/>
              </p:ext>
            </p:extLst>
          </p:nvPr>
        </p:nvGraphicFramePr>
        <p:xfrm>
          <a:off x="1827212" y="3276600"/>
          <a:ext cx="9677400" cy="24236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7657">
                  <a:extLst>
                    <a:ext uri="{9D8B030D-6E8A-4147-A177-3AD203B41FA5}">
                      <a16:colId xmlns:a16="http://schemas.microsoft.com/office/drawing/2014/main" val="62465222"/>
                    </a:ext>
                  </a:extLst>
                </a:gridCol>
                <a:gridCol w="7059743">
                  <a:extLst>
                    <a:ext uri="{9D8B030D-6E8A-4147-A177-3AD203B41FA5}">
                      <a16:colId xmlns:a16="http://schemas.microsoft.com/office/drawing/2014/main" val="3132869752"/>
                    </a:ext>
                  </a:extLst>
                </a:gridCol>
              </a:tblGrid>
              <a:tr h="4424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bg-BG" sz="20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Флаг</a:t>
                      </a:r>
                      <a:endParaRPr lang="bg-BG" sz="2000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bg-BG" sz="20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Описание</a:t>
                      </a:r>
                      <a:endParaRPr lang="bg-BG" sz="2000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16886874"/>
                  </a:ext>
                </a:extLst>
              </a:tr>
              <a:tr h="54814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bg-BG" sz="20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SA_RESTART</a:t>
                      </a:r>
                      <a:endParaRPr lang="bg-BG" sz="2000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bg-BG" sz="20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Автоматично рестартира прекъснати системни извиквания.</a:t>
                      </a:r>
                      <a:endParaRPr lang="bg-BG" sz="2000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09724998"/>
                  </a:ext>
                </a:extLst>
              </a:tr>
              <a:tr h="5383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bg-BG" sz="20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SA_NOCLDSTOP</a:t>
                      </a:r>
                      <a:endParaRPr lang="bg-BG" sz="2000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bg-BG" sz="20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Игнорира SIGCHLD, когато дете спре (</a:t>
                      </a:r>
                      <a:r>
                        <a:rPr lang="bg-BG" sz="2000" noProof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stop</a:t>
                      </a:r>
                      <a:r>
                        <a:rPr lang="bg-BG" sz="20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).</a:t>
                      </a:r>
                      <a:endParaRPr lang="bg-BG" sz="2000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60314486"/>
                  </a:ext>
                </a:extLst>
              </a:tr>
              <a:tr h="4522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bg-BG" sz="20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SA_SIGINFO</a:t>
                      </a:r>
                      <a:endParaRPr lang="bg-BG" sz="2000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bg-BG" sz="20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Позволява използване на </a:t>
                      </a:r>
                      <a:r>
                        <a:rPr lang="bg-BG" sz="2000" i="1" noProof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sa_sigaction</a:t>
                      </a:r>
                      <a:r>
                        <a:rPr lang="bg-BG" sz="20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вместо </a:t>
                      </a:r>
                      <a:r>
                        <a:rPr lang="bg-BG" sz="2000" i="1" noProof="0" dirty="0" err="1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sa_handler</a:t>
                      </a:r>
                      <a:r>
                        <a:rPr lang="bg-BG" sz="20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endParaRPr lang="bg-BG" sz="2000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43289194"/>
                  </a:ext>
                </a:extLst>
              </a:tr>
              <a:tr h="44245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bg-BG" sz="20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SA_NODEFER</a:t>
                      </a:r>
                      <a:endParaRPr lang="bg-BG" sz="2000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bg-BG" sz="2000" noProof="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Не блокира сигнала, докато се обработва.</a:t>
                      </a:r>
                      <a:endParaRPr lang="bg-BG" sz="2000" noProof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08720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658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Сигнали: създаване на приемник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1143000"/>
            <a:ext cx="10900750" cy="5486400"/>
          </a:xfrm>
        </p:spPr>
        <p:txBody>
          <a:bodyPr>
            <a:normAutofit/>
          </a:bodyPr>
          <a:lstStyle/>
          <a:p>
            <a:r>
              <a:rPr lang="bg-BG" sz="2800" dirty="0" smtClean="0"/>
              <a:t>Получаване на сигнали чрез </a:t>
            </a:r>
            <a:r>
              <a:rPr lang="bg-BG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sigaction</a:t>
            </a:r>
            <a:r>
              <a:rPr lang="bg-BG" sz="28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bg-BG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1"/>
            <a:r>
              <a:rPr lang="bg-BG" dirty="0" smtClean="0"/>
              <a:t>Когато използваме </a:t>
            </a:r>
            <a:r>
              <a:rPr lang="bg-BG" dirty="0" err="1" smtClean="0"/>
              <a:t>sigaction</a:t>
            </a:r>
            <a:r>
              <a:rPr lang="bg-BG" dirty="0" smtClean="0"/>
              <a:t>(), можем да зададем две различни функции за обработка на сигнали:</a:t>
            </a:r>
          </a:p>
          <a:p>
            <a:pPr lvl="2"/>
            <a:r>
              <a:rPr lang="bg-B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sa_handler</a:t>
            </a:r>
            <a:r>
              <a:rPr lang="bg-BG" dirty="0" smtClean="0"/>
              <a:t> → опростен </a:t>
            </a:r>
            <a:r>
              <a:rPr lang="bg-BG" dirty="0" err="1" smtClean="0"/>
              <a:t>обработчик</a:t>
            </a:r>
            <a:r>
              <a:rPr lang="bg-BG" dirty="0" smtClean="0"/>
              <a:t> на сигнали</a:t>
            </a:r>
          </a:p>
          <a:p>
            <a:pPr lvl="3"/>
            <a:r>
              <a:rPr lang="ru-RU" dirty="0"/>
              <a:t>Това е по-простият вариант – получава само номера на сигнала (int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</a:t>
            </a:r>
            <a:r>
              <a:rPr lang="ru-RU" dirty="0"/>
              <a:t>).</a:t>
            </a:r>
            <a:endParaRPr lang="bg-BG" dirty="0" smtClean="0"/>
          </a:p>
          <a:p>
            <a:pPr lvl="2"/>
            <a:r>
              <a:rPr lang="bg-B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sa_sigaction</a:t>
            </a:r>
            <a:r>
              <a:rPr lang="bg-BG" dirty="0" smtClean="0"/>
              <a:t> → разширен </a:t>
            </a:r>
            <a:r>
              <a:rPr lang="bg-BG" dirty="0" err="1" smtClean="0"/>
              <a:t>обработчик</a:t>
            </a:r>
            <a:r>
              <a:rPr lang="bg-BG" dirty="0" smtClean="0"/>
              <a:t> с допълнителна информация</a:t>
            </a:r>
          </a:p>
          <a:p>
            <a:pPr lvl="3"/>
            <a:r>
              <a:rPr lang="ru-RU" dirty="0"/>
              <a:t>Ако трябва повече информация за сигнала (например PID на процеса, изпратил сигнала), трябва да използваме sa_sigaction</a:t>
            </a:r>
            <a:r>
              <a:rPr lang="ru-RU" dirty="0" smtClean="0"/>
              <a:t>.</a:t>
            </a:r>
          </a:p>
          <a:p>
            <a:pPr lvl="3"/>
            <a:r>
              <a:rPr lang="ru-RU" dirty="0"/>
              <a:t>Достъп до PID, UID, код на грешката и други </a:t>
            </a:r>
            <a:r>
              <a:rPr lang="ru-RU" dirty="0" smtClean="0"/>
              <a:t>детайли.</a:t>
            </a:r>
            <a:endParaRPr lang="bg-BG" dirty="0" smtClean="0"/>
          </a:p>
          <a:p>
            <a:pPr lvl="1"/>
            <a:r>
              <a:rPr lang="bg-BG" dirty="0" smtClean="0"/>
              <a:t>Изборът между тях зависи от нуждата от допълнителни данни за сигнала.</a:t>
            </a:r>
          </a:p>
          <a:p>
            <a:endParaRPr lang="bg-BG" sz="2800" dirty="0" smtClean="0"/>
          </a:p>
        </p:txBody>
      </p:sp>
    </p:spTree>
    <p:extLst>
      <p:ext uri="{BB962C8B-B14F-4D97-AF65-F5344CB8AC3E}">
        <p14:creationId xmlns:p14="http://schemas.microsoft.com/office/powerpoint/2010/main" val="247157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012" y="1143000"/>
            <a:ext cx="9296400" cy="56151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Сигнали: създаване на приемник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1143000"/>
            <a:ext cx="10900750" cy="5486400"/>
          </a:xfrm>
        </p:spPr>
        <p:txBody>
          <a:bodyPr>
            <a:normAutofit/>
          </a:bodyPr>
          <a:lstStyle/>
          <a:p>
            <a:r>
              <a:rPr lang="bg-BG" sz="2800" dirty="0"/>
              <a:t>Получаване на </a:t>
            </a:r>
            <a:r>
              <a:rPr lang="bg-BG" sz="2800" dirty="0" smtClean="0"/>
              <a:t>сигнали чрез </a:t>
            </a:r>
            <a:r>
              <a:rPr lang="en-US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sigaction</a:t>
            </a:r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bg-BG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Пример: реагиране на </a:t>
            </a:r>
            <a:r>
              <a:rPr lang="en-US" dirty="0" err="1" smtClean="0"/>
              <a:t>Ctrl+C</a:t>
            </a:r>
            <a:r>
              <a:rPr lang="bg-BG" dirty="0" smtClean="0"/>
              <a:t> и обработка с </a:t>
            </a:r>
            <a:r>
              <a:rPr lang="bg-BG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sa_handler</a:t>
            </a:r>
            <a:r>
              <a:rPr lang="bg-BG" dirty="0" smtClean="0"/>
              <a:t> </a:t>
            </a:r>
            <a:r>
              <a:rPr lang="en-US" dirty="0" smtClean="0"/>
              <a:t> </a:t>
            </a:r>
            <a:endParaRPr lang="bg-BG" dirty="0" smtClean="0"/>
          </a:p>
          <a:p>
            <a:endParaRPr lang="bg-BG" sz="2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4265612" y="2362200"/>
            <a:ext cx="1295400" cy="304800"/>
          </a:xfrm>
          <a:prstGeom prst="rect">
            <a:avLst/>
          </a:prstGeom>
          <a:solidFill>
            <a:srgbClr val="C00000">
              <a:alpha val="1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436812" y="4038600"/>
            <a:ext cx="2057400" cy="304800"/>
          </a:xfrm>
          <a:prstGeom prst="rect">
            <a:avLst/>
          </a:prstGeom>
          <a:solidFill>
            <a:srgbClr val="C00000">
              <a:alpha val="1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8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153633"/>
            <a:ext cx="8699789" cy="55423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Сигнали: създаване на приемник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1143000"/>
            <a:ext cx="10900750" cy="5486400"/>
          </a:xfrm>
        </p:spPr>
        <p:txBody>
          <a:bodyPr>
            <a:normAutofit/>
          </a:bodyPr>
          <a:lstStyle/>
          <a:p>
            <a:r>
              <a:rPr lang="bg-BG" sz="2800" dirty="0"/>
              <a:t>Получаване на </a:t>
            </a:r>
            <a:r>
              <a:rPr lang="bg-BG" sz="2800" dirty="0" smtClean="0"/>
              <a:t>сигнали чрез </a:t>
            </a:r>
            <a:r>
              <a:rPr lang="en-US" sz="28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sigaction</a:t>
            </a:r>
            <a:r>
              <a:rPr lang="en-US" sz="28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bg-BG" sz="28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bg-BG" dirty="0" smtClean="0"/>
              <a:t>Пример: идентифициране на процеса, подал сигнала (използване на </a:t>
            </a:r>
            <a:r>
              <a:rPr lang="en-GB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sa_sigaction</a:t>
            </a:r>
            <a:r>
              <a:rPr lang="bg-BG" dirty="0" smtClean="0"/>
              <a:t>)</a:t>
            </a:r>
          </a:p>
          <a:p>
            <a:endParaRPr lang="bg-BG" sz="2800" dirty="0" smtClean="0"/>
          </a:p>
        </p:txBody>
      </p:sp>
      <p:sp>
        <p:nvSpPr>
          <p:cNvPr id="6" name="Rectangle 5"/>
          <p:cNvSpPr/>
          <p:nvPr/>
        </p:nvSpPr>
        <p:spPr>
          <a:xfrm>
            <a:off x="3046412" y="3791722"/>
            <a:ext cx="7467600" cy="266185"/>
          </a:xfrm>
          <a:prstGeom prst="rect">
            <a:avLst/>
          </a:prstGeom>
          <a:solidFill>
            <a:srgbClr val="C00000">
              <a:alpha val="1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046412" y="4724400"/>
            <a:ext cx="3886200" cy="266185"/>
          </a:xfrm>
          <a:prstGeom prst="rect">
            <a:avLst/>
          </a:prstGeom>
          <a:solidFill>
            <a:srgbClr val="C00000">
              <a:alpha val="1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761412" y="2590800"/>
            <a:ext cx="2511824" cy="342385"/>
          </a:xfrm>
          <a:prstGeom prst="rect">
            <a:avLst/>
          </a:prstGeom>
          <a:solidFill>
            <a:srgbClr val="C00000">
              <a:alpha val="1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9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Сигнали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bg-BG" dirty="0"/>
              <a:t>Процесът от генериране на сигнал до обработка включва следните стъпки:</a:t>
            </a:r>
            <a:endParaRPr lang="bg-BG" sz="2800" dirty="0"/>
          </a:p>
          <a:p>
            <a:pPr lvl="1"/>
            <a:r>
              <a:rPr lang="bg-BG" dirty="0"/>
              <a:t>Обработка на сигнала по </a:t>
            </a:r>
            <a:r>
              <a:rPr lang="bg-BG" dirty="0" smtClean="0"/>
              <a:t>подразбиране</a:t>
            </a:r>
            <a:endParaRPr lang="bg-BG" dirty="0"/>
          </a:p>
          <a:p>
            <a:pPr lvl="2"/>
            <a:r>
              <a:rPr lang="bg-BG" dirty="0" smtClean="0"/>
              <a:t>За </a:t>
            </a:r>
            <a:r>
              <a:rPr lang="bg-BG" dirty="0"/>
              <a:t>всеки тип сигнал ядрото на </a:t>
            </a:r>
            <a:r>
              <a:rPr lang="bg-BG" dirty="0" err="1"/>
              <a:t>Linux</a:t>
            </a:r>
            <a:r>
              <a:rPr lang="bg-BG" dirty="0"/>
              <a:t> дефинира действие за обработка по </a:t>
            </a:r>
            <a:r>
              <a:rPr lang="bg-BG" dirty="0" smtClean="0"/>
              <a:t>подразбиране</a:t>
            </a:r>
            <a:r>
              <a:rPr lang="en-US" dirty="0" smtClean="0"/>
              <a:t>: </a:t>
            </a:r>
            <a:r>
              <a:rPr lang="bg-BG" dirty="0" smtClean="0"/>
              <a:t>например</a:t>
            </a:r>
            <a:r>
              <a:rPr lang="bg-BG" dirty="0"/>
              <a:t>, </a:t>
            </a:r>
            <a:r>
              <a:rPr lang="bg-BG" dirty="0" smtClean="0"/>
              <a:t>при натискане на </a:t>
            </a:r>
            <a:r>
              <a:rPr lang="bg-BG" dirty="0" err="1" smtClean="0"/>
              <a:t>Ctrl+C</a:t>
            </a:r>
            <a:r>
              <a:rPr lang="bg-BG" dirty="0" smtClean="0"/>
              <a:t> </a:t>
            </a:r>
            <a:r>
              <a:rPr lang="bg-BG" dirty="0"/>
              <a:t>на </a:t>
            </a:r>
            <a:r>
              <a:rPr lang="bg-BG" dirty="0" smtClean="0"/>
              <a:t>терминала се генерира сигнала SIGINT, чието действието </a:t>
            </a:r>
            <a:r>
              <a:rPr lang="bg-BG" dirty="0"/>
              <a:t>по подразбиране е да прекрати целевия процес. </a:t>
            </a:r>
            <a:endParaRPr lang="en-US" dirty="0" smtClean="0"/>
          </a:p>
          <a:p>
            <a:pPr lvl="2"/>
            <a:r>
              <a:rPr lang="bg-BG" dirty="0" smtClean="0"/>
              <a:t>Процесите могат </a:t>
            </a:r>
            <a:r>
              <a:rPr lang="bg-BG" dirty="0"/>
              <a:t>да задават свои собствени опции за обработка на сигнали, включително дефиниране на функции за обработка на сигнали и блокиране или игнориране на сигнали, чрез извикване на функции </a:t>
            </a:r>
            <a:r>
              <a:rPr lang="bg-BG" dirty="0" smtClean="0"/>
              <a:t>като </a:t>
            </a:r>
            <a:r>
              <a:rPr lang="bg-BG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sigaction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bg-BG" dirty="0" smtClean="0"/>
              <a:t>.</a:t>
            </a:r>
          </a:p>
          <a:p>
            <a:pPr>
              <a:lnSpc>
                <a:spcPct val="110000"/>
              </a:lnSpc>
            </a:pPr>
            <a:r>
              <a:rPr lang="ru-RU" dirty="0" smtClean="0"/>
              <a:t>Основните функциите </a:t>
            </a:r>
            <a:r>
              <a:rPr lang="ru-RU" dirty="0"/>
              <a:t>за изпращане на сигнали включват </a:t>
            </a:r>
            <a:r>
              <a:rPr lang="ru-RU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kill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ru-RU" dirty="0"/>
              <a:t>,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raise()</a:t>
            </a:r>
            <a:r>
              <a:rPr lang="ru-RU" dirty="0"/>
              <a:t>,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alarm()</a:t>
            </a:r>
            <a:r>
              <a:rPr lang="ru-RU" dirty="0"/>
              <a:t> и 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pause()</a:t>
            </a:r>
            <a:r>
              <a:rPr lang="ru-RU" dirty="0"/>
              <a:t>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446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Сигнали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kill()</a:t>
            </a:r>
            <a:endParaRPr lang="bg-BG" sz="2800" dirty="0" smtClean="0"/>
          </a:p>
          <a:p>
            <a:pPr lvl="1"/>
            <a:r>
              <a:rPr lang="bg-BG" sz="2400" dirty="0" smtClean="0"/>
              <a:t>Синтаксис:</a:t>
            </a:r>
          </a:p>
          <a:p>
            <a:pPr lvl="2"/>
            <a:r>
              <a:rPr lang="ru-RU" sz="2000" dirty="0" smtClean="0"/>
              <a:t>Параметърът </a:t>
            </a:r>
            <a:r>
              <a:rPr lang="ru-RU" sz="2000" dirty="0"/>
              <a:t>pid указва ID на процеса на получателя на сигнала</a:t>
            </a:r>
          </a:p>
          <a:p>
            <a:pPr lvl="2"/>
            <a:r>
              <a:rPr lang="ru-RU" sz="2000" dirty="0" smtClean="0"/>
              <a:t>Параметърът </a:t>
            </a:r>
            <a:r>
              <a:rPr lang="ru-RU" sz="2000" dirty="0"/>
              <a:t>sig определя вида на сигнала, който да бъде </a:t>
            </a:r>
            <a:r>
              <a:rPr lang="ru-RU" sz="2000" dirty="0" smtClean="0"/>
              <a:t>изпратен</a:t>
            </a:r>
          </a:p>
          <a:p>
            <a:pPr lvl="1"/>
            <a:r>
              <a:rPr lang="bg-BG" sz="2400" dirty="0"/>
              <a:t>Предназначение: </a:t>
            </a:r>
          </a:p>
          <a:p>
            <a:pPr lvl="2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pid </a:t>
            </a:r>
            <a:r>
              <a:rPr lang="bg-BG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</a:t>
            </a:r>
            <a:r>
              <a:rPr lang="ru-RU" sz="2000" dirty="0" smtClean="0"/>
              <a:t>: сигналът </a:t>
            </a:r>
            <a:r>
              <a:rPr lang="ru-RU" sz="2000" dirty="0"/>
              <a:t>sig се изпраща на процеса с идентификатор, посочен от pid</a:t>
            </a:r>
            <a:r>
              <a:rPr lang="ru-RU" sz="2000" dirty="0" smtClean="0"/>
              <a:t>.</a:t>
            </a:r>
          </a:p>
          <a:p>
            <a:pPr lvl="2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pid == 0</a:t>
            </a:r>
            <a:r>
              <a:rPr lang="ru-RU" sz="2000" dirty="0" smtClean="0"/>
              <a:t>: сигналът </a:t>
            </a:r>
            <a:r>
              <a:rPr lang="ru-RU" sz="2000" dirty="0"/>
              <a:t>sig се изпраща до всеки процес в групата процеси на извикващия процес</a:t>
            </a:r>
            <a:r>
              <a:rPr lang="ru-RU" sz="2000" dirty="0" smtClean="0"/>
              <a:t>.</a:t>
            </a:r>
          </a:p>
          <a:p>
            <a:pPr lvl="2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pid == -1</a:t>
            </a:r>
            <a:r>
              <a:rPr lang="ru-RU" sz="2000" dirty="0" smtClean="0"/>
              <a:t>: сигналът sig </a:t>
            </a:r>
            <a:r>
              <a:rPr lang="ru-RU" sz="2000" dirty="0"/>
              <a:t>се изпраща на всеки процес, за който викащият процес има разрешение да изпраща сигнали, с изключение на процес 1 (</a:t>
            </a:r>
            <a:r>
              <a:rPr lang="ru-RU" sz="2000" dirty="0" smtClean="0"/>
              <a:t>init)</a:t>
            </a:r>
          </a:p>
          <a:p>
            <a:pPr lvl="2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pid &lt; -1</a:t>
            </a:r>
            <a:r>
              <a:rPr lang="ru-RU" sz="2000" dirty="0" smtClean="0"/>
              <a:t>: сигналът sig </a:t>
            </a:r>
            <a:r>
              <a:rPr lang="ru-RU" sz="2000" dirty="0"/>
              <a:t>се изпраща на всеки процес в групата процеси, чийто идентификатор е </a:t>
            </a:r>
            <a:r>
              <a:rPr lang="ru-RU" sz="2000" dirty="0" smtClean="0"/>
              <a:t>pid.</a:t>
            </a:r>
          </a:p>
          <a:p>
            <a:pPr lvl="2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 == 0</a:t>
            </a:r>
            <a:r>
              <a:rPr lang="ru-RU" sz="2000" dirty="0" smtClean="0"/>
              <a:t>: не </a:t>
            </a:r>
            <a:r>
              <a:rPr lang="ru-RU" sz="2000" dirty="0"/>
              <a:t>се изпраща сигнал, но все пак се извършват проверки за съществуване и разрешение; това може да се използва за проверка за съществуването на ID на процес или ID на група процеси, за които на викащия е разрешено да подава сигнали</a:t>
            </a:r>
            <a:r>
              <a:rPr lang="ru-RU" sz="2000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412" y="571500"/>
            <a:ext cx="421598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063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Сигнали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kill</a:t>
            </a:r>
            <a:r>
              <a:rPr lang="en-US" sz="2800" dirty="0" smtClean="0"/>
              <a:t>()</a:t>
            </a:r>
            <a:endParaRPr lang="bg-BG" sz="2800" dirty="0" smtClean="0"/>
          </a:p>
          <a:p>
            <a:pPr lvl="1"/>
            <a:r>
              <a:rPr lang="bg-BG" sz="2400" dirty="0" smtClean="0"/>
              <a:t>Пример: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812" y="685799"/>
            <a:ext cx="7090864" cy="6077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3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Сигнали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kill</a:t>
            </a:r>
            <a:r>
              <a:rPr lang="en-US" sz="2800" dirty="0" smtClean="0"/>
              <a:t>()</a:t>
            </a:r>
            <a:endParaRPr lang="bg-BG" sz="2800" dirty="0" smtClean="0"/>
          </a:p>
          <a:p>
            <a:pPr lvl="1"/>
            <a:r>
              <a:rPr lang="bg-BG" sz="2400" dirty="0" smtClean="0"/>
              <a:t>Пример:</a:t>
            </a:r>
            <a:r>
              <a:rPr lang="en-US" sz="2400" dirty="0" smtClean="0"/>
              <a:t> </a:t>
            </a:r>
            <a:endParaRPr lang="bg-BG" sz="2400" dirty="0" smtClean="0"/>
          </a:p>
          <a:p>
            <a:pPr lvl="2"/>
            <a:r>
              <a:rPr lang="bg-BG" sz="2000" dirty="0"/>
              <a:t>П</a:t>
            </a:r>
            <a:r>
              <a:rPr lang="bg-BG" sz="2000" dirty="0" smtClean="0"/>
              <a:t>рекъсване на дъщерен процес.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0535" y="256296"/>
            <a:ext cx="4963218" cy="6296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449" y="2819400"/>
            <a:ext cx="5410955" cy="129558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66012" y="2133600"/>
            <a:ext cx="2438400" cy="304800"/>
          </a:xfrm>
          <a:prstGeom prst="rect">
            <a:avLst/>
          </a:prstGeom>
          <a:solidFill>
            <a:srgbClr val="C00000">
              <a:alpha val="1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662" y="4447617"/>
            <a:ext cx="5116919" cy="2105583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7085012" y="495300"/>
            <a:ext cx="1828800" cy="304800"/>
          </a:xfrm>
          <a:prstGeom prst="rect">
            <a:avLst/>
          </a:prstGeom>
          <a:solidFill>
            <a:srgbClr val="C00000">
              <a:alpha val="1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466012" y="5029200"/>
            <a:ext cx="1828800" cy="304800"/>
          </a:xfrm>
          <a:prstGeom prst="rect">
            <a:avLst/>
          </a:prstGeom>
          <a:solidFill>
            <a:srgbClr val="C00000">
              <a:alpha val="1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96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Сигнали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kill</a:t>
            </a:r>
            <a:r>
              <a:rPr lang="en-US" sz="2800" dirty="0" smtClean="0"/>
              <a:t>()</a:t>
            </a:r>
            <a:endParaRPr lang="bg-BG" sz="2800" dirty="0" smtClean="0"/>
          </a:p>
          <a:p>
            <a:pPr lvl="1"/>
            <a:r>
              <a:rPr lang="bg-BG" sz="2400" dirty="0" smtClean="0"/>
              <a:t>Пример:</a:t>
            </a:r>
            <a:r>
              <a:rPr lang="en-US" sz="2400" dirty="0" smtClean="0"/>
              <a:t> </a:t>
            </a:r>
            <a:endParaRPr lang="bg-BG" sz="2400" dirty="0" smtClean="0"/>
          </a:p>
          <a:p>
            <a:pPr lvl="2"/>
            <a:r>
              <a:rPr lang="bg-BG" sz="2000" dirty="0" smtClean="0"/>
              <a:t>Специфично оповестяване </a:t>
            </a:r>
            <a:br>
              <a:rPr lang="bg-BG" sz="2000" dirty="0" smtClean="0"/>
            </a:br>
            <a:r>
              <a:rPr lang="bg-BG" sz="2000" dirty="0" smtClean="0"/>
              <a:t>на дъщерен процес със сигналите </a:t>
            </a:r>
            <a:br>
              <a:rPr lang="bg-BG" sz="2000" dirty="0" smtClean="0"/>
            </a:br>
            <a:r>
              <a:rPr lang="en-US" sz="2000" dirty="0"/>
              <a:t>SIGUSR1 </a:t>
            </a:r>
            <a:r>
              <a:rPr lang="bg-BG" sz="2000" dirty="0" smtClean="0"/>
              <a:t>и </a:t>
            </a:r>
            <a:r>
              <a:rPr lang="en-US" sz="2000" dirty="0"/>
              <a:t>SIGUSR2</a:t>
            </a:r>
            <a:r>
              <a:rPr lang="bg-BG" sz="2000" dirty="0" smtClean="0"/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5449" y="177800"/>
            <a:ext cx="5753903" cy="6506483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551612" y="5638800"/>
            <a:ext cx="1828800" cy="304800"/>
          </a:xfrm>
          <a:prstGeom prst="rect">
            <a:avLst/>
          </a:prstGeom>
          <a:solidFill>
            <a:srgbClr val="C00000">
              <a:alpha val="1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932612" y="3086100"/>
            <a:ext cx="2667000" cy="304800"/>
          </a:xfrm>
          <a:prstGeom prst="rect">
            <a:avLst/>
          </a:prstGeom>
          <a:solidFill>
            <a:srgbClr val="C00000">
              <a:alpha val="1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696750" y="2209800"/>
            <a:ext cx="2667000" cy="876300"/>
          </a:xfrm>
          <a:prstGeom prst="rect">
            <a:avLst/>
          </a:prstGeom>
          <a:solidFill>
            <a:srgbClr val="C00000">
              <a:alpha val="1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481" y="3581400"/>
            <a:ext cx="476026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24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4412" y="1478531"/>
            <a:ext cx="9017194" cy="50534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Сигнали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kill</a:t>
            </a:r>
            <a:r>
              <a:rPr lang="en-US" sz="2800" dirty="0" smtClean="0"/>
              <a:t>()</a:t>
            </a:r>
            <a:endParaRPr lang="bg-BG" sz="2800" dirty="0" smtClean="0"/>
          </a:p>
          <a:p>
            <a:pPr lvl="1"/>
            <a:r>
              <a:rPr lang="bg-BG" sz="2400" dirty="0" smtClean="0"/>
              <a:t>Пример:</a:t>
            </a:r>
            <a:r>
              <a:rPr lang="en-US" sz="2400" dirty="0" smtClean="0"/>
              <a:t> </a:t>
            </a:r>
            <a:r>
              <a:rPr lang="bg-BG" sz="2400" dirty="0" smtClean="0"/>
              <a:t>изпращане на сигнал до всички процеси в една сесия</a:t>
            </a:r>
          </a:p>
          <a:p>
            <a:pPr lvl="2"/>
            <a:r>
              <a:rPr lang="ru-RU" sz="2000" dirty="0"/>
              <a:t>Процеси в една сесия имат общ PGID, който съвпада с PGID на първия процес в сесията (който обикновено е лидерът на сесията).</a:t>
            </a:r>
          </a:p>
          <a:p>
            <a:pPr lvl="2"/>
            <a:r>
              <a:rPr lang="ru-RU" sz="2000" dirty="0"/>
              <a:t>Когато подадете отрицателен PID (например -pgid), сигналът се изпраща до всички процеси в същата сесия.</a:t>
            </a:r>
          </a:p>
          <a:p>
            <a:pPr lvl="2"/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getpgrp</a:t>
            </a:r>
            <a:r>
              <a:rPr lang="en-US" sz="2000" b="1" dirty="0"/>
              <a:t>()</a:t>
            </a:r>
            <a:r>
              <a:rPr lang="en-US" sz="2000" dirty="0"/>
              <a:t>: </a:t>
            </a:r>
            <a:r>
              <a:rPr lang="en-US" sz="2000" dirty="0" err="1"/>
              <a:t>Връща</a:t>
            </a:r>
            <a:r>
              <a:rPr lang="en-US" sz="2000" dirty="0"/>
              <a:t> PGID (</a:t>
            </a:r>
            <a:r>
              <a:rPr lang="en-US" sz="2000" dirty="0" err="1"/>
              <a:t>идентификатор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групата</a:t>
            </a:r>
            <a:r>
              <a:rPr lang="en-US" sz="2000" dirty="0"/>
              <a:t>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процесите</a:t>
            </a:r>
            <a:r>
              <a:rPr lang="en-US" sz="2000" dirty="0"/>
              <a:t>) </a:t>
            </a:r>
            <a:r>
              <a:rPr lang="en-US" sz="2000" dirty="0" err="1"/>
              <a:t>на</a:t>
            </a:r>
            <a:r>
              <a:rPr lang="en-US" sz="2000" dirty="0"/>
              <a:t> </a:t>
            </a:r>
            <a:r>
              <a:rPr lang="en-US" sz="2000" dirty="0" err="1"/>
              <a:t>текущия</a:t>
            </a:r>
            <a:r>
              <a:rPr lang="en-US" sz="2000" dirty="0"/>
              <a:t> </a:t>
            </a:r>
            <a:r>
              <a:rPr lang="en-US" sz="2000" dirty="0" err="1"/>
              <a:t>процес</a:t>
            </a:r>
            <a:r>
              <a:rPr lang="en-US" sz="2000" dirty="0"/>
              <a:t>. </a:t>
            </a:r>
            <a:endParaRPr lang="bg-BG" sz="2000" dirty="0" smtClean="0"/>
          </a:p>
          <a:p>
            <a:pPr lvl="2"/>
            <a:r>
              <a:rPr lang="ru-RU" sz="1800" dirty="0"/>
              <a:t>Не всички сигнали могат да бъдат изпратени на процеси в дадена </a:t>
            </a:r>
            <a:r>
              <a:rPr lang="ru-RU" sz="1800" dirty="0" smtClean="0"/>
              <a:t>сесия - SIGKILL </a:t>
            </a:r>
            <a:r>
              <a:rPr lang="ru-RU" sz="1800" dirty="0"/>
              <a:t>и SIGSTOP не могат да бъдат използвани за групи процеси, а само за индивидуални процеси.</a:t>
            </a:r>
            <a:endParaRPr lang="bg-BG" sz="1800" dirty="0" smtClean="0"/>
          </a:p>
        </p:txBody>
      </p:sp>
      <p:sp>
        <p:nvSpPr>
          <p:cNvPr id="10" name="Rectangle 9"/>
          <p:cNvSpPr/>
          <p:nvPr/>
        </p:nvSpPr>
        <p:spPr>
          <a:xfrm>
            <a:off x="2894012" y="3352800"/>
            <a:ext cx="3124200" cy="381000"/>
          </a:xfrm>
          <a:prstGeom prst="rect">
            <a:avLst/>
          </a:prstGeom>
          <a:solidFill>
            <a:srgbClr val="C00000">
              <a:alpha val="1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427412" y="4069331"/>
            <a:ext cx="1524000" cy="381000"/>
          </a:xfrm>
          <a:prstGeom prst="rect">
            <a:avLst/>
          </a:prstGeom>
          <a:solidFill>
            <a:srgbClr val="C00000">
              <a:alpha val="1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44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Междупроцесна</a:t>
            </a:r>
            <a:r>
              <a:rPr lang="bg-BG" dirty="0"/>
              <a:t> комуникация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1143000"/>
            <a:ext cx="10900750" cy="5410200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ru-RU" sz="2800" dirty="0"/>
              <a:t>Може би най-простият начин за предаване на данни между </a:t>
            </a:r>
            <a:r>
              <a:rPr lang="ru-RU" sz="2800" dirty="0" smtClean="0"/>
              <a:t>дв</a:t>
            </a:r>
            <a:r>
              <a:rPr lang="en-US" sz="2800" dirty="0" smtClean="0"/>
              <a:t>a</a:t>
            </a:r>
            <a:r>
              <a:rPr lang="ru-RU" sz="2800" dirty="0" smtClean="0"/>
              <a:t> </a:t>
            </a:r>
            <a:r>
              <a:rPr lang="bg-BG" sz="2800" dirty="0" smtClean="0"/>
              <a:t>процеса </a:t>
            </a:r>
            <a:r>
              <a:rPr lang="ru-RU" sz="2800" dirty="0" smtClean="0"/>
              <a:t>е </a:t>
            </a:r>
            <a:r>
              <a:rPr lang="ru-RU" sz="2800" dirty="0"/>
              <a:t>с </a:t>
            </a:r>
            <a:r>
              <a:rPr lang="ru-RU" sz="2800" dirty="0" smtClean="0"/>
              <a:t>използване на функциите popen() </a:t>
            </a:r>
            <a:r>
              <a:rPr lang="ru-RU" sz="2800" dirty="0"/>
              <a:t>и </a:t>
            </a:r>
            <a:r>
              <a:rPr lang="ru-RU" sz="2800" dirty="0" smtClean="0"/>
              <a:t>pclose().</a:t>
            </a:r>
            <a:endParaRPr lang="en-US" sz="2800" dirty="0" smtClean="0"/>
          </a:p>
          <a:p>
            <a:pPr lvl="1">
              <a:spcBef>
                <a:spcPts val="300"/>
              </a:spcBef>
            </a:pPr>
            <a:r>
              <a:rPr lang="ru-RU" sz="2400" dirty="0" smtClean="0"/>
              <a:t>Те </a:t>
            </a:r>
            <a:r>
              <a:rPr lang="ru-RU" sz="2400" dirty="0"/>
              <a:t>имат следните </a:t>
            </a:r>
            <a:r>
              <a:rPr lang="ru-RU" sz="2400" dirty="0" smtClean="0"/>
              <a:t>прототипи</a:t>
            </a:r>
            <a:r>
              <a:rPr lang="en-US" sz="2400" dirty="0" smtClean="0"/>
              <a:t>:</a:t>
            </a:r>
            <a:endParaRPr lang="bg-BG" sz="2400" dirty="0" smtClean="0"/>
          </a:p>
          <a:p>
            <a:pPr lvl="1">
              <a:spcBef>
                <a:spcPts val="300"/>
              </a:spcBef>
            </a:pPr>
            <a:endParaRPr lang="bg-BG" sz="2400" dirty="0"/>
          </a:p>
          <a:p>
            <a:pPr lvl="1">
              <a:spcBef>
                <a:spcPts val="300"/>
              </a:spcBef>
            </a:pPr>
            <a:endParaRPr lang="bg-BG" sz="2400" dirty="0" smtClean="0"/>
          </a:p>
          <a:p>
            <a:pPr lvl="1">
              <a:spcBef>
                <a:spcPts val="300"/>
              </a:spcBef>
            </a:pPr>
            <a:endParaRPr lang="bg-BG" sz="2400" dirty="0"/>
          </a:p>
          <a:p>
            <a:pPr lvl="1">
              <a:spcBef>
                <a:spcPts val="300"/>
              </a:spcBef>
            </a:pPr>
            <a:r>
              <a:rPr lang="bg-BG" sz="2400" dirty="0" smtClean="0"/>
              <a:t>Ограничения: </a:t>
            </a:r>
          </a:p>
          <a:p>
            <a:pPr lvl="2">
              <a:spcBef>
                <a:spcPts val="300"/>
              </a:spcBef>
            </a:pPr>
            <a:r>
              <a:rPr lang="ru-RU" sz="2000" dirty="0"/>
              <a:t>Тъй като връзката по дефиниция е еднопосочен, то </a:t>
            </a:r>
            <a:r>
              <a:rPr lang="en-US" sz="2000" dirty="0" smtClean="0"/>
              <a:t>“</a:t>
            </a:r>
            <a:r>
              <a:rPr 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open_</a:t>
            </a:r>
            <a:r>
              <a:rPr lang="ru-RU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</a:t>
            </a:r>
            <a:r>
              <a:rPr lang="en-US" sz="2000" dirty="0" smtClean="0"/>
              <a:t>”</a:t>
            </a:r>
            <a:r>
              <a:rPr lang="ru-RU" sz="2000" dirty="0" smtClean="0"/>
              <a:t> </a:t>
            </a:r>
            <a:r>
              <a:rPr lang="ru-RU" sz="2000" dirty="0"/>
              <a:t>може да указва само </a:t>
            </a:r>
            <a:r>
              <a:rPr lang="ru-RU" sz="2000" dirty="0" smtClean="0"/>
              <a:t>четене</a:t>
            </a:r>
            <a:r>
              <a:rPr lang="en-US" sz="2000" dirty="0" smtClean="0"/>
              <a:t> (“r</a:t>
            </a:r>
            <a:r>
              <a:rPr lang="bg-BG" sz="2000" dirty="0" smtClean="0"/>
              <a:t>“)</a:t>
            </a:r>
            <a:r>
              <a:rPr lang="ru-RU" sz="2000" dirty="0" smtClean="0"/>
              <a:t> </a:t>
            </a:r>
            <a:r>
              <a:rPr lang="ru-RU" sz="2000" dirty="0"/>
              <a:t>или </a:t>
            </a:r>
            <a:r>
              <a:rPr lang="ru-RU" sz="2000" dirty="0" smtClean="0"/>
              <a:t>запис</a:t>
            </a:r>
            <a:r>
              <a:rPr lang="en-US" sz="2000" dirty="0" smtClean="0"/>
              <a:t> (“w</a:t>
            </a:r>
            <a:r>
              <a:rPr lang="bg-BG" sz="2000" dirty="0" smtClean="0"/>
              <a:t>“)</a:t>
            </a:r>
            <a:r>
              <a:rPr lang="ru-RU" sz="2000" dirty="0" smtClean="0"/>
              <a:t>, </a:t>
            </a:r>
            <a:r>
              <a:rPr lang="ru-RU" sz="2000" dirty="0"/>
              <a:t>но не и двете, т.е. полученият поток е съответно само за четене или само за запис</a:t>
            </a:r>
            <a:r>
              <a:rPr lang="ru-RU" sz="2000" dirty="0" smtClean="0"/>
              <a:t>.</a:t>
            </a:r>
          </a:p>
          <a:p>
            <a:pPr lvl="2">
              <a:spcBef>
                <a:spcPts val="300"/>
              </a:spcBef>
            </a:pPr>
            <a:r>
              <a:rPr lang="ru-RU" sz="2000" dirty="0" smtClean="0"/>
              <a:t>pclose</a:t>
            </a:r>
            <a:r>
              <a:rPr lang="ru-RU" sz="2000" dirty="0"/>
              <a:t>() изчаква асоциираният процес да приключи и </a:t>
            </a:r>
            <a:r>
              <a:rPr lang="bg-BG" sz="2000" dirty="0" smtClean="0"/>
              <a:t>тогава </a:t>
            </a:r>
            <a:r>
              <a:rPr lang="ru-RU" sz="2000" dirty="0" smtClean="0"/>
              <a:t>връща </a:t>
            </a:r>
            <a:r>
              <a:rPr lang="ru-RU" sz="2000" dirty="0"/>
              <a:t>изходния статус на </a:t>
            </a:r>
            <a:r>
              <a:rPr lang="ru-RU" sz="2000" dirty="0" smtClean="0"/>
              <a:t>командата.</a:t>
            </a:r>
          </a:p>
          <a:p>
            <a:pPr lvl="2">
              <a:spcBef>
                <a:spcPts val="300"/>
              </a:spcBef>
            </a:pPr>
            <a:r>
              <a:rPr lang="ru-RU" sz="2000" dirty="0" smtClean="0"/>
              <a:t>При грешка, </a:t>
            </a:r>
            <a:r>
              <a:rPr lang="en-US" sz="2000" dirty="0" err="1" smtClean="0"/>
              <a:t>popen</a:t>
            </a:r>
            <a:r>
              <a:rPr lang="en-US" sz="2000" dirty="0" smtClean="0"/>
              <a:t>() </a:t>
            </a:r>
            <a:r>
              <a:rPr lang="bg-BG" sz="2000" dirty="0" smtClean="0"/>
              <a:t>връща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r>
              <a:rPr lang="en-US" sz="2000" dirty="0" smtClean="0"/>
              <a:t> </a:t>
            </a:r>
            <a:r>
              <a:rPr lang="bg-BG" sz="2000" dirty="0" smtClean="0"/>
              <a:t>и в </a:t>
            </a:r>
            <a:r>
              <a:rPr lang="en-US" sz="2000" dirty="0" smtClean="0"/>
              <a:t>“</a:t>
            </a:r>
            <a:r>
              <a:rPr lang="en-US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errno</a:t>
            </a:r>
            <a:r>
              <a:rPr lang="en-US" sz="2000" dirty="0" smtClean="0"/>
              <a:t>” </a:t>
            </a:r>
            <a:r>
              <a:rPr lang="bg-BG" sz="2000" dirty="0" smtClean="0"/>
              <a:t>връща вида на грешката.</a:t>
            </a:r>
          </a:p>
          <a:p>
            <a:pPr lvl="2">
              <a:spcBef>
                <a:spcPts val="300"/>
              </a:spcBef>
            </a:pPr>
            <a:r>
              <a:rPr lang="ru-RU" sz="2000" dirty="0"/>
              <a:t>При грешка, </a:t>
            </a:r>
            <a:r>
              <a:rPr lang="en-US" sz="2000" dirty="0" err="1" smtClean="0"/>
              <a:t>pclose</a:t>
            </a:r>
            <a:r>
              <a:rPr lang="en-US" sz="2000" dirty="0" smtClean="0"/>
              <a:t>() </a:t>
            </a:r>
            <a:r>
              <a:rPr lang="bg-BG" sz="2000" dirty="0"/>
              <a:t>връща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en-US" sz="2000" dirty="0" smtClean="0"/>
              <a:t> </a:t>
            </a:r>
            <a:r>
              <a:rPr lang="bg-BG" sz="2000" dirty="0"/>
              <a:t>и в </a:t>
            </a:r>
            <a:r>
              <a:rPr lang="en-US" sz="2000" dirty="0"/>
              <a:t>“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errno</a:t>
            </a:r>
            <a:r>
              <a:rPr lang="en-US" sz="2000" dirty="0"/>
              <a:t>” </a:t>
            </a:r>
            <a:r>
              <a:rPr lang="bg-BG" sz="2000" dirty="0"/>
              <a:t>връща вида на грешката</a:t>
            </a:r>
            <a:r>
              <a:rPr lang="bg-BG" sz="2000" dirty="0" smtClean="0"/>
              <a:t>.</a:t>
            </a:r>
            <a:endParaRPr lang="bg-BG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1612" y="2487092"/>
            <a:ext cx="7803907" cy="124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3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Сигнали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kill</a:t>
            </a:r>
            <a:r>
              <a:rPr lang="en-US" sz="2800" dirty="0" smtClean="0"/>
              <a:t>()</a:t>
            </a:r>
            <a:endParaRPr lang="bg-BG" sz="2800" dirty="0" smtClean="0"/>
          </a:p>
          <a:p>
            <a:pPr lvl="1"/>
            <a:r>
              <a:rPr lang="bg-BG" sz="2400" dirty="0" smtClean="0"/>
              <a:t>Пример:</a:t>
            </a:r>
            <a:r>
              <a:rPr lang="en-US" sz="2400" dirty="0" smtClean="0"/>
              <a:t> </a:t>
            </a:r>
            <a:r>
              <a:rPr lang="bg-BG" sz="2400" dirty="0" smtClean="0"/>
              <a:t>изпращане на сигнал до друга група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2164" y="0"/>
            <a:ext cx="8686740" cy="684681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427412" y="451358"/>
            <a:ext cx="1524000" cy="381000"/>
          </a:xfrm>
          <a:prstGeom prst="rect">
            <a:avLst/>
          </a:prstGeom>
          <a:solidFill>
            <a:srgbClr val="C00000">
              <a:alpha val="1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84612" y="2133600"/>
            <a:ext cx="1524000" cy="381000"/>
          </a:xfrm>
          <a:prstGeom prst="rect">
            <a:avLst/>
          </a:prstGeom>
          <a:solidFill>
            <a:srgbClr val="C00000">
              <a:alpha val="1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494212" y="4419600"/>
            <a:ext cx="2819400" cy="304800"/>
          </a:xfrm>
          <a:prstGeom prst="rect">
            <a:avLst/>
          </a:prstGeom>
          <a:solidFill>
            <a:srgbClr val="C00000">
              <a:alpha val="1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68331" y="5638800"/>
            <a:ext cx="1697481" cy="381000"/>
          </a:xfrm>
          <a:prstGeom prst="rect">
            <a:avLst/>
          </a:prstGeom>
          <a:solidFill>
            <a:srgbClr val="C00000">
              <a:alpha val="1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6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6" grpId="0" animBg="1"/>
      <p:bldP spid="1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212" y="446042"/>
            <a:ext cx="8592919" cy="627366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510" y="3800951"/>
            <a:ext cx="10278909" cy="303889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9107" y="3819101"/>
            <a:ext cx="10288436" cy="303889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9933" y="3652593"/>
            <a:ext cx="10297962" cy="30388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Сигнали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kill</a:t>
            </a:r>
            <a:r>
              <a:rPr lang="en-US" sz="2800" dirty="0" smtClean="0"/>
              <a:t>()</a:t>
            </a:r>
            <a:endParaRPr lang="bg-BG" sz="2800" dirty="0" smtClean="0"/>
          </a:p>
          <a:p>
            <a:pPr lvl="1"/>
            <a:r>
              <a:rPr lang="bg-BG" sz="2400" dirty="0" smtClean="0"/>
              <a:t>Пример:</a:t>
            </a:r>
            <a:r>
              <a:rPr lang="en-US" sz="2400" dirty="0" smtClean="0"/>
              <a:t> </a:t>
            </a:r>
            <a:r>
              <a:rPr lang="bg-BG" sz="2400" dirty="0" smtClean="0"/>
              <a:t>сигнализация между два дъщерни процеси и сигнализация на родителския процес от дъщерен процес.</a:t>
            </a:r>
          </a:p>
          <a:p>
            <a:pPr lvl="2"/>
            <a:r>
              <a:rPr lang="bg-BG" sz="2000" dirty="0" smtClean="0"/>
              <a:t>Отваряне на два дъщерни процеса</a:t>
            </a:r>
          </a:p>
          <a:p>
            <a:pPr lvl="2"/>
            <a:r>
              <a:rPr lang="bg-BG" sz="2000" dirty="0" smtClean="0"/>
              <a:t>Сигнализация между дъщерни процеси</a:t>
            </a:r>
          </a:p>
          <a:p>
            <a:pPr lvl="2"/>
            <a:r>
              <a:rPr lang="bg-BG" sz="2000" dirty="0" smtClean="0"/>
              <a:t>Реагиране при </a:t>
            </a:r>
            <a:r>
              <a:rPr lang="bg-BG" sz="2000" dirty="0" err="1" smtClean="0"/>
              <a:t>повтаряемост</a:t>
            </a:r>
            <a:r>
              <a:rPr lang="bg-BG" sz="2000" dirty="0" smtClean="0"/>
              <a:t> на сигнал (за примера е 2 пъти).</a:t>
            </a:r>
          </a:p>
          <a:p>
            <a:pPr lvl="2"/>
            <a:r>
              <a:rPr lang="bg-BG" sz="2000" dirty="0" smtClean="0"/>
              <a:t>Сигнализация на родителския процес, че дъщерните са се затворили.</a:t>
            </a:r>
            <a:endParaRPr lang="en-US" sz="2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3808412" y="641858"/>
            <a:ext cx="3657600" cy="381000"/>
          </a:xfrm>
          <a:prstGeom prst="rect">
            <a:avLst/>
          </a:prstGeom>
          <a:solidFill>
            <a:srgbClr val="C00000">
              <a:alpha val="1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189412" y="1397202"/>
            <a:ext cx="3657600" cy="279804"/>
          </a:xfrm>
          <a:prstGeom prst="rect">
            <a:avLst/>
          </a:prstGeom>
          <a:solidFill>
            <a:srgbClr val="C00000">
              <a:alpha val="1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808412" y="990600"/>
            <a:ext cx="1740011" cy="304800"/>
          </a:xfrm>
          <a:prstGeom prst="rect">
            <a:avLst/>
          </a:prstGeom>
          <a:solidFill>
            <a:srgbClr val="C00000">
              <a:alpha val="1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207808" y="2933478"/>
            <a:ext cx="3620808" cy="328773"/>
          </a:xfrm>
          <a:prstGeom prst="rect">
            <a:avLst/>
          </a:prstGeom>
          <a:solidFill>
            <a:srgbClr val="C00000">
              <a:alpha val="1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08412" y="2553003"/>
            <a:ext cx="1740011" cy="304800"/>
          </a:xfrm>
          <a:prstGeom prst="rect">
            <a:avLst/>
          </a:prstGeom>
          <a:solidFill>
            <a:srgbClr val="C00000">
              <a:alpha val="1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72131" y="3810026"/>
            <a:ext cx="10278909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00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6" grpId="0" animBg="1"/>
      <p:bldP spid="16" grpId="1" animBg="1"/>
      <p:bldP spid="17" grpId="0" animBg="1"/>
      <p:bldP spid="17" grpId="1" animBg="1"/>
      <p:bldP spid="12" grpId="0" animBg="1"/>
      <p:bldP spid="12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Сигнали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raise()</a:t>
            </a:r>
          </a:p>
          <a:p>
            <a:pPr lvl="1"/>
            <a:r>
              <a:rPr lang="ru-RU" sz="2400" dirty="0" smtClean="0"/>
              <a:t>Функцията  </a:t>
            </a:r>
            <a:r>
              <a:rPr lang="ru-RU" sz="2400" dirty="0"/>
              <a:t>позволява на процес да </a:t>
            </a:r>
            <a:r>
              <a:rPr lang="ru-RU" sz="2400" dirty="0" smtClean="0"/>
              <a:t>изпрати определен </a:t>
            </a:r>
            <a:r>
              <a:rPr lang="ru-RU" sz="2400" dirty="0"/>
              <a:t>сигнал </a:t>
            </a:r>
            <a:r>
              <a:rPr lang="bg-BG" sz="2400" dirty="0"/>
              <a:t>до извикващия процес </a:t>
            </a:r>
            <a:r>
              <a:rPr lang="en-US" sz="2400" dirty="0" smtClean="0"/>
              <a:t>(</a:t>
            </a:r>
            <a:r>
              <a:rPr lang="bg-BG" sz="2400" dirty="0" smtClean="0"/>
              <a:t>т.е. </a:t>
            </a:r>
            <a:r>
              <a:rPr lang="ru-RU" sz="2400" dirty="0" smtClean="0"/>
              <a:t>до </a:t>
            </a:r>
            <a:r>
              <a:rPr lang="ru-RU" sz="2400" dirty="0"/>
              <a:t>себе </a:t>
            </a:r>
            <a:r>
              <a:rPr lang="ru-RU" sz="2400" dirty="0" smtClean="0"/>
              <a:t>си)</a:t>
            </a:r>
            <a:r>
              <a:rPr lang="en-US" sz="2400" dirty="0" smtClean="0"/>
              <a:t> </a:t>
            </a:r>
            <a:r>
              <a:rPr lang="bg-BG" sz="2400" dirty="0" smtClean="0"/>
              <a:t>или до нишка.</a:t>
            </a:r>
            <a:r>
              <a:rPr lang="ru-RU" sz="2400" dirty="0" smtClean="0"/>
              <a:t> </a:t>
            </a:r>
            <a:endParaRPr lang="ru-RU" sz="2400" dirty="0" smtClean="0"/>
          </a:p>
          <a:p>
            <a:pPr lvl="1"/>
            <a:endParaRPr lang="ru-RU" sz="2400" dirty="0"/>
          </a:p>
          <a:p>
            <a:pPr lvl="1"/>
            <a:endParaRPr lang="ru-RU" sz="2400" dirty="0" smtClean="0"/>
          </a:p>
          <a:p>
            <a:pPr lvl="1"/>
            <a:endParaRPr lang="ru-RU" sz="2400" dirty="0" smtClean="0"/>
          </a:p>
          <a:p>
            <a:pPr lvl="2"/>
            <a:r>
              <a:rPr lang="ru-RU" sz="2000" dirty="0"/>
              <a:t>Параметърът </a:t>
            </a:r>
            <a:r>
              <a:rPr lang="ru-RU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</a:t>
            </a:r>
            <a:r>
              <a:rPr lang="ru-RU" sz="2000" dirty="0"/>
              <a:t> определя вида на сигнала, който да бъде изпратен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lvl="1"/>
            <a:r>
              <a:rPr lang="bg-BG" sz="2400" dirty="0" smtClean="0"/>
              <a:t>В </a:t>
            </a:r>
            <a:r>
              <a:rPr lang="bg-BG" sz="2400" dirty="0" err="1"/>
              <a:t>еднонишковата</a:t>
            </a:r>
            <a:r>
              <a:rPr lang="bg-BG" sz="2400" dirty="0"/>
              <a:t> програма тя е еквивалентна на </a:t>
            </a:r>
            <a:endParaRPr lang="en-US" sz="2400" dirty="0" smtClean="0"/>
          </a:p>
          <a:p>
            <a:pPr marL="842962" lvl="2" indent="0">
              <a:buNone/>
            </a:pPr>
            <a:r>
              <a:rPr lang="en-US" sz="2000" dirty="0" smtClean="0"/>
              <a:t> 		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kill( </a:t>
            </a:r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getpid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(), 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sig );</a:t>
            </a:r>
          </a:p>
          <a:p>
            <a:pPr lvl="1"/>
            <a:r>
              <a:rPr lang="bg-BG" sz="2400" dirty="0" smtClean="0"/>
              <a:t>В </a:t>
            </a:r>
            <a:r>
              <a:rPr lang="bg-BG" sz="2400" dirty="0" err="1"/>
              <a:t>многонишковата</a:t>
            </a:r>
            <a:r>
              <a:rPr lang="bg-BG" sz="2400" dirty="0"/>
              <a:t> програма тя е еквивалентна </a:t>
            </a:r>
            <a:r>
              <a:rPr lang="bg-BG" sz="2400" dirty="0" smtClean="0"/>
              <a:t>на</a:t>
            </a:r>
            <a:endParaRPr lang="en-US" sz="2400" dirty="0" smtClean="0"/>
          </a:p>
          <a:p>
            <a:pPr marL="842962" lvl="2" indent="0">
              <a:buNone/>
            </a:pPr>
            <a:r>
              <a:rPr lang="en-US" sz="2000" dirty="0" smtClean="0"/>
              <a:t> 		</a:t>
            </a:r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pthread_kill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( </a:t>
            </a:r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</a:rPr>
              <a:t>pthread_self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(), 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sig 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</a:rPr>
              <a:t>);</a:t>
            </a:r>
            <a:endParaRPr lang="en-US" sz="2000" dirty="0" smtClean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812" y="2743200"/>
            <a:ext cx="3327402" cy="73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850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Сигнали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raise()</a:t>
            </a:r>
          </a:p>
          <a:p>
            <a:pPr lvl="1"/>
            <a:r>
              <a:rPr lang="en-GB" sz="2400" dirty="0"/>
              <a:t>raise() </a:t>
            </a:r>
            <a:r>
              <a:rPr lang="ru-RU" sz="2400" dirty="0"/>
              <a:t>се </a:t>
            </a:r>
            <a:r>
              <a:rPr lang="bg-BG" sz="2400" dirty="0" smtClean="0"/>
              <a:t>предпочита пред </a:t>
            </a:r>
            <a:r>
              <a:rPr lang="en-US" sz="2400" dirty="0" smtClean="0"/>
              <a:t>kill</a:t>
            </a:r>
            <a:r>
              <a:rPr lang="bg-BG" sz="2400" dirty="0" smtClean="0"/>
              <a:t>() в случаите, когато </a:t>
            </a:r>
            <a:r>
              <a:rPr lang="en-US" sz="2400" dirty="0" smtClean="0"/>
              <a:t>e </a:t>
            </a:r>
            <a:r>
              <a:rPr lang="bg-BG" sz="2400" dirty="0" smtClean="0"/>
              <a:t>необходимо </a:t>
            </a:r>
            <a:r>
              <a:rPr lang="ru-RU" sz="2400" dirty="0" smtClean="0"/>
              <a:t>изпращане </a:t>
            </a:r>
            <a:r>
              <a:rPr lang="ru-RU" sz="2400" dirty="0"/>
              <a:t>на сигнал към текущия процес (процесът, който изпълнява кода).</a:t>
            </a:r>
          </a:p>
          <a:p>
            <a:pPr lvl="1"/>
            <a:r>
              <a:rPr lang="ru-RU" sz="2400" dirty="0" smtClean="0"/>
              <a:t>Основно </a:t>
            </a:r>
            <a:r>
              <a:rPr lang="ru-RU" sz="2400" dirty="0"/>
              <a:t>се прилага за генериране на сигнали като </a:t>
            </a:r>
            <a:r>
              <a:rPr lang="en-GB" sz="2400" dirty="0"/>
              <a:t>SIGINT, SIGTERM, SIGSEGV </a:t>
            </a:r>
            <a:r>
              <a:rPr lang="ru-RU" sz="2400" dirty="0"/>
              <a:t>и други</a:t>
            </a:r>
            <a:r>
              <a:rPr lang="ru-RU" sz="2400" dirty="0" smtClean="0"/>
              <a:t>.</a:t>
            </a:r>
          </a:p>
          <a:p>
            <a:pPr lvl="1"/>
            <a:r>
              <a:rPr lang="bg-BG" sz="2400" dirty="0"/>
              <a:t>Ако сигналът предизвиква извикване на манипулатор,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raise() </a:t>
            </a:r>
            <a:r>
              <a:rPr lang="bg-BG" sz="2400" dirty="0"/>
              <a:t>ще се върне само след като манипулаторът на сигнала се е върнал.</a:t>
            </a:r>
          </a:p>
          <a:p>
            <a:pPr lvl="1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8619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Сигнали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raise()</a:t>
            </a:r>
          </a:p>
          <a:p>
            <a:pPr lvl="1"/>
            <a:r>
              <a:rPr lang="bg-BG" sz="2400" dirty="0" smtClean="0"/>
              <a:t>Пример:</a:t>
            </a:r>
          </a:p>
          <a:p>
            <a:pPr lvl="2"/>
            <a:r>
              <a:rPr lang="ru-RU" sz="2000" dirty="0"/>
              <a:t>Програмата отпечатва </a:t>
            </a:r>
            <a:r>
              <a:rPr lang="ru-RU" sz="2000" dirty="0" smtClean="0"/>
              <a:t>"raise </a:t>
            </a:r>
            <a:r>
              <a:rPr lang="ru-RU" sz="2000" dirty="0"/>
              <a:t>before",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след </a:t>
            </a:r>
            <a:r>
              <a:rPr lang="ru-RU" sz="2000" dirty="0"/>
              <a:t>което използва raise</a:t>
            </a:r>
            <a:r>
              <a:rPr lang="ru-RU" sz="2000" dirty="0" smtClean="0"/>
              <a:t>() за </a:t>
            </a:r>
            <a:br>
              <a:rPr lang="ru-RU" sz="2000" dirty="0" smtClean="0"/>
            </a:br>
            <a:r>
              <a:rPr lang="ru-RU" sz="2000" dirty="0" smtClean="0"/>
              <a:t>изпращане </a:t>
            </a:r>
            <a:r>
              <a:rPr lang="ru-RU" sz="2000" dirty="0"/>
              <a:t>на стоп сигнал – това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води </a:t>
            </a:r>
            <a:r>
              <a:rPr lang="ru-RU" sz="2000" dirty="0"/>
              <a:t>до  прекратяване на процеса.</a:t>
            </a:r>
            <a:endParaRPr lang="bg-BG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5412" y="1371600"/>
            <a:ext cx="4772691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0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Сигнали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raise()</a:t>
            </a:r>
          </a:p>
          <a:p>
            <a:pPr lvl="1"/>
            <a:r>
              <a:rPr lang="bg-BG" sz="2400" dirty="0" smtClean="0"/>
              <a:t>Пример:</a:t>
            </a:r>
          </a:p>
          <a:p>
            <a:pPr lvl="2"/>
            <a:r>
              <a:rPr lang="ru-RU" sz="2000" dirty="0" smtClean="0"/>
              <a:t>Обработка на raise</a:t>
            </a:r>
            <a:r>
              <a:rPr lang="ru-RU" sz="2000" dirty="0" smtClean="0"/>
              <a:t>()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с манипулатор.</a:t>
            </a:r>
            <a:endParaRPr lang="bg-BG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825" y="1981200"/>
            <a:ext cx="7131381" cy="4724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412" y="5334000"/>
            <a:ext cx="4081476" cy="97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69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Сигнали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alarm</a:t>
            </a:r>
            <a:r>
              <a:rPr lang="ru-RU" sz="2800" dirty="0" smtClean="0"/>
              <a:t>()</a:t>
            </a:r>
            <a:endParaRPr lang="ru-RU" sz="2800" dirty="0"/>
          </a:p>
          <a:p>
            <a:pPr lvl="1"/>
            <a:r>
              <a:rPr lang="bg-BG" sz="2400" dirty="0"/>
              <a:t>Функцията </a:t>
            </a:r>
            <a:r>
              <a:rPr lang="bg-BG" sz="2400" dirty="0" smtClean="0"/>
              <a:t>ще </a:t>
            </a:r>
            <a:r>
              <a:rPr lang="bg-BG" sz="2400" dirty="0"/>
              <a:t>изпрати сигнал </a:t>
            </a:r>
            <a:r>
              <a:rPr lang="en-US" sz="2400" dirty="0"/>
              <a:t>SIGALRM </a:t>
            </a:r>
            <a:r>
              <a:rPr lang="bg-BG" sz="2400" dirty="0"/>
              <a:t>към </a:t>
            </a:r>
            <a:r>
              <a:rPr lang="bg-BG" sz="2400" dirty="0" smtClean="0"/>
              <a:t>текущия </a:t>
            </a:r>
            <a:r>
              <a:rPr lang="bg-BG" sz="2400" dirty="0"/>
              <a:t>процес след определените секунди.</a:t>
            </a:r>
          </a:p>
          <a:p>
            <a:pPr lvl="2"/>
            <a:r>
              <a:rPr lang="en-US" sz="2000" dirty="0" smtClean="0"/>
              <a:t>seconds: </a:t>
            </a:r>
            <a:r>
              <a:rPr lang="bg-BG" sz="2000" dirty="0"/>
              <a:t>указва броя секунди за таймера. </a:t>
            </a:r>
            <a:endParaRPr lang="en-US" sz="2000" dirty="0" smtClean="0"/>
          </a:p>
          <a:p>
            <a:pPr lvl="1"/>
            <a:endParaRPr lang="bg-BG" sz="2400" dirty="0" smtClean="0"/>
          </a:p>
          <a:p>
            <a:pPr lvl="1"/>
            <a:endParaRPr lang="bg-BG" sz="2400" dirty="0"/>
          </a:p>
          <a:p>
            <a:pPr lvl="1"/>
            <a:endParaRPr lang="bg-BG" sz="2400" dirty="0" smtClean="0"/>
          </a:p>
          <a:p>
            <a:pPr lvl="1"/>
            <a:r>
              <a:rPr lang="bg-BG" sz="2400" dirty="0" smtClean="0"/>
              <a:t>Функция</a:t>
            </a:r>
            <a:r>
              <a:rPr lang="en-US" sz="2400" dirty="0" smtClean="0"/>
              <a:t> </a:t>
            </a:r>
            <a:r>
              <a:rPr lang="bg-BG" sz="2400" dirty="0" smtClean="0"/>
              <a:t>връща:</a:t>
            </a:r>
          </a:p>
          <a:p>
            <a:pPr lvl="2"/>
            <a:r>
              <a:rPr lang="bg-BG" sz="2000" dirty="0" smtClean="0"/>
              <a:t>0 : когато никоя друга аларма не е сработила в зададения период;</a:t>
            </a:r>
          </a:p>
          <a:p>
            <a:pPr lvl="2"/>
            <a:r>
              <a:rPr lang="bg-BG" sz="2000" dirty="0" smtClean="0"/>
              <a:t>Цяло число: броя на оставащите секунди след сработване на друга аларма.</a:t>
            </a:r>
            <a:endParaRPr lang="bg-BG" sz="2000" dirty="0"/>
          </a:p>
          <a:p>
            <a:pPr lvl="1"/>
            <a:r>
              <a:rPr lang="ru-RU" sz="2400" dirty="0" smtClean="0"/>
              <a:t>Сигналите</a:t>
            </a:r>
            <a:r>
              <a:rPr lang="ru-RU" sz="2400" dirty="0"/>
              <a:t>, създадени от alarm(), се запазват в </a:t>
            </a:r>
            <a:r>
              <a:rPr lang="ru-RU" sz="2400" dirty="0" smtClean="0"/>
              <a:t>при активизация на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execve()</a:t>
            </a:r>
            <a:r>
              <a:rPr lang="ru-RU" sz="2400" dirty="0" smtClean="0"/>
              <a:t>, но не </a:t>
            </a:r>
            <a:r>
              <a:rPr lang="ru-RU" sz="2400" dirty="0"/>
              <a:t>се </a:t>
            </a:r>
            <a:r>
              <a:rPr lang="ru-RU" sz="2400" dirty="0" smtClean="0"/>
              <a:t>наследяват </a:t>
            </a:r>
            <a:r>
              <a:rPr lang="ru-RU" sz="2400" dirty="0"/>
              <a:t>от </a:t>
            </a:r>
            <a:r>
              <a:rPr lang="ru-RU" sz="2400" dirty="0" smtClean="0"/>
              <a:t>процесите, </a:t>
            </a:r>
            <a:r>
              <a:rPr lang="ru-RU" sz="2400" dirty="0"/>
              <a:t>създадени чрез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fork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ru-RU" sz="2400" dirty="0" smtClean="0"/>
              <a:t>.</a:t>
            </a:r>
            <a:endParaRPr lang="bg-BG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012" y="3124200"/>
            <a:ext cx="6947590" cy="79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82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Сигнали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alarm</a:t>
            </a:r>
            <a:r>
              <a:rPr lang="ru-RU" sz="2800" dirty="0" smtClean="0"/>
              <a:t>()</a:t>
            </a:r>
            <a:endParaRPr lang="ru-RU" sz="2800" dirty="0"/>
          </a:p>
          <a:p>
            <a:pPr lvl="1"/>
            <a:r>
              <a:rPr lang="bg-BG" sz="2400" dirty="0" smtClean="0"/>
              <a:t>Пример: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2479" y="1219200"/>
            <a:ext cx="8913860" cy="5448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212" y="1371600"/>
            <a:ext cx="3419952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11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Сигнали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pause</a:t>
            </a:r>
            <a:r>
              <a:rPr lang="ru-RU" sz="2800" dirty="0" smtClean="0"/>
              <a:t>()</a:t>
            </a:r>
            <a:endParaRPr lang="ru-RU" sz="2800" dirty="0"/>
          </a:p>
          <a:p>
            <a:pPr lvl="1"/>
            <a:r>
              <a:rPr lang="bg-BG" sz="2400" dirty="0" smtClean="0"/>
              <a:t>Функцията</a:t>
            </a:r>
            <a:r>
              <a:rPr lang="ru-RU" sz="2400" dirty="0" smtClean="0"/>
              <a:t> принуждава извикващия </a:t>
            </a:r>
            <a:r>
              <a:rPr lang="ru-RU" sz="2400" dirty="0"/>
              <a:t>процес (или нишка) да </a:t>
            </a:r>
            <a:r>
              <a:rPr lang="ru-RU" sz="2400" dirty="0" smtClean="0"/>
              <a:t>спре (респ. «</a:t>
            </a:r>
            <a:r>
              <a:rPr lang="bg-BG" sz="2400" dirty="0" smtClean="0"/>
              <a:t>з</a:t>
            </a:r>
            <a:r>
              <a:rPr lang="ru-RU" sz="2400" dirty="0" err="1" smtClean="0"/>
              <a:t>аспи</a:t>
            </a:r>
            <a:r>
              <a:rPr lang="ru-RU" sz="2400" dirty="0" smtClean="0"/>
              <a:t>»), </a:t>
            </a:r>
            <a:r>
              <a:rPr lang="ru-RU" sz="2400" dirty="0"/>
              <a:t>докато се подаде сигнал, </a:t>
            </a:r>
            <a:r>
              <a:rPr lang="ru-RU" sz="2400" dirty="0" err="1" smtClean="0"/>
              <a:t>който</a:t>
            </a:r>
            <a:r>
              <a:rPr lang="ru-RU" sz="2400" dirty="0" smtClean="0"/>
              <a:t>:</a:t>
            </a:r>
          </a:p>
          <a:p>
            <a:pPr lvl="2"/>
            <a:r>
              <a:rPr lang="ru-RU" sz="2000" dirty="0" err="1" smtClean="0"/>
              <a:t>прекратява</a:t>
            </a:r>
            <a:r>
              <a:rPr lang="ru-RU" sz="2000" dirty="0" smtClean="0"/>
              <a:t> </a:t>
            </a:r>
            <a:r>
              <a:rPr lang="ru-RU" sz="2000" dirty="0"/>
              <a:t>процеса, или </a:t>
            </a:r>
            <a:endParaRPr lang="ru-RU" sz="2000" dirty="0" smtClean="0"/>
          </a:p>
          <a:p>
            <a:pPr lvl="2"/>
            <a:r>
              <a:rPr lang="ru-RU" sz="2000" dirty="0" err="1" smtClean="0"/>
              <a:t>предизвиква</a:t>
            </a:r>
            <a:r>
              <a:rPr lang="ru-RU" sz="2000" dirty="0" smtClean="0"/>
              <a:t> </a:t>
            </a:r>
            <a:r>
              <a:rPr lang="ru-RU" sz="2000" dirty="0"/>
              <a:t>извикване на функция за </a:t>
            </a:r>
            <a:r>
              <a:rPr lang="ru-RU" sz="2000" dirty="0" smtClean="0"/>
              <a:t>обработка </a:t>
            </a:r>
            <a:r>
              <a:rPr lang="ru-RU" sz="2000" dirty="0"/>
              <a:t>на </a:t>
            </a:r>
            <a:r>
              <a:rPr lang="ru-RU" sz="2000" dirty="0" smtClean="0"/>
              <a:t>възникналия сигнал.</a:t>
            </a:r>
            <a:endParaRPr lang="bg-BG" sz="2000" dirty="0"/>
          </a:p>
          <a:p>
            <a:pPr lvl="1"/>
            <a:endParaRPr lang="ru-RU" sz="2400" dirty="0" smtClean="0"/>
          </a:p>
          <a:p>
            <a:pPr lvl="1"/>
            <a:endParaRPr lang="ru-RU" sz="2400" dirty="0"/>
          </a:p>
          <a:p>
            <a:pPr lvl="1"/>
            <a:endParaRPr lang="ru-RU" sz="2400" dirty="0" smtClean="0"/>
          </a:p>
          <a:p>
            <a:pPr lvl="1"/>
            <a:r>
              <a:rPr lang="ru-RU" sz="2400" dirty="0" smtClean="0"/>
              <a:t>Функцията </a:t>
            </a:r>
            <a:r>
              <a:rPr lang="ru-RU" sz="2400" dirty="0" smtClean="0"/>
              <a:t>завършва след завършване на функцията </a:t>
            </a:r>
            <a:r>
              <a:rPr lang="ru-RU" sz="2400" dirty="0"/>
              <a:t>за </a:t>
            </a:r>
            <a:r>
              <a:rPr lang="ru-RU" sz="2400" dirty="0" smtClean="0"/>
              <a:t>обработка на сигнал.  </a:t>
            </a:r>
          </a:p>
          <a:p>
            <a:pPr lvl="2"/>
            <a:r>
              <a:rPr lang="ru-RU" sz="2000" dirty="0" smtClean="0"/>
              <a:t>При успешно завършване се връща </a:t>
            </a:r>
            <a:r>
              <a:rPr lang="ru-RU" sz="2000" dirty="0"/>
              <a:t>-1, а </a:t>
            </a:r>
            <a:r>
              <a:rPr lang="ru-RU" sz="2000" dirty="0" smtClean="0"/>
              <a:t>в errno </a:t>
            </a:r>
            <a:r>
              <a:rPr lang="ru-RU" sz="2000" dirty="0"/>
              <a:t>се </a:t>
            </a:r>
            <a:r>
              <a:rPr lang="ru-RU" sz="2000" dirty="0" smtClean="0"/>
              <a:t>записва EINTR</a:t>
            </a:r>
            <a:r>
              <a:rPr lang="ru-RU" sz="2000" dirty="0"/>
              <a:t>.</a:t>
            </a:r>
            <a:endParaRPr lang="bg-BG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0212" y="3505152"/>
            <a:ext cx="3294779" cy="838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392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Сигнали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sigqueue</a:t>
            </a:r>
            <a:r>
              <a:rPr lang="ru-RU" sz="2800" dirty="0" smtClean="0"/>
              <a:t>()</a:t>
            </a:r>
            <a:endParaRPr lang="ru-RU" sz="2800" dirty="0"/>
          </a:p>
          <a:p>
            <a:pPr lvl="1"/>
            <a:r>
              <a:rPr lang="ru-RU" sz="2400" dirty="0"/>
              <a:t>Подобна на kill(), но позволява изпращане на допълнителна стойност (sigval).</a:t>
            </a:r>
          </a:p>
          <a:p>
            <a:pPr lvl="2"/>
            <a:r>
              <a:rPr lang="ru-RU" sz="2000" dirty="0" smtClean="0"/>
              <a:t>Използва </a:t>
            </a:r>
            <a:r>
              <a:rPr lang="ru-RU" sz="2000" dirty="0"/>
              <a:t>се за реално-времеви сигнали (например SIGRTMIN).</a:t>
            </a:r>
            <a:endParaRPr lang="ru-RU" sz="2000" dirty="0" smtClean="0"/>
          </a:p>
          <a:p>
            <a:pPr lvl="1"/>
            <a:endParaRPr lang="ru-RU" sz="2400" dirty="0"/>
          </a:p>
          <a:p>
            <a:pPr lvl="1"/>
            <a:endParaRPr lang="ru-RU" sz="2400" dirty="0" smtClean="0"/>
          </a:p>
          <a:p>
            <a:pPr lvl="1"/>
            <a:endParaRPr lang="ru-RU" sz="2400" dirty="0"/>
          </a:p>
          <a:p>
            <a:pPr lvl="1"/>
            <a:endParaRPr lang="ru-RU" sz="2400" dirty="0" smtClean="0"/>
          </a:p>
          <a:p>
            <a:pPr lvl="1"/>
            <a:endParaRPr lang="ru-RU" sz="2400" dirty="0"/>
          </a:p>
          <a:p>
            <a:pPr lvl="2"/>
            <a:r>
              <a:rPr lang="ru-RU" sz="2000" dirty="0" smtClean="0"/>
              <a:t>Ако </a:t>
            </a:r>
            <a:r>
              <a:rPr lang="ru-RU" sz="2000" dirty="0"/>
              <a:t>получаващият процес е инсталирал манипулатор за този сигнал, използвайки флага </a:t>
            </a:r>
            <a:r>
              <a:rPr lang="en-GB" sz="2000" dirty="0"/>
              <a:t>SA_SIGINFO </a:t>
            </a:r>
            <a:r>
              <a:rPr lang="ru-RU" sz="2000" dirty="0"/>
              <a:t>към </a:t>
            </a:r>
            <a:r>
              <a:rPr lang="en-GB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sigaction</a:t>
            </a:r>
            <a:r>
              <a:rPr lang="en-GB" sz="2000" dirty="0" smtClean="0"/>
              <a:t>(), </a:t>
            </a:r>
            <a:r>
              <a:rPr lang="ru-RU" sz="2000" dirty="0"/>
              <a:t>той може да получи тези данни чрез полето </a:t>
            </a:r>
            <a:r>
              <a:rPr lang="en-GB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si_value</a:t>
            </a:r>
            <a:r>
              <a:rPr lang="en-GB" sz="2000" dirty="0"/>
              <a:t> </a:t>
            </a:r>
            <a:r>
              <a:rPr lang="ru-RU" sz="2000" dirty="0"/>
              <a:t>на структурата </a:t>
            </a:r>
            <a:r>
              <a:rPr lang="en-GB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siginfo_t</a:t>
            </a:r>
            <a:r>
              <a:rPr lang="en-GB" sz="2000" dirty="0"/>
              <a:t>, </a:t>
            </a:r>
            <a:r>
              <a:rPr lang="ru-RU" sz="2000" dirty="0"/>
              <a:t>предадена като втори аргумент на манипулатора.  </a:t>
            </a:r>
            <a:endParaRPr lang="ru-RU" sz="2000" dirty="0" smtClean="0"/>
          </a:p>
          <a:p>
            <a:pPr lvl="3"/>
            <a:r>
              <a:rPr lang="ru-RU" sz="1800" dirty="0" smtClean="0"/>
              <a:t>Полето </a:t>
            </a:r>
            <a:r>
              <a:rPr lang="en-GB" sz="1800" dirty="0" err="1" smtClean="0"/>
              <a:t>si_code</a:t>
            </a:r>
            <a:r>
              <a:rPr lang="en-GB" sz="1800" dirty="0" smtClean="0"/>
              <a:t> </a:t>
            </a:r>
            <a:r>
              <a:rPr lang="ru-RU" sz="1800" dirty="0"/>
              <a:t>на тази структура ще бъде настроено на </a:t>
            </a:r>
            <a:r>
              <a:rPr lang="en-GB" sz="1800" dirty="0"/>
              <a:t>SI_QUEUE.</a:t>
            </a:r>
            <a:endParaRPr lang="ru-RU" sz="1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6812" y="2862125"/>
            <a:ext cx="7106642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41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Може би най-простият начин за предаване на данни между </a:t>
            </a:r>
            <a:r>
              <a:rPr lang="ru-RU" sz="2800" dirty="0" smtClean="0"/>
              <a:t>дв</a:t>
            </a:r>
            <a:r>
              <a:rPr lang="en-US" sz="2800" dirty="0" smtClean="0"/>
              <a:t>a</a:t>
            </a:r>
            <a:r>
              <a:rPr lang="ru-RU" sz="2800" dirty="0" smtClean="0"/>
              <a:t> </a:t>
            </a:r>
            <a:r>
              <a:rPr lang="bg-BG" sz="2800" dirty="0" smtClean="0"/>
              <a:t>процеса </a:t>
            </a:r>
            <a:r>
              <a:rPr lang="ru-RU" sz="2800" dirty="0" smtClean="0"/>
              <a:t>е </a:t>
            </a:r>
            <a:r>
              <a:rPr lang="ru-RU" sz="2800" dirty="0"/>
              <a:t>с </a:t>
            </a:r>
            <a:r>
              <a:rPr lang="ru-RU" sz="2800" dirty="0" smtClean="0"/>
              <a:t>използване на функциите popen() </a:t>
            </a:r>
            <a:r>
              <a:rPr lang="ru-RU" sz="2800" dirty="0"/>
              <a:t>и </a:t>
            </a:r>
            <a:r>
              <a:rPr lang="ru-RU" sz="2800" dirty="0" smtClean="0"/>
              <a:t>pclose().</a:t>
            </a:r>
            <a:endParaRPr lang="en-US" sz="2800" dirty="0" smtClean="0"/>
          </a:p>
          <a:p>
            <a:pPr lvl="1"/>
            <a:r>
              <a:rPr lang="bg-BG" sz="2400" dirty="0" smtClean="0"/>
              <a:t>Пример</a:t>
            </a:r>
            <a:r>
              <a:rPr lang="en-US" sz="2400" dirty="0" smtClean="0"/>
              <a:t>:</a:t>
            </a:r>
            <a:endParaRPr lang="bg-BG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612" y="2362200"/>
            <a:ext cx="8493539" cy="42919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Междупроцесна</a:t>
            </a:r>
            <a:r>
              <a:rPr lang="bg-BG" dirty="0"/>
              <a:t> комуникация</a:t>
            </a:r>
          </a:p>
        </p:txBody>
      </p:sp>
    </p:spTree>
    <p:extLst>
      <p:ext uri="{BB962C8B-B14F-4D97-AF65-F5344CB8AC3E}">
        <p14:creationId xmlns:p14="http://schemas.microsoft.com/office/powerpoint/2010/main" val="39045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Сигнали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sigqueue</a:t>
            </a:r>
            <a:r>
              <a:rPr lang="ru-RU" sz="2800" dirty="0" smtClean="0"/>
              <a:t>()</a:t>
            </a:r>
            <a:endParaRPr lang="ru-RU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212" y="1797730"/>
            <a:ext cx="10591740" cy="499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0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Сигнали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err="1"/>
              <a:t>pthread_kill</a:t>
            </a:r>
            <a:r>
              <a:rPr lang="ru-RU" sz="2800" dirty="0" smtClean="0"/>
              <a:t>()</a:t>
            </a:r>
            <a:endParaRPr lang="ru-RU" sz="2800" dirty="0"/>
          </a:p>
          <a:p>
            <a:pPr lvl="1"/>
            <a:r>
              <a:rPr lang="ru-RU" sz="2400" dirty="0"/>
              <a:t>Функцията </a:t>
            </a:r>
            <a:r>
              <a:rPr lang="en-GB" sz="2400" dirty="0" err="1"/>
              <a:t>pthread_kill</a:t>
            </a:r>
            <a:r>
              <a:rPr lang="en-GB" sz="2400" dirty="0"/>
              <a:t>() </a:t>
            </a:r>
            <a:r>
              <a:rPr lang="ru-RU" sz="2400" dirty="0"/>
              <a:t>изпраща сигнала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</a:t>
            </a:r>
            <a:r>
              <a:rPr lang="en-GB" sz="2400" dirty="0"/>
              <a:t> </a:t>
            </a:r>
            <a:r>
              <a:rPr lang="ru-RU" sz="2400" dirty="0"/>
              <a:t>към определена нишка (thread) в </a:t>
            </a:r>
            <a:r>
              <a:rPr lang="ru-RU" sz="2400" dirty="0" smtClean="0"/>
              <a:t>извикващия процес. </a:t>
            </a:r>
          </a:p>
          <a:p>
            <a:pPr lvl="2"/>
            <a:r>
              <a:rPr lang="ru-RU" sz="2000" dirty="0" smtClean="0"/>
              <a:t>Сигналът </a:t>
            </a:r>
            <a:r>
              <a:rPr lang="ru-RU" sz="2000" dirty="0"/>
              <a:t>се насочва асинхронно към нишката. </a:t>
            </a:r>
            <a:endParaRPr lang="ru-RU" sz="2000" dirty="0" smtClean="0"/>
          </a:p>
          <a:p>
            <a:pPr lvl="1"/>
            <a:endParaRPr lang="ru-RU" sz="2400" dirty="0" smtClean="0"/>
          </a:p>
          <a:p>
            <a:pPr lvl="1"/>
            <a:endParaRPr lang="ru-RU" sz="2400" dirty="0"/>
          </a:p>
          <a:p>
            <a:pPr lvl="1"/>
            <a:endParaRPr lang="ru-RU" sz="2400" dirty="0" smtClean="0"/>
          </a:p>
          <a:p>
            <a:pPr lvl="1"/>
            <a:endParaRPr lang="ru-RU" sz="2400" dirty="0"/>
          </a:p>
          <a:p>
            <a:pPr lvl="1"/>
            <a:r>
              <a:rPr lang="ru-RU" sz="2400" dirty="0" smtClean="0"/>
              <a:t>Ако </a:t>
            </a:r>
            <a:r>
              <a:rPr lang="en-GB" sz="2400" dirty="0"/>
              <a:t>sig </a:t>
            </a:r>
            <a:r>
              <a:rPr lang="ru-RU" sz="2400" dirty="0"/>
              <a:t>е 0, не се изпраща сигнал, но проверката за грешка все пак се извършва.</a:t>
            </a:r>
          </a:p>
          <a:p>
            <a:pPr lvl="1"/>
            <a:endParaRPr lang="ru-RU" sz="2400" dirty="0"/>
          </a:p>
          <a:p>
            <a:pPr lvl="1"/>
            <a:endParaRPr lang="ru-RU" sz="24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412" y="3048000"/>
            <a:ext cx="7210338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94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Сигнали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err="1"/>
              <a:t>pthread_kill</a:t>
            </a:r>
            <a:r>
              <a:rPr lang="ru-RU" sz="2800" dirty="0" smtClean="0"/>
              <a:t>()</a:t>
            </a:r>
            <a:endParaRPr lang="ru-RU" sz="2800" dirty="0"/>
          </a:p>
          <a:p>
            <a:pPr lvl="1"/>
            <a:endParaRPr lang="ru-RU" sz="2400" dirty="0"/>
          </a:p>
          <a:p>
            <a:pPr lvl="1"/>
            <a:endParaRPr lang="ru-RU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012" y="1143000"/>
            <a:ext cx="8340495" cy="559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382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Сигнали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err="1"/>
              <a:t>killpg</a:t>
            </a:r>
            <a:r>
              <a:rPr lang="en-GB" sz="2800" dirty="0"/>
              <a:t>(</a:t>
            </a:r>
            <a:r>
              <a:rPr lang="en-GB" sz="2800" dirty="0" err="1"/>
              <a:t>pid_t</a:t>
            </a:r>
            <a:r>
              <a:rPr lang="en-GB" sz="2800" dirty="0"/>
              <a:t> </a:t>
            </a:r>
            <a:r>
              <a:rPr lang="en-GB" sz="2800" dirty="0" err="1"/>
              <a:t>pgrp</a:t>
            </a:r>
            <a:r>
              <a:rPr lang="en-GB" sz="2800" dirty="0"/>
              <a:t>, </a:t>
            </a:r>
            <a:r>
              <a:rPr lang="en-GB" sz="2800" dirty="0" err="1"/>
              <a:t>int</a:t>
            </a:r>
            <a:r>
              <a:rPr lang="en-GB" sz="2800" dirty="0"/>
              <a:t> sig</a:t>
            </a:r>
            <a:r>
              <a:rPr lang="en-GB" sz="2800" dirty="0" smtClean="0"/>
              <a:t>)</a:t>
            </a:r>
            <a:endParaRPr lang="bg-BG" sz="2800" dirty="0" smtClean="0"/>
          </a:p>
          <a:p>
            <a:pPr lvl="1"/>
            <a:r>
              <a:rPr lang="ru-RU" sz="2400" dirty="0"/>
              <a:t>Изпраща сигнал към цяла група от процеси.</a:t>
            </a:r>
          </a:p>
          <a:p>
            <a:pPr lvl="1"/>
            <a:r>
              <a:rPr lang="ru-RU" sz="2400" dirty="0"/>
              <a:t>Полезно, когато искаме да </a:t>
            </a:r>
            <a:r>
              <a:rPr lang="ru-RU" sz="2400" dirty="0" smtClean="0"/>
              <a:t>«убием» </a:t>
            </a:r>
            <a:r>
              <a:rPr lang="ru-RU" sz="2400" dirty="0"/>
              <a:t>всички процеси в групата.</a:t>
            </a:r>
          </a:p>
          <a:p>
            <a:pPr marL="749300" lvl="2" indent="-347663">
              <a:buSzPct val="70000"/>
              <a:buFont typeface="Wingdings" panose="05000000000000000000" pitchFamily="2" charset="2"/>
              <a:buChar char="Ä"/>
            </a:pPr>
            <a:endParaRPr lang="ru-RU" dirty="0"/>
          </a:p>
          <a:p>
            <a:pPr lvl="1"/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4276388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Сигнали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err="1" smtClean="0"/>
              <a:t>setitimer</a:t>
            </a:r>
            <a:r>
              <a:rPr lang="en-GB" sz="2800" dirty="0" smtClean="0"/>
              <a:t>() / </a:t>
            </a:r>
            <a:r>
              <a:rPr lang="en-GB" sz="2800" dirty="0" err="1" smtClean="0"/>
              <a:t>getitimer</a:t>
            </a:r>
            <a:r>
              <a:rPr lang="en-GB" sz="2800" dirty="0" smtClean="0"/>
              <a:t>()</a:t>
            </a:r>
            <a:endParaRPr lang="bg-BG" sz="2800" dirty="0" smtClean="0"/>
          </a:p>
          <a:p>
            <a:pPr lvl="1"/>
            <a:r>
              <a:rPr lang="bg-BG" sz="2400" dirty="0" smtClean="0"/>
              <a:t>Това са функции за </a:t>
            </a:r>
            <a:r>
              <a:rPr lang="ru-RU" sz="2400" dirty="0"/>
              <a:t>задаване </a:t>
            </a:r>
            <a:r>
              <a:rPr lang="ru-RU" sz="2400" dirty="0" smtClean="0"/>
              <a:t>/ получаване стойност </a:t>
            </a:r>
            <a:r>
              <a:rPr lang="ru-RU" sz="2400" dirty="0"/>
              <a:t>на интервален таймер</a:t>
            </a:r>
            <a:endParaRPr lang="en-US" sz="2400" dirty="0" smtClean="0"/>
          </a:p>
          <a:p>
            <a:pPr lvl="2"/>
            <a:r>
              <a:rPr lang="en-US" sz="2000" dirty="0" err="1"/>
              <a:t>s</a:t>
            </a:r>
            <a:r>
              <a:rPr lang="en-US" sz="2000" dirty="0" err="1" smtClean="0"/>
              <a:t>etitimer</a:t>
            </a:r>
            <a:r>
              <a:rPr lang="en-US" sz="2000" dirty="0" smtClean="0"/>
              <a:t>() </a:t>
            </a:r>
            <a:r>
              <a:rPr lang="bg-BG" sz="2000" dirty="0" smtClean="0"/>
              <a:t>е а</a:t>
            </a:r>
            <a:r>
              <a:rPr lang="ru-RU" sz="2000" dirty="0" smtClean="0"/>
              <a:t>лтернативи </a:t>
            </a:r>
            <a:r>
              <a:rPr lang="ru-RU" sz="2000" dirty="0"/>
              <a:t>на alarm(), но с по-прецизен контрол</a:t>
            </a:r>
            <a:r>
              <a:rPr lang="ru-RU" sz="2000" dirty="0" smtClean="0"/>
              <a:t>.</a:t>
            </a:r>
          </a:p>
          <a:p>
            <a:pPr lvl="2"/>
            <a:r>
              <a:rPr lang="ru-RU" sz="2000" dirty="0" smtClean="0"/>
              <a:t>Позволява 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по-точни</a:t>
            </a:r>
            <a:r>
              <a:rPr lang="ru-RU" sz="2000" dirty="0" smtClean="0"/>
              <a:t> </a:t>
            </a:r>
            <a:r>
              <a:rPr lang="ru-RU" sz="2000" dirty="0"/>
              <a:t>таймери и поддръжка на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повторение</a:t>
            </a:r>
            <a:r>
              <a:rPr lang="ru-RU" sz="2000" dirty="0"/>
              <a:t>.</a:t>
            </a:r>
          </a:p>
          <a:p>
            <a:pPr lvl="2"/>
            <a:r>
              <a:rPr lang="ru-RU" sz="2000" dirty="0" smtClean="0"/>
              <a:t>Позволяват </a:t>
            </a:r>
            <a:r>
              <a:rPr lang="ru-RU" sz="2000" dirty="0"/>
              <a:t>работа с таймери, които могат да изпращат SIGALRM или други сигнали след определено време</a:t>
            </a:r>
            <a:r>
              <a:rPr lang="ru-RU" sz="2000" dirty="0" smtClean="0"/>
              <a:t>.</a:t>
            </a:r>
          </a:p>
          <a:p>
            <a:pPr lvl="1"/>
            <a:endParaRPr lang="ru-RU" sz="2400" dirty="0"/>
          </a:p>
          <a:p>
            <a:pPr lvl="1"/>
            <a:endParaRPr lang="ru-RU" sz="2400" dirty="0" smtClean="0"/>
          </a:p>
          <a:p>
            <a:pPr lvl="1"/>
            <a:endParaRPr lang="ru-RU" sz="2400" dirty="0"/>
          </a:p>
          <a:p>
            <a:pPr lvl="1"/>
            <a:endParaRPr lang="ru-RU" sz="2400" dirty="0" smtClean="0"/>
          </a:p>
          <a:p>
            <a:pPr lvl="1"/>
            <a:endParaRPr lang="ru-RU" sz="2400" dirty="0" smtClean="0"/>
          </a:p>
          <a:p>
            <a:pPr lvl="1"/>
            <a:endParaRPr lang="ru-RU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412" y="3651854"/>
            <a:ext cx="6324600" cy="314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2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Сигнали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err="1"/>
              <a:t>setitimer</a:t>
            </a:r>
            <a:r>
              <a:rPr lang="en-GB" sz="2800" dirty="0" smtClean="0"/>
              <a:t>()</a:t>
            </a:r>
            <a:endParaRPr lang="bg-BG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1212" y="1190846"/>
            <a:ext cx="8305800" cy="544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58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Сигнали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1143000"/>
            <a:ext cx="10900750" cy="57150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2800" dirty="0" err="1" smtClean="0"/>
              <a:t>timer_create</a:t>
            </a:r>
            <a:r>
              <a:rPr lang="en-GB" sz="2800" dirty="0" smtClean="0"/>
              <a:t>()</a:t>
            </a:r>
            <a:endParaRPr lang="bg-BG" sz="2800" dirty="0" smtClean="0"/>
          </a:p>
          <a:p>
            <a:pPr lvl="1">
              <a:spcBef>
                <a:spcPts val="0"/>
              </a:spcBef>
            </a:pPr>
            <a:r>
              <a:rPr lang="ru-RU" sz="2400" dirty="0" smtClean="0"/>
              <a:t>Създава</a:t>
            </a:r>
            <a:r>
              <a:rPr lang="en-US" sz="2400" dirty="0" smtClean="0"/>
              <a:t> </a:t>
            </a:r>
            <a:r>
              <a:rPr lang="ru-RU" sz="2400" dirty="0" smtClean="0"/>
              <a:t>POSIX </a:t>
            </a:r>
            <a:r>
              <a:rPr lang="ru-RU" sz="2400" dirty="0"/>
              <a:t>таймер, който може да изпраща сигнали след определено време.</a:t>
            </a:r>
          </a:p>
          <a:p>
            <a:pPr lvl="1">
              <a:spcBef>
                <a:spcPts val="0"/>
              </a:spcBef>
            </a:pPr>
            <a:endParaRPr lang="ru-RU" sz="2400" dirty="0" smtClean="0"/>
          </a:p>
          <a:p>
            <a:pPr lvl="1">
              <a:spcBef>
                <a:spcPts val="0"/>
              </a:spcBef>
            </a:pPr>
            <a:endParaRPr lang="ru-RU" sz="2400" dirty="0"/>
          </a:p>
          <a:p>
            <a:pPr lvl="1">
              <a:spcBef>
                <a:spcPts val="0"/>
              </a:spcBef>
            </a:pPr>
            <a:endParaRPr lang="ru-RU" sz="2400" dirty="0" smtClean="0"/>
          </a:p>
          <a:p>
            <a:pPr lvl="1">
              <a:spcBef>
                <a:spcPts val="0"/>
              </a:spcBef>
            </a:pPr>
            <a:endParaRPr lang="ru-RU" sz="2400" dirty="0" smtClean="0"/>
          </a:p>
          <a:p>
            <a:pPr lvl="1">
              <a:spcBef>
                <a:spcPts val="0"/>
              </a:spcBef>
            </a:pPr>
            <a:endParaRPr lang="ru-RU" sz="2400" dirty="0"/>
          </a:p>
          <a:p>
            <a:pPr lvl="2">
              <a:spcBef>
                <a:spcPts val="0"/>
              </a:spcBef>
            </a:pPr>
            <a:r>
              <a:rPr lang="en-GB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clockid</a:t>
            </a:r>
            <a:r>
              <a:rPr lang="en-GB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  <a:r>
              <a:rPr lang="en-GB" sz="2000" dirty="0" smtClean="0"/>
              <a:t> </a:t>
            </a:r>
            <a:r>
              <a:rPr lang="ru-RU" sz="2000" dirty="0"/>
              <a:t>кой часовник да се използва. Често срещани стойности:</a:t>
            </a:r>
          </a:p>
          <a:p>
            <a:pPr lvl="3">
              <a:spcBef>
                <a:spcPts val="0"/>
              </a:spcBef>
            </a:pPr>
            <a:r>
              <a:rPr lang="en-GB" sz="1800" dirty="0" smtClean="0"/>
              <a:t>CLOCK_REALTIME </a:t>
            </a:r>
            <a:r>
              <a:rPr lang="en-GB" sz="1800" dirty="0"/>
              <a:t>– </a:t>
            </a:r>
            <a:r>
              <a:rPr lang="ru-RU" sz="1800" dirty="0"/>
              <a:t>Стандартно време на системата.</a:t>
            </a:r>
          </a:p>
          <a:p>
            <a:pPr lvl="3">
              <a:spcBef>
                <a:spcPts val="0"/>
              </a:spcBef>
            </a:pPr>
            <a:r>
              <a:rPr lang="en-GB" sz="1800" dirty="0" smtClean="0"/>
              <a:t>CLOCK_MONOTONIC </a:t>
            </a:r>
            <a:r>
              <a:rPr lang="en-GB" sz="1800" dirty="0"/>
              <a:t>– </a:t>
            </a:r>
            <a:r>
              <a:rPr lang="ru-RU" sz="1800" dirty="0"/>
              <a:t>Непрекъснато броене (не се влияе от промяна на часовника).</a:t>
            </a:r>
          </a:p>
          <a:p>
            <a:pPr lvl="3">
              <a:spcBef>
                <a:spcPts val="0"/>
              </a:spcBef>
            </a:pPr>
            <a:r>
              <a:rPr lang="en-GB" sz="1800" dirty="0" smtClean="0"/>
              <a:t>CLOCK_PROCESS_CPUTIME_ID </a:t>
            </a:r>
            <a:r>
              <a:rPr lang="en-GB" sz="1800" dirty="0"/>
              <a:t>– </a:t>
            </a:r>
            <a:r>
              <a:rPr lang="ru-RU" sz="1800" dirty="0"/>
              <a:t>Време на процесора за текущия процес.</a:t>
            </a:r>
          </a:p>
          <a:p>
            <a:pPr lvl="2">
              <a:spcBef>
                <a:spcPts val="0"/>
              </a:spcBef>
            </a:pPr>
            <a:r>
              <a:rPr lang="en-GB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sevp</a:t>
            </a:r>
            <a:r>
              <a:rPr lang="en-GB" sz="2000" dirty="0"/>
              <a:t>:</a:t>
            </a:r>
            <a:r>
              <a:rPr lang="en-GB" sz="2000" dirty="0" smtClean="0"/>
              <a:t> </a:t>
            </a:r>
            <a:r>
              <a:rPr lang="ru-RU" sz="2000" dirty="0"/>
              <a:t>Определя как ще се изпраща сигналът (може да бъде </a:t>
            </a:r>
            <a:r>
              <a:rPr lang="en-GB" sz="2000" dirty="0"/>
              <a:t>NULL </a:t>
            </a:r>
            <a:r>
              <a:rPr lang="ru-RU" sz="2000" dirty="0"/>
              <a:t>за стандартен </a:t>
            </a:r>
            <a:r>
              <a:rPr lang="en-GB" sz="2000" dirty="0"/>
              <a:t>SIGALRM).</a:t>
            </a:r>
          </a:p>
          <a:p>
            <a:pPr lvl="2">
              <a:spcBef>
                <a:spcPts val="0"/>
              </a:spcBef>
            </a:pPr>
            <a:r>
              <a:rPr lang="en-GB" sz="2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timerid</a:t>
            </a:r>
            <a:r>
              <a:rPr lang="en-GB" sz="2000" dirty="0" smtClean="0"/>
              <a:t>: </a:t>
            </a:r>
            <a:r>
              <a:rPr lang="ru-RU" sz="2000" dirty="0"/>
              <a:t>Указател към </a:t>
            </a:r>
            <a:r>
              <a:rPr lang="en-GB" sz="2000" dirty="0" err="1"/>
              <a:t>timer_t</a:t>
            </a:r>
            <a:r>
              <a:rPr lang="en-GB" sz="2000" dirty="0"/>
              <a:t>, </a:t>
            </a:r>
            <a:r>
              <a:rPr lang="ru-RU" sz="2000" dirty="0"/>
              <a:t>в който ще се запише идентификаторът на таймера.</a:t>
            </a:r>
          </a:p>
          <a:p>
            <a:pPr lvl="2">
              <a:spcBef>
                <a:spcPts val="0"/>
              </a:spcBef>
            </a:pPr>
            <a:endParaRPr lang="ru-RU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5812" y="2438400"/>
            <a:ext cx="91121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73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Сигнали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1143000"/>
            <a:ext cx="10900750" cy="57150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2800" dirty="0" err="1" smtClean="0"/>
              <a:t>timer_create</a:t>
            </a:r>
            <a:r>
              <a:rPr lang="en-GB" sz="2800" dirty="0" smtClean="0"/>
              <a:t>()</a:t>
            </a:r>
            <a:endParaRPr lang="bg-BG" sz="2800" dirty="0" smtClean="0"/>
          </a:p>
          <a:p>
            <a:pPr lvl="2">
              <a:spcBef>
                <a:spcPts val="0"/>
              </a:spcBef>
            </a:pPr>
            <a:endParaRPr lang="ru-RU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012" y="183116"/>
            <a:ext cx="7981830" cy="653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3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Сигнали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1143000"/>
            <a:ext cx="10900750" cy="57150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2800" dirty="0" smtClean="0"/>
              <a:t>timer_</a:t>
            </a:r>
            <a:r>
              <a:rPr lang="en-US" sz="2800" dirty="0" err="1" smtClean="0"/>
              <a:t>settime</a:t>
            </a:r>
            <a:r>
              <a:rPr lang="en-GB" sz="2800" dirty="0" smtClean="0"/>
              <a:t>()</a:t>
            </a:r>
            <a:endParaRPr lang="bg-BG" sz="2800" dirty="0" smtClean="0"/>
          </a:p>
          <a:p>
            <a:pPr lvl="1">
              <a:spcBef>
                <a:spcPts val="0"/>
              </a:spcBef>
            </a:pPr>
            <a:r>
              <a:rPr lang="bg-BG" sz="2400" dirty="0" smtClean="0"/>
              <a:t>Функцията се използва за </a:t>
            </a:r>
            <a:r>
              <a:rPr lang="ru-RU" sz="2400" dirty="0" smtClean="0"/>
              <a:t>задаване на </a:t>
            </a:r>
            <a:r>
              <a:rPr lang="ru-RU" sz="2400" dirty="0"/>
              <a:t>време за стартиране на POSIX таймер, създаден с timer_create().</a:t>
            </a:r>
          </a:p>
          <a:p>
            <a:pPr lvl="2">
              <a:spcBef>
                <a:spcPts val="0"/>
              </a:spcBef>
            </a:pPr>
            <a:r>
              <a:rPr lang="ru-RU" sz="2000" dirty="0" smtClean="0"/>
              <a:t>Може </a:t>
            </a:r>
            <a:r>
              <a:rPr lang="ru-RU" sz="2000" dirty="0"/>
              <a:t>да задава начално време и интервал за повторение.</a:t>
            </a:r>
          </a:p>
          <a:p>
            <a:pPr lvl="2">
              <a:spcBef>
                <a:spcPts val="0"/>
              </a:spcBef>
            </a:pPr>
            <a:r>
              <a:rPr lang="ru-RU" sz="2000" dirty="0" smtClean="0"/>
              <a:t>Поддържа </a:t>
            </a:r>
            <a:r>
              <a:rPr lang="ru-RU" sz="2000" dirty="0"/>
              <a:t>висока прецизност в наносекунди.</a:t>
            </a:r>
          </a:p>
          <a:p>
            <a:pPr lvl="2">
              <a:spcBef>
                <a:spcPts val="0"/>
              </a:spcBef>
            </a:pPr>
            <a:r>
              <a:rPr lang="ru-RU" sz="2000" dirty="0" smtClean="0"/>
              <a:t>Полезна </a:t>
            </a:r>
            <a:r>
              <a:rPr lang="ru-RU" sz="2000" dirty="0"/>
              <a:t>за реално-времеви задачи.</a:t>
            </a:r>
            <a:endParaRPr lang="bg-BG" sz="2000" dirty="0" smtClean="0"/>
          </a:p>
          <a:p>
            <a:pPr lvl="2">
              <a:spcBef>
                <a:spcPts val="0"/>
              </a:spcBef>
            </a:pPr>
            <a:endParaRPr lang="ru-RU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1" y="3590868"/>
            <a:ext cx="7004829" cy="98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64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Семафори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Семафорите на </a:t>
            </a:r>
            <a:r>
              <a:rPr lang="bg-BG" sz="2800" dirty="0" err="1"/>
              <a:t>System</a:t>
            </a:r>
            <a:r>
              <a:rPr lang="bg-BG" sz="2800" dirty="0"/>
              <a:t> V са механизъм за </a:t>
            </a:r>
            <a:r>
              <a:rPr lang="bg-BG" sz="2800" dirty="0" err="1"/>
              <a:t>междупроцесна</a:t>
            </a:r>
            <a:r>
              <a:rPr lang="bg-BG" sz="2800" dirty="0"/>
              <a:t> синхронизация и взаимно изключване. </a:t>
            </a:r>
            <a:endParaRPr lang="bg-BG" sz="2800" dirty="0" smtClean="0"/>
          </a:p>
          <a:p>
            <a:pPr lvl="1"/>
            <a:r>
              <a:rPr lang="bg-BG" sz="2400" dirty="0" smtClean="0"/>
              <a:t>Те </a:t>
            </a:r>
            <a:r>
              <a:rPr lang="bg-BG" sz="2400" dirty="0"/>
              <a:t>използват </a:t>
            </a:r>
            <a:r>
              <a:rPr lang="bg-BG" sz="2400" dirty="0" smtClean="0"/>
              <a:t>подход </a:t>
            </a:r>
            <a:r>
              <a:rPr lang="bg-BG" sz="2400" dirty="0"/>
              <a:t>за контрол на достъпа до споделени </a:t>
            </a:r>
            <a:r>
              <a:rPr lang="bg-BG" sz="2400" dirty="0" smtClean="0"/>
              <a:t>ресурси, базиран на броячи.</a:t>
            </a:r>
          </a:p>
          <a:p>
            <a:pPr lvl="2"/>
            <a:r>
              <a:rPr lang="bg-BG" sz="2000" dirty="0" smtClean="0"/>
              <a:t>Броячите позволяват множество </a:t>
            </a:r>
            <a:r>
              <a:rPr lang="bg-BG" sz="2000" dirty="0"/>
              <a:t>процеси да имат достъп до ресурса едновременно, </a:t>
            </a:r>
            <a:r>
              <a:rPr lang="bg-BG" sz="2000" dirty="0" smtClean="0"/>
              <a:t>но същевременно </a:t>
            </a:r>
            <a:r>
              <a:rPr lang="bg-BG" sz="2000" dirty="0"/>
              <a:t>ограничават </a:t>
            </a:r>
            <a:r>
              <a:rPr lang="bg-BG" sz="2000" dirty="0" smtClean="0"/>
              <a:t>максималния брой </a:t>
            </a:r>
            <a:r>
              <a:rPr lang="bg-BG" sz="2000" dirty="0"/>
              <a:t>на </a:t>
            </a:r>
            <a:r>
              <a:rPr lang="bg-BG" sz="2000" dirty="0" smtClean="0"/>
              <a:t>процесите с едновременните достъп до дадения ресурс. </a:t>
            </a:r>
          </a:p>
          <a:p>
            <a:pPr lvl="1"/>
            <a:r>
              <a:rPr lang="bg-BG" sz="2400" dirty="0" smtClean="0"/>
              <a:t>Този </a:t>
            </a:r>
            <a:r>
              <a:rPr lang="bg-BG" sz="2400" dirty="0"/>
              <a:t>механизъм гарантира, че всеки процес може </a:t>
            </a:r>
            <a:r>
              <a:rPr lang="bg-BG" sz="2400" dirty="0" smtClean="0"/>
              <a:t>безконфликтно да </a:t>
            </a:r>
            <a:r>
              <a:rPr lang="bg-BG" sz="2400" dirty="0"/>
              <a:t>придобие контрол върху ресурса, постигайки синхронизация и взаимно изключване между </a:t>
            </a:r>
            <a:r>
              <a:rPr lang="bg-BG" sz="2400" dirty="0" smtClean="0"/>
              <a:t>конкурентни процеси</a:t>
            </a:r>
            <a:r>
              <a:rPr lang="bg-BG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636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Междупроцесна</a:t>
            </a:r>
            <a:r>
              <a:rPr lang="bg-BG" dirty="0"/>
              <a:t> комуникация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1143000"/>
            <a:ext cx="10900750" cy="5943600"/>
          </a:xfrm>
        </p:spPr>
        <p:txBody>
          <a:bodyPr>
            <a:normAutofit/>
          </a:bodyPr>
          <a:lstStyle/>
          <a:p>
            <a:r>
              <a:rPr lang="bg-BG" sz="2800" dirty="0" smtClean="0"/>
              <a:t>В някои случаи е необходимо да се променят дескрипторите на файловете или на каналите.</a:t>
            </a:r>
          </a:p>
          <a:p>
            <a:pPr lvl="1"/>
            <a:r>
              <a:rPr lang="bg-BG" sz="2400" dirty="0" smtClean="0"/>
              <a:t>Например, </a:t>
            </a:r>
            <a:r>
              <a:rPr lang="en-US" sz="2400" dirty="0" err="1" smtClean="0"/>
              <a:t>stdin</a:t>
            </a:r>
            <a:r>
              <a:rPr lang="bg-BG" sz="2400" dirty="0" smtClean="0"/>
              <a:t> и</a:t>
            </a:r>
            <a:r>
              <a:rPr lang="en-US" sz="2400" dirty="0" smtClean="0"/>
              <a:t> </a:t>
            </a:r>
            <a:r>
              <a:rPr lang="en-US" sz="2400" dirty="0" err="1" smtClean="0"/>
              <a:t>stdout</a:t>
            </a:r>
            <a:r>
              <a:rPr lang="en-US" sz="2400" dirty="0" smtClean="0"/>
              <a:t> </a:t>
            </a:r>
            <a:r>
              <a:rPr lang="bg-BG" sz="2400" dirty="0" smtClean="0"/>
              <a:t>да се насочат към файлове или канали, а не към клавиатура или екран.</a:t>
            </a:r>
          </a:p>
          <a:p>
            <a:pPr lvl="2"/>
            <a:r>
              <a:rPr lang="bg-BG" sz="2000" dirty="0" smtClean="0"/>
              <a:t>Изисква се клониране на дескриптора с присвояване на нов номер в таблицата на дескрипторите.</a:t>
            </a:r>
            <a:endParaRPr lang="en-US" sz="2000" dirty="0" smtClean="0"/>
          </a:p>
          <a:p>
            <a:pPr lvl="1"/>
            <a:r>
              <a:rPr lang="ru-RU" sz="2400" dirty="0" smtClean="0"/>
              <a:t>Функциите за клониране имат следните прототипи</a:t>
            </a:r>
            <a:r>
              <a:rPr lang="en-US" sz="2400" dirty="0" smtClean="0"/>
              <a:t>:</a:t>
            </a:r>
            <a:endParaRPr lang="bg-BG" sz="2400" dirty="0" smtClean="0"/>
          </a:p>
          <a:p>
            <a:pPr lvl="1"/>
            <a:endParaRPr lang="bg-BG" sz="2400" dirty="0"/>
          </a:p>
          <a:p>
            <a:pPr lvl="1"/>
            <a:endParaRPr lang="bg-BG" sz="24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012" y="4191000"/>
            <a:ext cx="6325228" cy="1371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212" y="3581400"/>
            <a:ext cx="5220429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5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Семафори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sz="2800" dirty="0" smtClean="0"/>
              <a:t>Създаване (заемане) на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bg-BG" sz="2800" dirty="0" smtClean="0"/>
              <a:t>семафор/-и</a:t>
            </a:r>
          </a:p>
          <a:p>
            <a:pPr lvl="1"/>
            <a:r>
              <a:rPr lang="ru-RU" sz="2400" i="1" dirty="0"/>
              <a:t>key</a:t>
            </a:r>
            <a:r>
              <a:rPr lang="ru-RU" sz="2400" dirty="0"/>
              <a:t>: </a:t>
            </a:r>
            <a:r>
              <a:rPr lang="ru-RU" sz="2400" dirty="0" smtClean="0"/>
              <a:t>идентифицира семафора. </a:t>
            </a:r>
          </a:p>
          <a:p>
            <a:pPr lvl="2"/>
            <a:r>
              <a:rPr lang="ru-RU" sz="2000" dirty="0" smtClean="0"/>
              <a:t>Може да се използва </a:t>
            </a:r>
            <a:r>
              <a:rPr lang="ru-RU" sz="2000" dirty="0"/>
              <a:t>ftok</a:t>
            </a:r>
            <a:r>
              <a:rPr lang="ru-RU" sz="2000" dirty="0" smtClean="0"/>
              <a:t>() за генериране на уникална </a:t>
            </a:r>
            <a:r>
              <a:rPr lang="ru-RU" sz="2000" dirty="0"/>
              <a:t>стойност на </a:t>
            </a:r>
            <a:r>
              <a:rPr lang="ru-RU" sz="2000" dirty="0" smtClean="0"/>
              <a:t>ключа.</a:t>
            </a:r>
            <a:endParaRPr lang="ru-RU" sz="2000" dirty="0"/>
          </a:p>
          <a:p>
            <a:pPr lvl="1"/>
            <a:r>
              <a:rPr lang="ru-RU" sz="2400" i="1" dirty="0"/>
              <a:t>nsems</a:t>
            </a:r>
            <a:r>
              <a:rPr lang="ru-RU" sz="2400" dirty="0"/>
              <a:t>: </a:t>
            </a:r>
            <a:r>
              <a:rPr lang="ru-RU" sz="2400" dirty="0" smtClean="0"/>
              <a:t>брой </a:t>
            </a:r>
            <a:r>
              <a:rPr lang="ru-RU" sz="2400" dirty="0"/>
              <a:t>на семафорите в </a:t>
            </a:r>
            <a:r>
              <a:rPr lang="ru-RU" sz="2400" dirty="0" smtClean="0"/>
              <a:t>набора, </a:t>
            </a:r>
            <a:r>
              <a:rPr lang="ru-RU" sz="2400" dirty="0"/>
              <a:t>които трябва да бъдат създадени или </a:t>
            </a:r>
            <a:r>
              <a:rPr lang="ru-RU" sz="2400" dirty="0" smtClean="0"/>
              <a:t>получени.</a:t>
            </a:r>
            <a:endParaRPr lang="ru-RU" sz="2400" dirty="0"/>
          </a:p>
          <a:p>
            <a:pPr lvl="1"/>
            <a:r>
              <a:rPr lang="ru-RU" sz="2400" i="1" dirty="0"/>
              <a:t>semflg</a:t>
            </a:r>
            <a:r>
              <a:rPr lang="ru-RU" sz="2400" dirty="0"/>
              <a:t>: </a:t>
            </a:r>
            <a:r>
              <a:rPr lang="ru-RU" sz="2400" dirty="0" smtClean="0"/>
              <a:t>флагове </a:t>
            </a:r>
            <a:r>
              <a:rPr lang="ru-RU" sz="2400" dirty="0"/>
              <a:t>на </a:t>
            </a:r>
            <a:r>
              <a:rPr lang="ru-RU" sz="2400" dirty="0" smtClean="0"/>
              <a:t>разрешените операций (може </a:t>
            </a:r>
            <a:r>
              <a:rPr lang="ru-RU" sz="2400" dirty="0"/>
              <a:t>да </a:t>
            </a:r>
            <a:r>
              <a:rPr lang="ru-RU" sz="2400" dirty="0" smtClean="0"/>
              <a:t>бъде </a:t>
            </a:r>
            <a:r>
              <a:rPr lang="ru-RU" sz="2400" dirty="0"/>
              <a:t>един </a:t>
            </a:r>
            <a:r>
              <a:rPr lang="ru-RU" sz="2400" dirty="0" smtClean="0"/>
              <a:t>флаг или </a:t>
            </a:r>
            <a:r>
              <a:rPr lang="ru-RU" sz="2400" dirty="0"/>
              <a:t>комбинация от няколко флага</a:t>
            </a:r>
          </a:p>
          <a:p>
            <a:pPr lvl="1"/>
            <a:r>
              <a:rPr lang="ru-RU" sz="2400" dirty="0"/>
              <a:t>Върната стойност на функцията: </a:t>
            </a:r>
            <a:endParaRPr lang="ru-RU" sz="2400" dirty="0" smtClean="0"/>
          </a:p>
          <a:p>
            <a:pPr lvl="2"/>
            <a:r>
              <a:rPr lang="ru-RU" sz="2000" dirty="0" smtClean="0"/>
              <a:t>Функцията </a:t>
            </a:r>
            <a:r>
              <a:rPr lang="ru-RU" sz="2000" dirty="0"/>
              <a:t>връща неотрицателно цяло число, ако е успешно, представляващо идентификатора на семафорен набор (известен също като дескриптор на семафорен набор). </a:t>
            </a:r>
            <a:endParaRPr lang="ru-RU" sz="2000" dirty="0" smtClean="0"/>
          </a:p>
          <a:p>
            <a:pPr lvl="2"/>
            <a:r>
              <a:rPr lang="ru-RU" sz="2000" dirty="0" smtClean="0"/>
              <a:t>Ако </a:t>
            </a:r>
            <a:r>
              <a:rPr lang="ru-RU" sz="2000" dirty="0"/>
              <a:t>функцията не успее, тя връща -1.</a:t>
            </a:r>
          </a:p>
          <a:p>
            <a:endParaRPr lang="bg-BG" sz="2800" dirty="0" smtClean="0"/>
          </a:p>
          <a:p>
            <a:pPr lvl="1"/>
            <a:endParaRPr lang="bg-BG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212" y="457200"/>
            <a:ext cx="6039885" cy="1593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39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Семафори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1143000"/>
            <a:ext cx="10900750" cy="5638800"/>
          </a:xfrm>
        </p:spPr>
        <p:txBody>
          <a:bodyPr>
            <a:normAutofit/>
          </a:bodyPr>
          <a:lstStyle/>
          <a:p>
            <a:r>
              <a:rPr lang="bg-BG" sz="2800" dirty="0"/>
              <a:t>P/V операции със </a:t>
            </a:r>
            <a:r>
              <a:rPr lang="bg-BG" sz="2800" dirty="0" smtClean="0"/>
              <a:t>семафор</a:t>
            </a:r>
            <a:endParaRPr lang="bg-BG" sz="2800" dirty="0"/>
          </a:p>
          <a:p>
            <a:pPr lvl="1"/>
            <a:r>
              <a:rPr lang="ru-RU" sz="2400" i="1" dirty="0"/>
              <a:t>semid: </a:t>
            </a:r>
            <a:r>
              <a:rPr lang="ru-RU" sz="2400" dirty="0"/>
              <a:t>Идентификаторът на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семафорен </a:t>
            </a:r>
            <a:r>
              <a:rPr lang="ru-RU" sz="2400" dirty="0"/>
              <a:t>набор (връща се от semget())</a:t>
            </a:r>
          </a:p>
          <a:p>
            <a:pPr lvl="1"/>
            <a:r>
              <a:rPr lang="ru-RU" sz="2400" i="1" dirty="0"/>
              <a:t>sops: </a:t>
            </a:r>
            <a:r>
              <a:rPr lang="ru-RU" sz="2400" dirty="0"/>
              <a:t>Указател към масив от структури,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като </a:t>
            </a:r>
            <a:r>
              <a:rPr lang="ru-RU" sz="2400" dirty="0"/>
              <a:t>всяка структура описва P/V </a:t>
            </a:r>
            <a:r>
              <a:rPr lang="ru-RU" sz="2400" dirty="0" smtClean="0"/>
              <a:t>операция</a:t>
            </a:r>
          </a:p>
          <a:p>
            <a:pPr lvl="2"/>
            <a:r>
              <a:rPr lang="pt-BR" sz="2000" dirty="0" smtClean="0"/>
              <a:t>sem_num</a:t>
            </a:r>
            <a:r>
              <a:rPr lang="bg-BG" sz="2000" dirty="0" smtClean="0"/>
              <a:t>: номер на семафора</a:t>
            </a:r>
            <a:endParaRPr lang="pt-BR" sz="2000" dirty="0"/>
          </a:p>
          <a:p>
            <a:pPr lvl="2"/>
            <a:r>
              <a:rPr lang="pt-BR" sz="2000" dirty="0" smtClean="0"/>
              <a:t>short sem_op</a:t>
            </a:r>
            <a:r>
              <a:rPr lang="bg-BG" sz="2000" dirty="0" smtClean="0"/>
              <a:t>: </a:t>
            </a:r>
            <a:r>
              <a:rPr lang="ru-RU" sz="2000" dirty="0"/>
              <a:t>1 за V (освобождаване),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                           -</a:t>
            </a:r>
            <a:r>
              <a:rPr lang="ru-RU" sz="2000" dirty="0"/>
              <a:t>1 за P (заемане),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                           0 </a:t>
            </a:r>
            <a:r>
              <a:rPr lang="ru-RU" sz="2000" dirty="0"/>
              <a:t>за изчакване</a:t>
            </a:r>
            <a:endParaRPr lang="pt-BR" sz="2000" dirty="0"/>
          </a:p>
          <a:p>
            <a:pPr lvl="2"/>
            <a:r>
              <a:rPr lang="pt-BR" sz="2000" dirty="0" smtClean="0"/>
              <a:t>short sem_flg</a:t>
            </a:r>
            <a:r>
              <a:rPr lang="bg-BG" sz="2000" dirty="0" smtClean="0"/>
              <a:t>: </a:t>
            </a:r>
            <a:r>
              <a:rPr lang="ru-RU" sz="2000" dirty="0"/>
              <a:t>0 за блокиране, IPC_NOWAIT за </a:t>
            </a:r>
            <a:r>
              <a:rPr lang="ru-RU" sz="2000" dirty="0" smtClean="0"/>
              <a:t>неблокиране</a:t>
            </a:r>
            <a:endParaRPr lang="ru-RU" sz="2000" dirty="0"/>
          </a:p>
          <a:p>
            <a:pPr lvl="1"/>
            <a:r>
              <a:rPr lang="ru-RU" sz="2400" i="1" dirty="0"/>
              <a:t>nsops: </a:t>
            </a:r>
            <a:r>
              <a:rPr lang="ru-RU" sz="2400" dirty="0"/>
              <a:t>Указва броя на структурите в масива sops</a:t>
            </a:r>
          </a:p>
          <a:p>
            <a:pPr lvl="1"/>
            <a:r>
              <a:rPr lang="ru-RU" sz="2400" dirty="0"/>
              <a:t>Върната стойност: </a:t>
            </a:r>
            <a:endParaRPr lang="ru-RU" sz="2400" dirty="0" smtClean="0"/>
          </a:p>
          <a:p>
            <a:pPr lvl="2"/>
            <a:r>
              <a:rPr lang="ru-RU" sz="2000" dirty="0" smtClean="0"/>
              <a:t>връща </a:t>
            </a:r>
            <a:r>
              <a:rPr lang="ru-RU" sz="2000" dirty="0"/>
              <a:t>0, ако е успешна; </a:t>
            </a:r>
            <a:endParaRPr lang="ru-RU" sz="2000" dirty="0" smtClean="0"/>
          </a:p>
          <a:p>
            <a:pPr lvl="2"/>
            <a:r>
              <a:rPr lang="ru-RU" sz="2000" dirty="0" smtClean="0"/>
              <a:t>в </a:t>
            </a:r>
            <a:r>
              <a:rPr lang="ru-RU" sz="2000" dirty="0"/>
              <a:t>противен случай връща -1</a:t>
            </a:r>
            <a:r>
              <a:rPr lang="ru-RU" sz="2000" dirty="0" smtClean="0"/>
              <a:t>.</a:t>
            </a:r>
            <a:endParaRPr lang="bg-BG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812" y="177800"/>
            <a:ext cx="6449378" cy="16218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8412" y="2906216"/>
            <a:ext cx="3448531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439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Семафори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bg-BG" dirty="0" smtClean="0"/>
              <a:t>Работа със семафори:</a:t>
            </a:r>
          </a:p>
          <a:p>
            <a:pPr lvl="1"/>
            <a:r>
              <a:rPr lang="bg-BG" dirty="0" smtClean="0"/>
              <a:t>Съществуват два </a:t>
            </a:r>
            <a:r>
              <a:rPr lang="bg-BG" dirty="0"/>
              <a:t>основни начина за работа със </a:t>
            </a:r>
            <a:r>
              <a:rPr lang="bg-BG" dirty="0" smtClean="0"/>
              <a:t>семафори: </a:t>
            </a:r>
          </a:p>
          <a:p>
            <a:pPr lvl="2"/>
            <a:r>
              <a:rPr lang="en-US" dirty="0" smtClean="0"/>
              <a:t>P</a:t>
            </a:r>
            <a:r>
              <a:rPr lang="bg-BG" dirty="0"/>
              <a:t>-операция</a:t>
            </a:r>
          </a:p>
          <a:p>
            <a:pPr lvl="2"/>
            <a:r>
              <a:rPr lang="en-US" dirty="0" smtClean="0"/>
              <a:t>V</a:t>
            </a:r>
            <a:r>
              <a:rPr lang="bg-BG" dirty="0" smtClean="0"/>
              <a:t>-операция</a:t>
            </a:r>
          </a:p>
          <a:p>
            <a:pPr lvl="1"/>
            <a:r>
              <a:rPr lang="bg-BG" dirty="0" smtClean="0"/>
              <a:t>Тези операции </a:t>
            </a:r>
            <a:r>
              <a:rPr lang="bg-BG" dirty="0"/>
              <a:t>могат да се използват за прилагане на различни механизми за синхронизация и взаимно изключване, като </a:t>
            </a:r>
            <a:r>
              <a:rPr lang="bg-BG" dirty="0" err="1"/>
              <a:t>мутекси</a:t>
            </a:r>
            <a:r>
              <a:rPr lang="bg-BG" dirty="0"/>
              <a:t> и брави за четене и запис. </a:t>
            </a:r>
            <a:endParaRPr lang="bg-BG" dirty="0" smtClean="0"/>
          </a:p>
          <a:p>
            <a:pPr lvl="1"/>
            <a:r>
              <a:rPr lang="bg-BG" dirty="0" smtClean="0"/>
              <a:t>Атомарното естество </a:t>
            </a:r>
            <a:r>
              <a:rPr lang="bg-BG" dirty="0"/>
              <a:t>на </a:t>
            </a:r>
            <a:r>
              <a:rPr lang="bg-BG" dirty="0" smtClean="0"/>
              <a:t>операциите гарантира, </a:t>
            </a:r>
            <a:r>
              <a:rPr lang="bg-BG" dirty="0"/>
              <a:t>че достъпът до споделени ресурси не води до условия на състезание и други проблеми, </a:t>
            </a:r>
            <a:r>
              <a:rPr lang="bg-BG" dirty="0" smtClean="0"/>
              <a:t>т.е. гарантира се </a:t>
            </a:r>
            <a:r>
              <a:rPr lang="bg-BG" dirty="0"/>
              <a:t>синхронизиране и взаимно изключване между </a:t>
            </a:r>
            <a:r>
              <a:rPr lang="bg-BG" dirty="0" smtClean="0"/>
              <a:t>конкурентните процеси.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908559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Семафори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bg-BG" dirty="0"/>
              <a:t>Операцията </a:t>
            </a:r>
            <a:r>
              <a:rPr lang="bg-BG" dirty="0" smtClean="0"/>
              <a:t>P</a:t>
            </a:r>
          </a:p>
          <a:p>
            <a:pPr lvl="1"/>
            <a:r>
              <a:rPr lang="bg-BG" dirty="0" smtClean="0"/>
              <a:t>Тази операция </a:t>
            </a:r>
            <a:r>
              <a:rPr lang="bg-BG" dirty="0"/>
              <a:t>се използва за придобиване на контрол върху семафора и намаляване на неговата </a:t>
            </a:r>
            <a:r>
              <a:rPr lang="bg-BG" dirty="0" smtClean="0"/>
              <a:t>стойност</a:t>
            </a:r>
          </a:p>
          <a:p>
            <a:pPr lvl="2"/>
            <a:r>
              <a:rPr lang="bg-BG" dirty="0" smtClean="0"/>
              <a:t>Други наименования: операция </a:t>
            </a:r>
            <a:r>
              <a:rPr lang="bg-BG" dirty="0"/>
              <a:t>на </a:t>
            </a:r>
            <a:r>
              <a:rPr lang="bg-BG" dirty="0" smtClean="0"/>
              <a:t>изчакване; операция </a:t>
            </a:r>
            <a:r>
              <a:rPr lang="bg-BG" dirty="0"/>
              <a:t>на </a:t>
            </a:r>
            <a:r>
              <a:rPr lang="bg-BG" dirty="0" smtClean="0"/>
              <a:t>намаляване. </a:t>
            </a:r>
          </a:p>
          <a:p>
            <a:pPr lvl="1"/>
            <a:r>
              <a:rPr lang="bg-BG" dirty="0" smtClean="0"/>
              <a:t>Когато даден </a:t>
            </a:r>
            <a:r>
              <a:rPr lang="bg-BG" dirty="0"/>
              <a:t>процес трябва да получи достъп до споделен ресурс, той извиква операцията P, за да изчака семафора. </a:t>
            </a:r>
            <a:endParaRPr lang="bg-BG" dirty="0" smtClean="0"/>
          </a:p>
          <a:p>
            <a:pPr lvl="2"/>
            <a:r>
              <a:rPr lang="bg-BG" dirty="0" smtClean="0"/>
              <a:t>Ако </a:t>
            </a:r>
            <a:r>
              <a:rPr lang="bg-BG" dirty="0"/>
              <a:t>стойността на семафора е по-голяма или равна на 1, процесът ще намали стойността на семафора и ще продължи изпълнението. </a:t>
            </a:r>
            <a:endParaRPr lang="bg-BG" dirty="0" smtClean="0"/>
          </a:p>
          <a:p>
            <a:pPr lvl="2"/>
            <a:r>
              <a:rPr lang="bg-BG" dirty="0" smtClean="0"/>
              <a:t>В </a:t>
            </a:r>
            <a:r>
              <a:rPr lang="bg-BG" dirty="0"/>
              <a:t>противен случай процесът ще бъде блокиран и ще изчака, докато стойността на семафора стане по-голяма или равна на 1</a:t>
            </a:r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55888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Семафори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bg-BG" dirty="0"/>
              <a:t>Операцията </a:t>
            </a:r>
            <a:r>
              <a:rPr lang="en-US" dirty="0" smtClean="0"/>
              <a:t>V</a:t>
            </a:r>
            <a:endParaRPr lang="bg-BG" dirty="0" smtClean="0"/>
          </a:p>
          <a:p>
            <a:pPr lvl="1"/>
            <a:r>
              <a:rPr lang="bg-BG" dirty="0" smtClean="0"/>
              <a:t>Тази операция </a:t>
            </a:r>
            <a:r>
              <a:rPr lang="bg-BG" dirty="0"/>
              <a:t>се използва за освобождаване на управлението на семафора и увеличаване на неговата стойност. </a:t>
            </a:r>
            <a:endParaRPr lang="bg-BG" dirty="0" smtClean="0"/>
          </a:p>
          <a:p>
            <a:pPr lvl="2"/>
            <a:r>
              <a:rPr lang="bg-BG" dirty="0" smtClean="0"/>
              <a:t>Други наименования: </a:t>
            </a:r>
            <a:r>
              <a:rPr lang="bg-BG" dirty="0"/>
              <a:t>операция на </a:t>
            </a:r>
            <a:r>
              <a:rPr lang="bg-BG" dirty="0" smtClean="0"/>
              <a:t>сигнала; операция </a:t>
            </a:r>
            <a:r>
              <a:rPr lang="bg-BG" dirty="0"/>
              <a:t>на нарастване</a:t>
            </a:r>
            <a:r>
              <a:rPr lang="bg-BG" dirty="0" smtClean="0"/>
              <a:t>. </a:t>
            </a:r>
          </a:p>
          <a:p>
            <a:pPr lvl="1"/>
            <a:r>
              <a:rPr lang="bg-BG" dirty="0" smtClean="0"/>
              <a:t>Когато даден процес </a:t>
            </a:r>
            <a:r>
              <a:rPr lang="bg-BG" dirty="0"/>
              <a:t>завърши достъпа до споделен ресурс, той извиква операцията V за освобождаване на семафора. </a:t>
            </a:r>
            <a:r>
              <a:rPr lang="bg-BG" dirty="0" smtClean="0"/>
              <a:t>Т</a:t>
            </a:r>
          </a:p>
          <a:p>
            <a:pPr lvl="2"/>
            <a:r>
              <a:rPr lang="bg-BG" dirty="0" smtClean="0"/>
              <a:t>Това </a:t>
            </a:r>
            <a:r>
              <a:rPr lang="bg-BG" dirty="0"/>
              <a:t>позволява на други процеси, чакащи семафора, да си върнат контрола и да продължат </a:t>
            </a:r>
            <a:r>
              <a:rPr lang="bg-BG" dirty="0" smtClean="0"/>
              <a:t>изпълнението</a:t>
            </a:r>
            <a:endParaRPr lang="bg-BG" dirty="0"/>
          </a:p>
          <a:p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84428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Семафори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bg-BG" sz="2800" dirty="0" smtClean="0"/>
              <a:t>Контрол на атрибутите</a:t>
            </a:r>
          </a:p>
          <a:p>
            <a:pPr lvl="1"/>
            <a:r>
              <a:rPr lang="bg-BG" sz="2400" dirty="0" smtClean="0"/>
              <a:t>Функцията </a:t>
            </a:r>
            <a:r>
              <a:rPr lang="ru-RU" sz="2400" dirty="0" smtClean="0"/>
              <a:t>semctl</a:t>
            </a:r>
            <a:r>
              <a:rPr lang="ru-RU" sz="2400" dirty="0"/>
              <a:t>() </a:t>
            </a:r>
            <a:r>
              <a:rPr lang="ru-RU" sz="2400" dirty="0" smtClean="0"/>
              <a:t>се използва за управление на семафор/-и</a:t>
            </a:r>
          </a:p>
          <a:p>
            <a:pPr lvl="2"/>
            <a:r>
              <a:rPr lang="ru-RU" sz="2000" dirty="0" smtClean="0"/>
              <a:t>Функцията има </a:t>
            </a:r>
            <a:r>
              <a:rPr lang="ru-RU" sz="2000" dirty="0"/>
              <a:t>три или четири аргумента, в зависимост от cmd. </a:t>
            </a:r>
            <a:endParaRPr lang="ru-RU" sz="2000" dirty="0" smtClean="0"/>
          </a:p>
          <a:p>
            <a:pPr lvl="2"/>
            <a:r>
              <a:rPr lang="ru-RU" sz="2000" dirty="0" smtClean="0"/>
              <a:t>Когато параметрите са </a:t>
            </a:r>
            <a:r>
              <a:rPr lang="ru-RU" sz="2000" dirty="0"/>
              <a:t>четири, четвъртият е от типа </a:t>
            </a:r>
            <a:r>
              <a:rPr lang="ru-RU" sz="2000" i="1" dirty="0"/>
              <a:t>union semun</a:t>
            </a:r>
            <a:r>
              <a:rPr lang="ru-RU" sz="2000" dirty="0"/>
              <a:t>. </a:t>
            </a:r>
            <a:endParaRPr lang="en-US" sz="2000" dirty="0" smtClean="0"/>
          </a:p>
          <a:p>
            <a:pPr lvl="1"/>
            <a:r>
              <a:rPr lang="ru-RU" sz="2400" dirty="0" smtClean="0"/>
              <a:t>Параметри:</a:t>
            </a:r>
          </a:p>
          <a:p>
            <a:pPr lvl="2"/>
            <a:r>
              <a:rPr lang="ru-RU" sz="2000" dirty="0" smtClean="0"/>
              <a:t>semid</a:t>
            </a:r>
            <a:r>
              <a:rPr lang="ru-RU" sz="2000" dirty="0"/>
              <a:t>: Идентификаторът на семафорен набор (връща се от </a:t>
            </a:r>
            <a:r>
              <a:rPr lang="ru-RU" sz="2000" i="1" dirty="0"/>
              <a:t>semget(</a:t>
            </a:r>
            <a:r>
              <a:rPr lang="ru-RU" sz="2000" dirty="0"/>
              <a:t>))</a:t>
            </a:r>
          </a:p>
          <a:p>
            <a:pPr lvl="2"/>
            <a:r>
              <a:rPr lang="ru-RU" sz="2000" dirty="0" smtClean="0"/>
              <a:t>semnum</a:t>
            </a:r>
            <a:r>
              <a:rPr lang="ru-RU" sz="2000" dirty="0"/>
              <a:t>: Индексът на семафора в набора семафори. За повечето команди този параметър се игнорира и може да бъде зададен на 0</a:t>
            </a:r>
          </a:p>
          <a:p>
            <a:pPr lvl="2"/>
            <a:r>
              <a:rPr lang="ru-RU" sz="2000" dirty="0" smtClean="0"/>
              <a:t>cmd</a:t>
            </a:r>
            <a:r>
              <a:rPr lang="ru-RU" sz="2000" dirty="0"/>
              <a:t>: Указва командата за операция, която да бъде изпълнена, която може да бъде една от следните команди:</a:t>
            </a:r>
          </a:p>
          <a:p>
            <a:pPr lvl="3"/>
            <a:r>
              <a:rPr lang="ru-RU" sz="1700" dirty="0" smtClean="0"/>
              <a:t>GETVAL</a:t>
            </a:r>
            <a:r>
              <a:rPr lang="ru-RU" sz="1700" dirty="0"/>
              <a:t>: </a:t>
            </a:r>
            <a:r>
              <a:rPr lang="ru-RU" sz="1700" dirty="0" smtClean="0"/>
              <a:t>Вземане на текущата </a:t>
            </a:r>
            <a:r>
              <a:rPr lang="ru-RU" sz="1700" dirty="0"/>
              <a:t>стойност на семафора</a:t>
            </a:r>
          </a:p>
          <a:p>
            <a:pPr lvl="3"/>
            <a:r>
              <a:rPr lang="ru-RU" sz="1700" dirty="0" smtClean="0"/>
              <a:t>SETVAL</a:t>
            </a:r>
            <a:r>
              <a:rPr lang="ru-RU" sz="1700" dirty="0"/>
              <a:t>: </a:t>
            </a:r>
            <a:r>
              <a:rPr lang="ru-RU" sz="1700" dirty="0" smtClean="0"/>
              <a:t>Задаване на нова стойност </a:t>
            </a:r>
            <a:r>
              <a:rPr lang="ru-RU" sz="1700" dirty="0"/>
              <a:t>на семафора</a:t>
            </a:r>
          </a:p>
          <a:p>
            <a:pPr lvl="3"/>
            <a:r>
              <a:rPr lang="ru-RU" sz="1700" dirty="0" smtClean="0"/>
              <a:t>SETALL</a:t>
            </a:r>
            <a:r>
              <a:rPr lang="ru-RU" sz="1700" dirty="0"/>
              <a:t>: </a:t>
            </a:r>
            <a:r>
              <a:rPr lang="ru-RU" sz="1700" dirty="0" smtClean="0"/>
              <a:t>Задаване на ни стойностите за </a:t>
            </a:r>
            <a:r>
              <a:rPr lang="ru-RU" sz="1700" dirty="0"/>
              <a:t>всички семафори в набора</a:t>
            </a:r>
          </a:p>
          <a:p>
            <a:pPr lvl="3"/>
            <a:r>
              <a:rPr lang="ru-RU" sz="1700" dirty="0" smtClean="0"/>
              <a:t>IPC_RMID</a:t>
            </a:r>
            <a:r>
              <a:rPr lang="ru-RU" sz="1700" dirty="0"/>
              <a:t>: </a:t>
            </a:r>
            <a:r>
              <a:rPr lang="ru-RU" sz="1700" dirty="0" smtClean="0"/>
              <a:t>Премахне на набора семафори</a:t>
            </a:r>
            <a:endParaRPr lang="ru-RU" sz="1700" dirty="0"/>
          </a:p>
          <a:p>
            <a:pPr lvl="1"/>
            <a:r>
              <a:rPr lang="ru-RU" sz="2400" dirty="0" smtClean="0"/>
              <a:t>Върната </a:t>
            </a:r>
            <a:r>
              <a:rPr lang="ru-RU" sz="2400" dirty="0"/>
              <a:t>стойност на функцията: </a:t>
            </a:r>
            <a:endParaRPr lang="ru-RU" sz="2400" dirty="0" smtClean="0"/>
          </a:p>
          <a:p>
            <a:pPr lvl="2"/>
            <a:r>
              <a:rPr lang="ru-RU" sz="2000" dirty="0" smtClean="0"/>
              <a:t>Функцията </a:t>
            </a:r>
            <a:r>
              <a:rPr lang="ru-RU" sz="2000" dirty="0"/>
              <a:t>връща неотрицателно цяло число, ако е успешно и -1, ако е неуспешно.</a:t>
            </a:r>
          </a:p>
          <a:p>
            <a:endParaRPr lang="bg-BG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612" y="176558"/>
            <a:ext cx="5725324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4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Семафори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bg-BG" sz="2800" dirty="0" smtClean="0"/>
              <a:t>Контрол на атрибутите</a:t>
            </a:r>
          </a:p>
          <a:p>
            <a:pPr lvl="1"/>
            <a:r>
              <a:rPr lang="ru-RU" sz="2400" dirty="0" smtClean="0"/>
              <a:t>При необходимост от използване на четири параметъра в semctl() –</a:t>
            </a:r>
            <a:r>
              <a:rPr lang="bg-BG" sz="2400" dirty="0" smtClean="0"/>
              <a:t>н</a:t>
            </a:r>
            <a:r>
              <a:rPr lang="ru-RU" sz="2400" dirty="0" smtClean="0"/>
              <a:t>апример когато </a:t>
            </a:r>
            <a:r>
              <a:rPr lang="en-US" sz="2400" dirty="0" err="1" smtClean="0"/>
              <a:t>cmd</a:t>
            </a:r>
            <a:r>
              <a:rPr lang="en-US" sz="2400" dirty="0" smtClean="0"/>
              <a:t> = </a:t>
            </a:r>
            <a:r>
              <a:rPr lang="ru-RU" sz="2400" dirty="0" smtClean="0"/>
              <a:t>SETVAL</a:t>
            </a:r>
            <a:r>
              <a:rPr lang="en-US" sz="2400" dirty="0" smtClean="0"/>
              <a:t>), </a:t>
            </a:r>
            <a:r>
              <a:rPr lang="bg-BG" sz="2400" dirty="0" smtClean="0"/>
              <a:t>четвъртият параметър</a:t>
            </a:r>
            <a:r>
              <a:rPr lang="ru-RU" sz="2400" dirty="0" smtClean="0"/>
              <a:t> трябва да бъде от тип </a:t>
            </a:r>
            <a:r>
              <a:rPr lang="ru-RU" sz="2400" i="1" dirty="0" smtClean="0"/>
              <a:t>union semun</a:t>
            </a:r>
            <a:r>
              <a:rPr lang="bg-BG" sz="2400" dirty="0"/>
              <a:t>:</a:t>
            </a:r>
            <a:endParaRPr lang="ru-RU" sz="2400" i="1" dirty="0" smtClean="0"/>
          </a:p>
          <a:p>
            <a:pPr lvl="2"/>
            <a:r>
              <a:rPr lang="ru-RU" sz="2000" dirty="0" smtClean="0"/>
              <a:t>Този параметър съдържа стойността</a:t>
            </a:r>
            <a:r>
              <a:rPr lang="ru-RU" sz="2000" dirty="0"/>
              <a:t>, която трябва да бъде зададена. </a:t>
            </a:r>
            <a:endParaRPr lang="ru-RU" sz="2000" dirty="0" smtClean="0"/>
          </a:p>
          <a:p>
            <a:pPr lvl="2"/>
            <a:r>
              <a:rPr lang="ru-RU" sz="2000" dirty="0" smtClean="0"/>
              <a:t>Структурата </a:t>
            </a:r>
            <a:r>
              <a:rPr lang="ru-RU" sz="2000" dirty="0"/>
              <a:t>union semun се определя, както следва</a:t>
            </a:r>
            <a:r>
              <a:rPr lang="ru-RU" sz="2000" dirty="0" smtClean="0"/>
              <a:t>:</a:t>
            </a:r>
            <a:endParaRPr lang="ru-RU" sz="1600" dirty="0"/>
          </a:p>
          <a:p>
            <a:pPr lvl="3"/>
            <a:r>
              <a:rPr lang="en-US" sz="1800" dirty="0" err="1" smtClean="0"/>
              <a:t>val</a:t>
            </a:r>
            <a:r>
              <a:rPr lang="bg-BG" sz="1800" dirty="0" smtClean="0"/>
              <a:t>: Стойност</a:t>
            </a:r>
            <a:r>
              <a:rPr lang="bg-BG" sz="1800" dirty="0"/>
              <a:t>, използвана за командата </a:t>
            </a:r>
            <a:r>
              <a:rPr lang="en-US" sz="1800" dirty="0"/>
              <a:t>SETVAL   </a:t>
            </a:r>
            <a:endParaRPr lang="bg-BG" sz="1800" dirty="0" smtClean="0"/>
          </a:p>
          <a:p>
            <a:pPr lvl="3"/>
            <a:r>
              <a:rPr lang="en-US" sz="1800" dirty="0" err="1" smtClean="0"/>
              <a:t>buf</a:t>
            </a:r>
            <a:r>
              <a:rPr lang="en-US" sz="1800" dirty="0" smtClean="0"/>
              <a:t>:</a:t>
            </a:r>
            <a:r>
              <a:rPr lang="bg-BG" sz="1800" dirty="0" smtClean="0"/>
              <a:t>Буфер</a:t>
            </a:r>
            <a:r>
              <a:rPr lang="bg-BG" sz="1800" dirty="0"/>
              <a:t>, използван за командите </a:t>
            </a:r>
            <a:r>
              <a:rPr lang="en-US" sz="1800" dirty="0"/>
              <a:t>IPC_STAT </a:t>
            </a:r>
            <a:r>
              <a:rPr lang="bg-BG" sz="1800" dirty="0"/>
              <a:t>и </a:t>
            </a:r>
            <a:r>
              <a:rPr lang="en-US" sz="1800" dirty="0"/>
              <a:t>IPC_SET   </a:t>
            </a:r>
            <a:endParaRPr lang="en-US" sz="1800" dirty="0" smtClean="0"/>
          </a:p>
          <a:p>
            <a:pPr lvl="3"/>
            <a:r>
              <a:rPr lang="en-US" sz="1800" dirty="0" smtClean="0"/>
              <a:t>array: </a:t>
            </a:r>
            <a:r>
              <a:rPr lang="bg-BG" sz="1800" dirty="0" smtClean="0"/>
              <a:t>Масив</a:t>
            </a:r>
            <a:r>
              <a:rPr lang="bg-BG" sz="1800" dirty="0"/>
              <a:t>, използван за командите </a:t>
            </a:r>
            <a:r>
              <a:rPr lang="en-US" sz="1800" dirty="0"/>
              <a:t>GETALL </a:t>
            </a:r>
            <a:r>
              <a:rPr lang="bg-BG" sz="1800" dirty="0"/>
              <a:t>и </a:t>
            </a:r>
            <a:r>
              <a:rPr lang="en-US" sz="1800" dirty="0"/>
              <a:t>SETALL</a:t>
            </a:r>
            <a:endParaRPr lang="bg-BG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612" y="176558"/>
            <a:ext cx="5725324" cy="13908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612" y="3848100"/>
            <a:ext cx="3238952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2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Семафори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bg-BG" sz="2800" dirty="0" smtClean="0"/>
              <a:t>Пример:</a:t>
            </a:r>
          </a:p>
          <a:p>
            <a:pPr lvl="1"/>
            <a:r>
              <a:rPr lang="bg-BG" sz="2400" dirty="0" smtClean="0"/>
              <a:t>Стъпка 1: Създаване</a:t>
            </a:r>
            <a:endParaRPr lang="bg-B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412" y="149225"/>
            <a:ext cx="5791140" cy="6461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17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Семафори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bg-BG" sz="2800" dirty="0" smtClean="0"/>
              <a:t>Пример:</a:t>
            </a:r>
          </a:p>
          <a:p>
            <a:pPr lvl="1"/>
            <a:r>
              <a:rPr lang="bg-BG" sz="2400" dirty="0" smtClean="0"/>
              <a:t>Стъпка 1: Създаване</a:t>
            </a:r>
          </a:p>
          <a:p>
            <a:pPr lvl="1"/>
            <a:r>
              <a:rPr lang="bg-BG" sz="2400" dirty="0" smtClean="0"/>
              <a:t>Стъпка 2: </a:t>
            </a:r>
            <a:r>
              <a:rPr lang="en-US" sz="2400" dirty="0" smtClean="0"/>
              <a:t>P-</a:t>
            </a:r>
            <a:r>
              <a:rPr lang="bg-BG" sz="2400" dirty="0" smtClean="0"/>
              <a:t>операция в </a:t>
            </a:r>
            <a:br>
              <a:rPr lang="bg-BG" sz="2400" dirty="0" smtClean="0"/>
            </a:br>
            <a:r>
              <a:rPr lang="bg-BG" sz="2400" dirty="0" smtClean="0"/>
              <a:t>родителския процес</a:t>
            </a:r>
          </a:p>
          <a:p>
            <a:pPr lvl="1"/>
            <a:endParaRPr lang="bg-BG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612" y="2286000"/>
            <a:ext cx="669825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5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Семафори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bg-BG" sz="2800" dirty="0" smtClean="0"/>
              <a:t>Пример:</a:t>
            </a:r>
          </a:p>
          <a:p>
            <a:pPr lvl="1"/>
            <a:r>
              <a:rPr lang="bg-BG" sz="2400" dirty="0" smtClean="0"/>
              <a:t>Стъпка 1: Създаване</a:t>
            </a:r>
          </a:p>
          <a:p>
            <a:pPr lvl="1"/>
            <a:r>
              <a:rPr lang="bg-BG" sz="2400" dirty="0" smtClean="0"/>
              <a:t>Стъпка 2: </a:t>
            </a:r>
            <a:r>
              <a:rPr lang="en-US" sz="2400" dirty="0" smtClean="0"/>
              <a:t>P-</a:t>
            </a:r>
            <a:r>
              <a:rPr lang="bg-BG" sz="2400" dirty="0" smtClean="0"/>
              <a:t>операция в </a:t>
            </a:r>
            <a:br>
              <a:rPr lang="bg-BG" sz="2400" dirty="0" smtClean="0"/>
            </a:br>
            <a:r>
              <a:rPr lang="bg-BG" sz="2400" dirty="0" smtClean="0"/>
              <a:t>родителския процес</a:t>
            </a:r>
          </a:p>
          <a:p>
            <a:pPr lvl="1"/>
            <a:r>
              <a:rPr lang="bg-BG" sz="2400" dirty="0" smtClean="0"/>
              <a:t>Стъпка 3: </a:t>
            </a:r>
            <a:r>
              <a:rPr lang="en-US" sz="2400" dirty="0" smtClean="0"/>
              <a:t>V-</a:t>
            </a:r>
            <a:r>
              <a:rPr lang="bg-BG" sz="2400" dirty="0"/>
              <a:t>операция в </a:t>
            </a:r>
            <a:br>
              <a:rPr lang="bg-BG" sz="2400" dirty="0"/>
            </a:br>
            <a:r>
              <a:rPr lang="bg-BG" sz="2400" dirty="0" smtClean="0"/>
              <a:t>дъщерния </a:t>
            </a:r>
            <a:r>
              <a:rPr lang="bg-BG" sz="2400" dirty="0"/>
              <a:t>процес</a:t>
            </a:r>
          </a:p>
          <a:p>
            <a:pPr lvl="1"/>
            <a:endParaRPr lang="bg-BG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412" y="3276600"/>
            <a:ext cx="5973009" cy="243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90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Междупроцесна</a:t>
            </a:r>
            <a:r>
              <a:rPr lang="bg-BG" dirty="0"/>
              <a:t> комуникация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1143000"/>
            <a:ext cx="10900750" cy="5943600"/>
          </a:xfrm>
        </p:spPr>
        <p:txBody>
          <a:bodyPr>
            <a:normAutofit/>
          </a:bodyPr>
          <a:lstStyle/>
          <a:p>
            <a:r>
              <a:rPr lang="bg-BG" sz="2800" dirty="0" smtClean="0"/>
              <a:t>В някои случаи е необходимо да се променят дескрипторите на файловете или на каналите.</a:t>
            </a:r>
          </a:p>
          <a:p>
            <a:pPr lvl="1"/>
            <a:r>
              <a:rPr lang="bg-BG" sz="2400" dirty="0" smtClean="0"/>
              <a:t>Ограничения: </a:t>
            </a:r>
          </a:p>
          <a:p>
            <a:pPr lvl="2"/>
            <a:r>
              <a:rPr lang="ru-RU" sz="2000" dirty="0"/>
              <a:t>Целта на извикването </a:t>
            </a:r>
            <a:r>
              <a:rPr lang="en-US" sz="2000" dirty="0" smtClean="0"/>
              <a:t>dup</a:t>
            </a:r>
            <a:r>
              <a:rPr lang="bg-BG" sz="2000" dirty="0" smtClean="0"/>
              <a:t>()</a:t>
            </a:r>
            <a:r>
              <a:rPr lang="en-US" sz="2000" dirty="0" smtClean="0"/>
              <a:t> </a:t>
            </a:r>
            <a:r>
              <a:rPr lang="ru-RU" sz="2000" dirty="0"/>
              <a:t>е да се отвори нов </a:t>
            </a:r>
            <a:r>
              <a:rPr lang="ru-RU" sz="2000" dirty="0" smtClean="0"/>
              <a:t>дескриптор</a:t>
            </a:r>
            <a:r>
              <a:rPr lang="ru-RU" sz="2000" dirty="0"/>
              <a:t>, подобно на извикването </a:t>
            </a:r>
            <a:r>
              <a:rPr lang="en-US" sz="2000" dirty="0"/>
              <a:t>open. </a:t>
            </a:r>
            <a:r>
              <a:rPr lang="ru-RU" sz="2000" dirty="0"/>
              <a:t>Разликата е, че </a:t>
            </a:r>
            <a:r>
              <a:rPr lang="ru-RU" sz="2000" dirty="0" smtClean="0"/>
              <a:t>новосъздаденият дескриптор</a:t>
            </a:r>
            <a:r>
              <a:rPr lang="en-US" sz="2000" dirty="0" smtClean="0"/>
              <a:t> </a:t>
            </a:r>
            <a:r>
              <a:rPr lang="ru-RU" sz="2000" dirty="0"/>
              <a:t>се отнася към същия файл (или </a:t>
            </a:r>
            <a:r>
              <a:rPr lang="ru-RU" sz="2000" dirty="0" smtClean="0"/>
              <a:t>канал) </a:t>
            </a:r>
            <a:r>
              <a:rPr lang="ru-RU" sz="2000" dirty="0"/>
              <a:t>като </a:t>
            </a:r>
            <a:r>
              <a:rPr lang="ru-RU" sz="2000" dirty="0" smtClean="0"/>
              <a:t>и съществуващия дескриптор</a:t>
            </a:r>
            <a:r>
              <a:rPr lang="ru-RU" sz="2000" dirty="0"/>
              <a:t>. </a:t>
            </a:r>
            <a:endParaRPr lang="ru-RU" sz="2000" dirty="0" smtClean="0"/>
          </a:p>
          <a:p>
            <a:pPr lvl="2"/>
            <a:r>
              <a:rPr lang="ru-RU" sz="2000" dirty="0" smtClean="0"/>
              <a:t>При неуспех, функциите връщат стойност </a:t>
            </a:r>
            <a:r>
              <a:rPr lang="ru-RU" sz="20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ru-RU" sz="2000" dirty="0"/>
              <a:t> </a:t>
            </a:r>
            <a:r>
              <a:rPr lang="ru-RU" sz="2000" dirty="0" smtClean="0"/>
              <a:t>– в «</a:t>
            </a:r>
            <a:r>
              <a:rPr lang="en-US" sz="2000" i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errno</a:t>
            </a:r>
            <a:r>
              <a:rPr lang="ru-RU" sz="2000" dirty="0"/>
              <a:t>»</a:t>
            </a:r>
            <a:r>
              <a:rPr lang="en-US" sz="2000" dirty="0" smtClean="0"/>
              <a:t> </a:t>
            </a:r>
            <a:r>
              <a:rPr lang="bg-BG" sz="2000" dirty="0" smtClean="0"/>
              <a:t>се връща типа на грешката: </a:t>
            </a:r>
            <a:r>
              <a:rPr lang="ru-RU" sz="2000" dirty="0" smtClean="0"/>
              <a:t> </a:t>
            </a:r>
          </a:p>
          <a:p>
            <a:pPr lvl="2"/>
            <a:r>
              <a:rPr lang="ru-RU" sz="2000" dirty="0" smtClean="0"/>
              <a:t>За </a:t>
            </a:r>
            <a:r>
              <a:rPr lang="en-US" sz="2000" dirty="0" smtClean="0"/>
              <a:t>dup</a:t>
            </a:r>
            <a:r>
              <a:rPr lang="bg-BG" sz="2000" dirty="0" smtClean="0"/>
              <a:t>() </a:t>
            </a:r>
            <a:r>
              <a:rPr lang="ru-RU" sz="2000" dirty="0" smtClean="0"/>
              <a:t>новият дескриптор </a:t>
            </a:r>
            <a:r>
              <a:rPr lang="ru-RU" sz="2000" dirty="0"/>
              <a:t>винаги е най-малкият </a:t>
            </a:r>
            <a:r>
              <a:rPr lang="bg-BG" sz="2000" dirty="0" smtClean="0"/>
              <a:t>свободен</a:t>
            </a:r>
            <a:r>
              <a:rPr lang="ru-RU" sz="2000" dirty="0" smtClean="0"/>
              <a:t> номер за процеса</a:t>
            </a:r>
            <a:r>
              <a:rPr lang="en-US" sz="2000" dirty="0" smtClean="0"/>
              <a:t>.</a:t>
            </a:r>
            <a:endParaRPr lang="ru-RU" sz="2000" dirty="0" smtClean="0"/>
          </a:p>
          <a:p>
            <a:pPr lvl="2"/>
            <a:r>
              <a:rPr lang="ru-RU" sz="2000" dirty="0"/>
              <a:t>За </a:t>
            </a:r>
            <a:r>
              <a:rPr lang="en-US" sz="2000" dirty="0" smtClean="0"/>
              <a:t>dup2</a:t>
            </a:r>
            <a:r>
              <a:rPr lang="bg-BG" sz="2000" dirty="0" smtClean="0"/>
              <a:t>()</a:t>
            </a:r>
            <a:r>
              <a:rPr lang="en-US" sz="2000" dirty="0" smtClean="0"/>
              <a:t> </a:t>
            </a:r>
            <a:r>
              <a:rPr lang="ru-RU" sz="2000" dirty="0"/>
              <a:t>това е </a:t>
            </a:r>
            <a:r>
              <a:rPr lang="ru-RU" sz="2000" dirty="0" smtClean="0"/>
              <a:t>или същия номер, или </a:t>
            </a:r>
            <a:r>
              <a:rPr lang="ru-RU" sz="2000" dirty="0"/>
              <a:t>първият наличен дескриптор, по-голям от параметъра </a:t>
            </a:r>
            <a:r>
              <a:rPr lang="en-US" sz="2000" dirty="0" smtClean="0"/>
              <a:t>“</a:t>
            </a:r>
            <a:r>
              <a:rPr lang="en-US" sz="2000" i="1" dirty="0" err="1" smtClean="0"/>
              <a:t>new_descr</a:t>
            </a:r>
            <a:r>
              <a:rPr lang="en-US" sz="2000" dirty="0" smtClean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129226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Споделена памет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7663" lvl="1" indent="-347663">
              <a:buSzPct val="70000"/>
              <a:buFont typeface="Wingdings" panose="05000000000000000000" pitchFamily="2" charset="2"/>
              <a:buChar char="Ä"/>
            </a:pPr>
            <a:r>
              <a:rPr lang="ru-RU" dirty="0"/>
              <a:t>Всеки процес има свое собствено адресно </a:t>
            </a:r>
            <a:r>
              <a:rPr lang="ru-RU" dirty="0" smtClean="0"/>
              <a:t>пространство, т.е. ако </a:t>
            </a:r>
            <a:r>
              <a:rPr lang="ru-RU" dirty="0"/>
              <a:t>някой процес иска да предаде някаква информация от собственото си адресно пространство на други процеси, това е възможно само с помощта на техники за IPC (комуникация между процеси).</a:t>
            </a:r>
          </a:p>
          <a:p>
            <a:pPr lvl="1"/>
            <a:r>
              <a:rPr lang="ru-RU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Споделената памет </a:t>
            </a:r>
            <a:r>
              <a:rPr lang="ru-RU" sz="2400" dirty="0"/>
              <a:t>е памет, която се използва едновременно от два или повече процеса. </a:t>
            </a:r>
          </a:p>
          <a:p>
            <a:pPr lvl="2"/>
            <a:r>
              <a:rPr lang="ru-RU" sz="2000" dirty="0" smtClean="0"/>
              <a:t>Това е </a:t>
            </a:r>
            <a:r>
              <a:rPr lang="ru-RU" sz="2000" dirty="0"/>
              <a:t>най-бързият механизъм за комуникация </a:t>
            </a: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dirty="0" smtClean="0"/>
              <a:t>между </a:t>
            </a:r>
            <a:r>
              <a:rPr lang="ru-RU" sz="2000" dirty="0"/>
              <a:t>процесите.</a:t>
            </a:r>
          </a:p>
          <a:p>
            <a:pPr lvl="1"/>
            <a:r>
              <a:rPr lang="ru-RU" sz="2400" dirty="0"/>
              <a:t>ОС свързва </a:t>
            </a:r>
            <a:r>
              <a:rPr lang="ru-RU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сегмент от паметта </a:t>
            </a:r>
            <a:r>
              <a:rPr lang="ru-RU" sz="2400" dirty="0"/>
              <a:t>в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адресното </a:t>
            </a:r>
            <a:r>
              <a:rPr lang="ru-RU" sz="2400" dirty="0"/>
              <a:t>пространство на няколко процеса,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при </a:t>
            </a:r>
            <a:r>
              <a:rPr lang="ru-RU" sz="2400" dirty="0"/>
              <a:t>което </a:t>
            </a:r>
            <a:r>
              <a:rPr lang="bg-BG" sz="2400" dirty="0" smtClean="0"/>
              <a:t>процесите </a:t>
            </a:r>
            <a:r>
              <a:rPr lang="ru-RU" sz="2400" dirty="0"/>
              <a:t>могат те да четат и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пишат </a:t>
            </a:r>
            <a:r>
              <a:rPr lang="ru-RU" sz="2400" dirty="0"/>
              <a:t>в този сегмент от паметта 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i="1" u="sng" dirty="0" smtClean="0"/>
              <a:t>без </a:t>
            </a:r>
            <a:r>
              <a:rPr lang="ru-RU" sz="2400" i="1" u="sng" dirty="0"/>
              <a:t>да извикват функции </a:t>
            </a:r>
            <a:r>
              <a:rPr lang="ru-RU" sz="2400" dirty="0"/>
              <a:t>на ОС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4098" name="Picture 2" descr="IPC through Shared Mem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0812" y="3581400"/>
            <a:ext cx="333375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42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Споделена памет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z="2800" dirty="0"/>
              <a:t>За да използваме споделена памет, трябва да извършим две основни стъпки:</a:t>
            </a:r>
          </a:p>
          <a:p>
            <a:pPr lvl="1">
              <a:spcBef>
                <a:spcPts val="0"/>
              </a:spcBef>
            </a:pPr>
            <a:r>
              <a:rPr lang="ru-RU" sz="2400" dirty="0"/>
              <a:t>Да поискате от </a:t>
            </a:r>
            <a:r>
              <a:rPr lang="ru-RU" sz="2400" dirty="0" smtClean="0"/>
              <a:t>ОС сегмент </a:t>
            </a:r>
            <a:r>
              <a:rPr lang="ru-RU" sz="2400" dirty="0"/>
              <a:t>от паметта, който може да бъде споделен между процесите.</a:t>
            </a:r>
          </a:p>
          <a:p>
            <a:pPr lvl="1">
              <a:spcBef>
                <a:spcPts val="0"/>
              </a:spcBef>
            </a:pPr>
            <a:r>
              <a:rPr lang="ru-RU" sz="2400" dirty="0" smtClean="0"/>
              <a:t>Да се свърже част </a:t>
            </a:r>
            <a:r>
              <a:rPr lang="ru-RU" sz="2400" dirty="0"/>
              <a:t>от тази памет или на цялата памет с адресното пространство на извикващия </a:t>
            </a:r>
            <a:r>
              <a:rPr lang="ru-RU" sz="2400" dirty="0" smtClean="0"/>
              <a:t>процес.</a:t>
            </a:r>
          </a:p>
          <a:p>
            <a:pPr lvl="1">
              <a:spcBef>
                <a:spcPts val="0"/>
              </a:spcBef>
            </a:pPr>
            <a:r>
              <a:rPr lang="ru-RU" sz="2400" dirty="0" smtClean="0"/>
              <a:t>ОС създава логическо </a:t>
            </a:r>
            <a:r>
              <a:rPr lang="ru-RU" sz="2400" dirty="0"/>
              <a:t>съответствие</a:t>
            </a:r>
            <a:r>
              <a:rPr lang="ru-RU" sz="2400" dirty="0" smtClean="0"/>
              <a:t/>
            </a:r>
            <a:br>
              <a:rPr lang="ru-RU" sz="2400" dirty="0" smtClean="0"/>
            </a:br>
            <a:r>
              <a:rPr lang="ru-RU" sz="2400" dirty="0" smtClean="0"/>
              <a:t>между «свързаните» областите</a:t>
            </a:r>
            <a:br>
              <a:rPr lang="ru-RU" sz="2400" dirty="0" smtClean="0"/>
            </a:br>
            <a:r>
              <a:rPr lang="ru-RU" sz="2400" dirty="0" smtClean="0"/>
              <a:t>в адресни полета</a:t>
            </a:r>
            <a:r>
              <a:rPr lang="en-US" sz="2400" dirty="0" smtClean="0"/>
              <a:t> </a:t>
            </a:r>
            <a:r>
              <a:rPr lang="ru-RU" sz="2400" dirty="0"/>
              <a:t>между </a:t>
            </a:r>
            <a:r>
              <a:rPr lang="ru-RU" sz="2400" dirty="0" smtClean="0"/>
              <a:t>процес</a:t>
            </a:r>
            <a:r>
              <a:rPr lang="bg-BG" sz="2400" dirty="0" err="1" smtClean="0"/>
              <a:t>ите</a:t>
            </a:r>
            <a:r>
              <a:rPr lang="ru-RU" sz="2400" dirty="0" smtClean="0"/>
              <a:t>.</a:t>
            </a:r>
          </a:p>
          <a:p>
            <a:pPr lvl="2">
              <a:spcBef>
                <a:spcPts val="0"/>
              </a:spcBef>
            </a:pPr>
            <a:r>
              <a:rPr lang="ru-RU" sz="2000" dirty="0" smtClean="0"/>
              <a:t>Размерът е еднакъв, но </a:t>
            </a:r>
            <a:r>
              <a:rPr lang="bg-BG" sz="2000" dirty="0" smtClean="0"/>
              <a:t>адресите на </a:t>
            </a:r>
            <a:br>
              <a:rPr lang="bg-BG" sz="2000" dirty="0" smtClean="0"/>
            </a:br>
            <a:r>
              <a:rPr lang="ru-RU" sz="2000" dirty="0" smtClean="0"/>
              <a:t>началото може да са различни.</a:t>
            </a:r>
            <a:endParaRPr lang="ru-RU" sz="2000" dirty="0"/>
          </a:p>
          <a:p>
            <a:pPr>
              <a:spcBef>
                <a:spcPts val="0"/>
              </a:spcBef>
            </a:pPr>
            <a:endParaRPr lang="ru-RU" sz="2800" dirty="0" smtClean="0"/>
          </a:p>
          <a:p>
            <a:pPr>
              <a:spcBef>
                <a:spcPts val="0"/>
              </a:spcBef>
            </a:pPr>
            <a:endParaRPr lang="ru-RU" sz="2800" dirty="0" smtClean="0"/>
          </a:p>
        </p:txBody>
      </p:sp>
      <p:pic>
        <p:nvPicPr>
          <p:cNvPr id="17410" name="Picture 2" descr="IPC through Shared Memo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2" y="3854527"/>
            <a:ext cx="5029388" cy="275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50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Споделена памет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Сегментът </a:t>
            </a:r>
            <a:r>
              <a:rPr lang="ru-RU" sz="2800" dirty="0"/>
              <a:t>споделена памет е част от физическата памет, която се споделя от няколко процеса. </a:t>
            </a:r>
            <a:endParaRPr lang="ru-RU" sz="2800" dirty="0" smtClean="0"/>
          </a:p>
          <a:p>
            <a:pPr lvl="1"/>
            <a:r>
              <a:rPr lang="ru-RU" sz="2400" dirty="0" smtClean="0"/>
              <a:t>В </a:t>
            </a:r>
            <a:r>
              <a:rPr lang="ru-RU" sz="2400" dirty="0"/>
              <a:t>тази област </a:t>
            </a:r>
            <a:r>
              <a:rPr lang="ru-RU" sz="2400" dirty="0" smtClean="0"/>
              <a:t>едни процеси </a:t>
            </a:r>
            <a:r>
              <a:rPr lang="ru-RU" sz="2400" dirty="0"/>
              <a:t>могат да създават структури, а </a:t>
            </a:r>
            <a:r>
              <a:rPr lang="ru-RU" sz="2400" dirty="0" smtClean="0"/>
              <a:t>други процеси могат </a:t>
            </a:r>
            <a:r>
              <a:rPr lang="ru-RU" sz="2400" dirty="0"/>
              <a:t>да четат/записват върху тях. </a:t>
            </a:r>
            <a:endParaRPr lang="ru-RU" sz="2400" dirty="0" smtClean="0"/>
          </a:p>
          <a:p>
            <a:pPr lvl="1"/>
            <a:r>
              <a:rPr lang="ru-RU" sz="2400" dirty="0" smtClean="0"/>
              <a:t>При създаването на </a:t>
            </a:r>
            <a:r>
              <a:rPr lang="ru-RU" sz="2400" dirty="0"/>
              <a:t>споделена памет в два или повече </a:t>
            </a:r>
            <a:r>
              <a:rPr lang="ru-RU" sz="2400" dirty="0" smtClean="0"/>
              <a:t>процеса </a:t>
            </a:r>
            <a:r>
              <a:rPr lang="ru-RU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няма гаранция</a:t>
            </a:r>
            <a:r>
              <a:rPr lang="ru-RU" sz="2400" dirty="0"/>
              <a:t>, че </a:t>
            </a:r>
            <a:r>
              <a:rPr lang="ru-RU" sz="2400" dirty="0" smtClean="0"/>
              <a:t>сегментите </a:t>
            </a:r>
            <a:r>
              <a:rPr lang="ru-RU" sz="2400" dirty="0"/>
              <a:t>ще бъдат разположени на един и същ базов </a:t>
            </a:r>
            <a:r>
              <a:rPr lang="ru-RU" sz="2400" dirty="0" smtClean="0"/>
              <a:t>адрес в отделните адресни полета. </a:t>
            </a:r>
          </a:p>
          <a:p>
            <a:pPr lvl="1"/>
            <a:r>
              <a:rPr lang="ru-RU" sz="2400" dirty="0" smtClean="0"/>
              <a:t>Семафорите </a:t>
            </a:r>
            <a:r>
              <a:rPr lang="ru-RU" sz="2400" dirty="0"/>
              <a:t>могат да се </a:t>
            </a:r>
            <a:r>
              <a:rPr lang="ru-RU" sz="2400" dirty="0" smtClean="0"/>
              <a:t>използват за осигуряване на необходимата </a:t>
            </a:r>
            <a:r>
              <a:rPr lang="ru-RU" sz="2400" dirty="0"/>
              <a:t>синхронизация</a:t>
            </a:r>
            <a:r>
              <a:rPr lang="ru-RU" sz="2400" dirty="0" smtClean="0"/>
              <a:t>.</a:t>
            </a:r>
          </a:p>
          <a:p>
            <a:r>
              <a:rPr lang="ru-RU" sz="2800" dirty="0"/>
              <a:t>Това е много по-добра от техника за приложения, които обменят големи количества </a:t>
            </a:r>
            <a:r>
              <a:rPr lang="ru-RU" sz="2800" dirty="0" smtClean="0"/>
              <a:t>данни.</a:t>
            </a:r>
          </a:p>
        </p:txBody>
      </p:sp>
    </p:spTree>
    <p:extLst>
      <p:ext uri="{BB962C8B-B14F-4D97-AF65-F5344CB8AC3E}">
        <p14:creationId xmlns:p14="http://schemas.microsoft.com/office/powerpoint/2010/main" val="402088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Споделена памет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Предимства:</a:t>
            </a:r>
          </a:p>
          <a:p>
            <a:pPr lvl="1"/>
            <a:r>
              <a:rPr lang="ru-RU" sz="2400" dirty="0" smtClean="0"/>
              <a:t>При другите видове </a:t>
            </a:r>
            <a:r>
              <a:rPr lang="en-US" sz="2400" dirty="0" smtClean="0"/>
              <a:t>IPC</a:t>
            </a:r>
            <a:r>
              <a:rPr lang="ru-RU" sz="2400" dirty="0" smtClean="0"/>
              <a:t> </a:t>
            </a:r>
            <a:r>
              <a:rPr lang="ru-RU" sz="2400" dirty="0"/>
              <a:t>обменът на </a:t>
            </a:r>
            <a:r>
              <a:rPr lang="bg-BG" sz="2400" dirty="0" smtClean="0"/>
              <a:t>данни </a:t>
            </a:r>
            <a:r>
              <a:rPr lang="ru-RU" sz="2400" dirty="0" smtClean="0"/>
              <a:t>между </a:t>
            </a:r>
            <a:r>
              <a:rPr lang="ru-RU" sz="2400" dirty="0"/>
              <a:t>два процеса преминава през ядрото и работи по следния </a:t>
            </a:r>
            <a:r>
              <a:rPr lang="ru-RU" sz="2400" dirty="0" smtClean="0"/>
              <a:t>начин:</a:t>
            </a:r>
            <a:endParaRPr lang="ru-RU" sz="2400" dirty="0"/>
          </a:p>
          <a:p>
            <a:pPr lvl="2"/>
            <a:r>
              <a:rPr lang="ru-RU" sz="2000" dirty="0" smtClean="0"/>
              <a:t>Сървърът </a:t>
            </a:r>
            <a:r>
              <a:rPr lang="ru-RU" sz="2000" dirty="0"/>
              <a:t>чете от входния файл.</a:t>
            </a:r>
          </a:p>
          <a:p>
            <a:pPr lvl="2"/>
            <a:r>
              <a:rPr lang="ru-RU" sz="2000" dirty="0"/>
              <a:t>Сървърът записва тези данни в </a:t>
            </a:r>
            <a:r>
              <a:rPr lang="ru-RU" sz="2000" dirty="0" smtClean="0"/>
              <a:t>буферите на каналите или опашката </a:t>
            </a:r>
            <a:r>
              <a:rPr lang="ru-RU" sz="2000" dirty="0"/>
              <a:t>за </a:t>
            </a:r>
            <a:r>
              <a:rPr lang="ru-RU" sz="2000" dirty="0" smtClean="0"/>
              <a:t>съобщения, които се намират в ядрото.</a:t>
            </a:r>
            <a:endParaRPr lang="ru-RU" sz="2000" dirty="0"/>
          </a:p>
          <a:p>
            <a:pPr lvl="2"/>
            <a:r>
              <a:rPr lang="ru-RU" sz="2000" dirty="0"/>
              <a:t>Клиентът чете </a:t>
            </a:r>
            <a:r>
              <a:rPr lang="ru-RU" sz="2000" dirty="0" smtClean="0"/>
              <a:t>данните, при което данните се копирани </a:t>
            </a:r>
            <a:r>
              <a:rPr lang="ru-RU" sz="2000" dirty="0"/>
              <a:t>от IPC </a:t>
            </a:r>
            <a:r>
              <a:rPr lang="ru-RU" sz="2000" dirty="0" smtClean="0"/>
              <a:t>буфера (в ядрото) в </a:t>
            </a:r>
            <a:r>
              <a:rPr lang="en-US" sz="2000" dirty="0" smtClean="0"/>
              <a:t>IPC </a:t>
            </a:r>
            <a:r>
              <a:rPr lang="ru-RU" sz="2000" dirty="0" smtClean="0"/>
              <a:t>буфера </a:t>
            </a:r>
            <a:r>
              <a:rPr lang="bg-BG" sz="2000" dirty="0" smtClean="0"/>
              <a:t>в </a:t>
            </a:r>
            <a:r>
              <a:rPr lang="ru-RU" sz="2000" dirty="0" smtClean="0"/>
              <a:t>клиентското адресно поле.</a:t>
            </a:r>
            <a:endParaRPr lang="ru-RU" sz="2000" dirty="0"/>
          </a:p>
          <a:p>
            <a:pPr lvl="2"/>
            <a:r>
              <a:rPr lang="ru-RU" sz="2000" dirty="0"/>
              <a:t>Накрая данните се </a:t>
            </a:r>
            <a:r>
              <a:rPr lang="ru-RU" sz="2000" dirty="0" smtClean="0"/>
              <a:t>прочитат от </a:t>
            </a:r>
            <a:r>
              <a:rPr lang="ru-RU" sz="2000" dirty="0"/>
              <a:t>буфера на клиента.</a:t>
            </a:r>
          </a:p>
          <a:p>
            <a:pPr lvl="2"/>
            <a:r>
              <a:rPr lang="ru-RU" sz="2000" dirty="0" smtClean="0"/>
              <a:t>Това определя общо </a:t>
            </a:r>
            <a:r>
              <a:rPr lang="ru-RU" sz="2000" dirty="0"/>
              <a:t>четири копия на данни (2 за четене и 2 за запис). </a:t>
            </a:r>
            <a:endParaRPr lang="ru-RU" sz="2000" dirty="0" smtClean="0"/>
          </a:p>
          <a:p>
            <a:pPr lvl="1"/>
            <a:r>
              <a:rPr lang="ru-RU" sz="2400" dirty="0" smtClean="0"/>
              <a:t>Споделената памет </a:t>
            </a:r>
            <a:r>
              <a:rPr lang="ru-RU" sz="2400" dirty="0"/>
              <a:t>осигурява начин, чрез който два или повече процеса могат да споделят сегмент от паметта. </a:t>
            </a:r>
            <a:endParaRPr lang="ru-RU" sz="2400" dirty="0" smtClean="0"/>
          </a:p>
          <a:p>
            <a:pPr lvl="2"/>
            <a:r>
              <a:rPr lang="ru-RU" sz="2000" dirty="0" smtClean="0"/>
              <a:t>Със </a:t>
            </a:r>
            <a:r>
              <a:rPr lang="ru-RU" sz="2000" dirty="0"/>
              <a:t>споделената памет данните се копират само два пъти - от входния файл в споделената памет и от споделената памет към изходния файл.</a:t>
            </a:r>
            <a:endParaRPr lang="ru-RU" sz="2000" dirty="0" smtClean="0"/>
          </a:p>
        </p:txBody>
      </p:sp>
    </p:spTree>
    <p:extLst>
      <p:ext uri="{BB962C8B-B14F-4D97-AF65-F5344CB8AC3E}">
        <p14:creationId xmlns:p14="http://schemas.microsoft.com/office/powerpoint/2010/main" val="1232687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Споделена памет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1143000"/>
            <a:ext cx="10900750" cy="5715000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Реализицията на IPC със споделена памет използва няколко функции:</a:t>
            </a:r>
          </a:p>
          <a:p>
            <a:pPr lvl="1"/>
            <a:r>
              <a:rPr lang="ru-RU" sz="2400" dirty="0"/>
              <a:t>Функцията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ftok() </a:t>
            </a:r>
            <a:r>
              <a:rPr lang="ru-RU" sz="2400" dirty="0"/>
              <a:t>се използва за генериране на уникален ключ за междупроцесна комуникация (IPC</a:t>
            </a:r>
            <a:r>
              <a:rPr lang="ru-RU" sz="2400" dirty="0" smtClean="0"/>
              <a:t>).</a:t>
            </a:r>
            <a:endParaRPr lang="ru-RU" sz="2400" dirty="0"/>
          </a:p>
          <a:p>
            <a:pPr lvl="1"/>
            <a:r>
              <a:rPr lang="ru-RU" sz="2400" dirty="0" smtClean="0"/>
              <a:t>Функцията 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shmget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ru-RU" sz="2400" dirty="0"/>
              <a:t>се използва за създаване на сегмент от споделената </a:t>
            </a:r>
            <a:r>
              <a:rPr lang="ru-RU" sz="2400" dirty="0" smtClean="0"/>
              <a:t>памет.</a:t>
            </a:r>
          </a:p>
          <a:p>
            <a:pPr lvl="1"/>
            <a:r>
              <a:rPr lang="ru-RU" sz="2400" dirty="0"/>
              <a:t>Функцията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shmat() </a:t>
            </a:r>
            <a:r>
              <a:rPr lang="ru-RU" sz="2400" dirty="0"/>
              <a:t>се използва </a:t>
            </a:r>
            <a:r>
              <a:rPr lang="ru-RU" sz="2400" dirty="0" smtClean="0"/>
              <a:t>за </a:t>
            </a:r>
            <a:r>
              <a:rPr lang="ru-RU" sz="2400" dirty="0"/>
              <a:t>свързване на споделения </a:t>
            </a:r>
            <a:r>
              <a:rPr lang="ru-RU" sz="2400" dirty="0" smtClean="0"/>
              <a:t>сегмент </a:t>
            </a:r>
            <a:r>
              <a:rPr lang="ru-RU" sz="2400" dirty="0"/>
              <a:t>с адресното </a:t>
            </a:r>
            <a:r>
              <a:rPr lang="ru-RU" sz="2400" dirty="0" smtClean="0"/>
              <a:t>пространство </a:t>
            </a:r>
            <a:r>
              <a:rPr lang="ru-RU" sz="2400" dirty="0"/>
              <a:t>на </a:t>
            </a:r>
            <a:r>
              <a:rPr lang="ru-RU" sz="2400" dirty="0" smtClean="0"/>
              <a:t>процеса</a:t>
            </a:r>
          </a:p>
          <a:p>
            <a:pPr lvl="1"/>
            <a:r>
              <a:rPr lang="ru-RU" sz="2400" dirty="0"/>
              <a:t>Функцията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shmdt</a:t>
            </a:r>
            <a:r>
              <a:rPr lang="ru-RU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ru-RU" sz="2400" dirty="0" smtClean="0"/>
              <a:t> се </a:t>
            </a:r>
            <a:r>
              <a:rPr lang="ru-RU" sz="2400" dirty="0"/>
              <a:t>използва </a:t>
            </a:r>
            <a:r>
              <a:rPr lang="ru-RU" sz="2400" dirty="0" smtClean="0"/>
              <a:t>за </a:t>
            </a:r>
            <a:r>
              <a:rPr lang="ru-RU" sz="2400" dirty="0"/>
              <a:t>отделяне </a:t>
            </a:r>
            <a:r>
              <a:rPr lang="ru-RU" sz="2400" dirty="0" smtClean="0"/>
              <a:t>(откъсване) на </a:t>
            </a:r>
            <a:r>
              <a:rPr lang="ru-RU" sz="2400" dirty="0"/>
              <a:t>споделена памет от адресното пространство на процеса</a:t>
            </a:r>
            <a:r>
              <a:rPr lang="ru-RU" sz="2400" dirty="0" smtClean="0"/>
              <a:t>.</a:t>
            </a:r>
          </a:p>
          <a:p>
            <a:pPr lvl="1"/>
            <a:r>
              <a:rPr lang="ru-RU" sz="2400" dirty="0"/>
              <a:t>Функцията 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shm</a:t>
            </a:r>
            <a:r>
              <a:rPr lang="en-US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ctl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ru-R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ru-RU" sz="2400" dirty="0"/>
              <a:t>се използва за</a:t>
            </a:r>
            <a:r>
              <a:rPr lang="en-US" sz="2400" dirty="0"/>
              <a:t>  </a:t>
            </a:r>
            <a:r>
              <a:rPr lang="ru-RU" sz="2400" dirty="0"/>
              <a:t>извършване на контролни операции върху сегмента на споделената памет</a:t>
            </a:r>
            <a:endParaRPr lang="ru-RU" sz="2400" dirty="0" smtClean="0"/>
          </a:p>
          <a:p>
            <a:pPr lvl="1"/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5680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Споделена памет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1143000"/>
            <a:ext cx="10900750" cy="5715000"/>
          </a:xfrm>
        </p:spPr>
        <p:txBody>
          <a:bodyPr>
            <a:normAutofit lnSpcReduction="10000"/>
          </a:bodyPr>
          <a:lstStyle/>
          <a:p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shmget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ru-RU" sz="2800" dirty="0" smtClean="0"/>
          </a:p>
          <a:p>
            <a:pPr lvl="1"/>
            <a:r>
              <a:rPr lang="ru-RU" sz="2400" dirty="0" smtClean="0"/>
              <a:t>Функцията се </a:t>
            </a:r>
            <a:r>
              <a:rPr lang="ru-RU" sz="2400" dirty="0"/>
              <a:t>използва за създаване на сегмент от споделената </a:t>
            </a:r>
            <a:r>
              <a:rPr lang="ru-RU" sz="2400" dirty="0" smtClean="0"/>
              <a:t>памет.</a:t>
            </a:r>
            <a:endParaRPr lang="ru-RU" sz="2400" dirty="0"/>
          </a:p>
          <a:p>
            <a:pPr lvl="2"/>
            <a:r>
              <a:rPr lang="en-US" sz="2000" i="1" dirty="0" smtClean="0"/>
              <a:t>key</a:t>
            </a:r>
            <a:r>
              <a:rPr lang="en-US" sz="2000" dirty="0" smtClean="0"/>
              <a:t>:  </a:t>
            </a:r>
            <a:r>
              <a:rPr lang="ru-RU" sz="2000" dirty="0" smtClean="0"/>
              <a:t>уникалния </a:t>
            </a:r>
            <a:r>
              <a:rPr lang="ru-RU" sz="2000" dirty="0"/>
              <a:t>номер (наречен ключ), идентифициращ сегмента на споделената памет. </a:t>
            </a:r>
          </a:p>
          <a:p>
            <a:pPr lvl="2"/>
            <a:r>
              <a:rPr lang="en-US" sz="2000" i="1" dirty="0" smtClean="0"/>
              <a:t>size</a:t>
            </a:r>
            <a:r>
              <a:rPr lang="en-US" sz="2000" dirty="0" smtClean="0"/>
              <a:t>:</a:t>
            </a:r>
            <a:r>
              <a:rPr lang="ru-RU" sz="2000" dirty="0" smtClean="0"/>
              <a:t> размер </a:t>
            </a:r>
            <a:r>
              <a:rPr lang="ru-RU" sz="2000" dirty="0"/>
              <a:t>на споделения сегмент, например 1024 байта или 2048 байта. </a:t>
            </a:r>
          </a:p>
          <a:p>
            <a:pPr lvl="2"/>
            <a:r>
              <a:rPr lang="en-US" sz="2000" dirty="0" err="1" smtClean="0"/>
              <a:t>shmflg</a:t>
            </a:r>
            <a:r>
              <a:rPr lang="en-US" sz="2000" dirty="0" smtClean="0"/>
              <a:t>:</a:t>
            </a:r>
            <a:r>
              <a:rPr lang="bg-BG" sz="2000" dirty="0" smtClean="0"/>
              <a:t> </a:t>
            </a:r>
            <a:r>
              <a:rPr lang="ru-RU" sz="2000" dirty="0"/>
              <a:t>указва флаговете за създаване, които могат да бъдат една или комбинация от следните константи:</a:t>
            </a:r>
          </a:p>
          <a:p>
            <a:pPr lvl="3"/>
            <a:r>
              <a:rPr lang="ru-RU" sz="1700" dirty="0"/>
              <a:t>IPC_CREAT: Ако споделената памет не съществува, създайте я; в противен случай върнете идентификатора на съществуващата споделена памет</a:t>
            </a:r>
          </a:p>
          <a:p>
            <a:pPr lvl="3"/>
            <a:r>
              <a:rPr lang="ru-RU" sz="1700" dirty="0"/>
              <a:t>IPC_EXCL: Използва се заедно с IPC_CREATвръща грешка, ако споделената памет вече съществува</a:t>
            </a:r>
          </a:p>
          <a:p>
            <a:pPr lvl="3"/>
            <a:r>
              <a:rPr lang="ru-RU" sz="1700" dirty="0"/>
              <a:t>IPC_PRIVATE: Използвайте произволна стойност като ключ за създаване на споделена </a:t>
            </a:r>
            <a:r>
              <a:rPr lang="ru-RU" sz="1700" dirty="0" smtClean="0"/>
              <a:t>памет </a:t>
            </a:r>
            <a:endParaRPr lang="ru-RU" sz="1700" dirty="0"/>
          </a:p>
          <a:p>
            <a:pPr lvl="1"/>
            <a:r>
              <a:rPr lang="ru-RU" sz="2400" dirty="0" smtClean="0"/>
              <a:t>Върната стойност:</a:t>
            </a:r>
          </a:p>
          <a:p>
            <a:pPr lvl="2"/>
            <a:r>
              <a:rPr lang="ru-RU" sz="2000" dirty="0" smtClean="0"/>
              <a:t>При </a:t>
            </a:r>
            <a:r>
              <a:rPr lang="ru-RU" sz="2000" u="sng" dirty="0"/>
              <a:t>успех</a:t>
            </a:r>
            <a:r>
              <a:rPr lang="ru-RU" sz="2000" dirty="0"/>
              <a:t> функцията </a:t>
            </a:r>
            <a:r>
              <a:rPr lang="ru-RU" sz="2000" dirty="0" smtClean="0"/>
              <a:t>връща </a:t>
            </a:r>
            <a:r>
              <a:rPr lang="ru-RU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валиден идентификатор</a:t>
            </a:r>
            <a:r>
              <a:rPr lang="ru-RU" sz="2000" dirty="0"/>
              <a:t>, </a:t>
            </a:r>
            <a:endParaRPr lang="ru-RU" sz="2000" dirty="0" smtClean="0"/>
          </a:p>
          <a:p>
            <a:pPr lvl="2"/>
            <a:r>
              <a:rPr lang="ru-RU" sz="2000" dirty="0" smtClean="0"/>
              <a:t>При </a:t>
            </a:r>
            <a:r>
              <a:rPr lang="ru-RU" sz="2000" u="sng" dirty="0" smtClean="0"/>
              <a:t>неуспех</a:t>
            </a:r>
            <a:r>
              <a:rPr lang="ru-RU" sz="2000" dirty="0" smtClean="0"/>
              <a:t> </a:t>
            </a:r>
            <a:r>
              <a:rPr lang="ru-RU" sz="2000" dirty="0"/>
              <a:t>функцията </a:t>
            </a:r>
            <a:r>
              <a:rPr lang="ru-RU" sz="2000" dirty="0" smtClean="0"/>
              <a:t>връща </a:t>
            </a:r>
            <a:r>
              <a:rPr lang="ru-RU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ru-RU" sz="2000" dirty="0" smtClean="0"/>
              <a:t>.</a:t>
            </a:r>
            <a:endParaRPr lang="en-US" sz="2000" dirty="0" smtClean="0"/>
          </a:p>
          <a:p>
            <a:pPr lvl="2"/>
            <a:r>
              <a:rPr lang="ru-RU" sz="2000" dirty="0" smtClean="0"/>
              <a:t>Тип</a:t>
            </a:r>
            <a:r>
              <a:rPr lang="bg-BG" sz="2000" dirty="0" err="1" smtClean="0"/>
              <a:t>ът</a:t>
            </a:r>
            <a:r>
              <a:rPr lang="bg-BG" sz="2000" dirty="0" smtClean="0"/>
              <a:t> „</a:t>
            </a:r>
            <a:r>
              <a:rPr lang="ru-RU" sz="2000" dirty="0" smtClean="0"/>
              <a:t>key_t</a:t>
            </a:r>
            <a:r>
              <a:rPr lang="bg-BG" sz="2000" dirty="0"/>
              <a:t>“</a:t>
            </a:r>
            <a:r>
              <a:rPr lang="ru-RU" sz="2000" dirty="0" smtClean="0"/>
              <a:t> е системно независим и затова в </a:t>
            </a:r>
            <a:r>
              <a:rPr lang="en-US" sz="2000" dirty="0" smtClean="0"/>
              <a:t>System V</a:t>
            </a:r>
            <a:r>
              <a:rPr lang="bg-BG" sz="2000" dirty="0" smtClean="0"/>
              <a:t> вместо </a:t>
            </a:r>
            <a:r>
              <a:rPr lang="ru-RU" sz="2000" dirty="0"/>
              <a:t>int или long се </a:t>
            </a:r>
            <a:r>
              <a:rPr lang="ru-RU" sz="2000" dirty="0" smtClean="0"/>
              <a:t>използва този тип.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412" y="221582"/>
            <a:ext cx="6173061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7045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Споделена памет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1143000"/>
            <a:ext cx="10900750" cy="5715000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hmget() </a:t>
            </a:r>
            <a:r>
              <a:rPr lang="ru-RU" sz="2800" dirty="0" smtClean="0"/>
              <a:t>:</a:t>
            </a:r>
          </a:p>
          <a:p>
            <a:pPr lvl="1">
              <a:spcBef>
                <a:spcPts val="400"/>
              </a:spcBef>
            </a:pPr>
            <a:r>
              <a:rPr lang="bg-BG" sz="2400" dirty="0" smtClean="0"/>
              <a:t>Пример:</a:t>
            </a:r>
            <a:endParaRPr lang="ru-RU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9012" y="1123950"/>
            <a:ext cx="6878010" cy="558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539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Споделена памет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1143000"/>
            <a:ext cx="10900750" cy="5715000"/>
          </a:xfrm>
        </p:spPr>
        <p:txBody>
          <a:bodyPr>
            <a:normAutofit lnSpcReduction="10000"/>
          </a:bodyPr>
          <a:lstStyle/>
          <a:p>
            <a:pPr>
              <a:spcBef>
                <a:spcPts val="400"/>
              </a:spcBef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shmat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ru-RU" sz="2800" dirty="0" smtClean="0"/>
              <a:t>:</a:t>
            </a:r>
          </a:p>
          <a:p>
            <a:pPr lvl="1">
              <a:spcBef>
                <a:spcPts val="400"/>
              </a:spcBef>
            </a:pPr>
            <a:r>
              <a:rPr lang="ru-RU" sz="2400" dirty="0" smtClean="0"/>
              <a:t>Функцията се </a:t>
            </a:r>
            <a:r>
              <a:rPr lang="ru-RU" sz="2400" dirty="0"/>
              <a:t>използва за присъединяване на създадения сегмент от споделена памет, свързан с идентификатора на споделена памет, посочен от shmid(), към адресното пространство на извикващия процес. </a:t>
            </a:r>
          </a:p>
          <a:p>
            <a:pPr lvl="2">
              <a:spcBef>
                <a:spcPts val="400"/>
              </a:spcBef>
            </a:pPr>
            <a:r>
              <a:rPr lang="ru-RU" sz="2000" dirty="0" smtClean="0"/>
              <a:t>Първият параметър тук е </a:t>
            </a:r>
            <a:r>
              <a:rPr lang="ru-RU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идентификаторът</a:t>
            </a:r>
            <a:r>
              <a:rPr lang="ru-RU" sz="2000" dirty="0" smtClean="0"/>
              <a:t>, </a:t>
            </a:r>
            <a:r>
              <a:rPr lang="ru-RU" sz="2000" dirty="0"/>
              <a:t>който </a:t>
            </a:r>
            <a:r>
              <a:rPr lang="ru-RU" sz="2000" dirty="0" smtClean="0"/>
              <a:t>функцията </a:t>
            </a:r>
            <a:r>
              <a:rPr lang="ru-RU" sz="2000" dirty="0"/>
              <a:t>shmget() връща при успех. </a:t>
            </a:r>
          </a:p>
          <a:p>
            <a:pPr lvl="2">
              <a:spcBef>
                <a:spcPts val="400"/>
              </a:spcBef>
            </a:pPr>
            <a:r>
              <a:rPr lang="ru-RU" sz="2000" dirty="0" smtClean="0"/>
              <a:t>Вторият </a:t>
            </a:r>
            <a:r>
              <a:rPr lang="ru-RU" sz="2000" dirty="0"/>
              <a:t>параметър е </a:t>
            </a:r>
            <a:r>
              <a:rPr lang="ru-RU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адресът</a:t>
            </a:r>
            <a:r>
              <a:rPr lang="ru-RU" sz="2000" dirty="0"/>
              <a:t>, </a:t>
            </a:r>
            <a:r>
              <a:rPr lang="ru-RU" sz="2000" dirty="0" smtClean="0"/>
              <a:t>който се </a:t>
            </a:r>
            <a:r>
              <a:rPr lang="ru-RU" sz="2000" dirty="0"/>
              <a:t>прикачи към извикващия процес. </a:t>
            </a:r>
            <a:endParaRPr lang="ru-RU" sz="2000" dirty="0" smtClean="0"/>
          </a:p>
          <a:p>
            <a:pPr lvl="3">
              <a:spcBef>
                <a:spcPts val="400"/>
              </a:spcBef>
            </a:pPr>
            <a:r>
              <a:rPr lang="ru-RU" sz="1800" dirty="0" smtClean="0"/>
              <a:t>Стойност </a:t>
            </a:r>
            <a:r>
              <a:rPr lang="ru-R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</a:t>
            </a:r>
            <a:r>
              <a:rPr lang="ru-RU" sz="1800" dirty="0"/>
              <a:t> на втория параметър означава, че системата автоматично ще избере подходящ адрес. </a:t>
            </a:r>
          </a:p>
          <a:p>
            <a:pPr lvl="2">
              <a:spcBef>
                <a:spcPts val="400"/>
              </a:spcBef>
            </a:pPr>
            <a:r>
              <a:rPr lang="ru-RU" sz="2000" dirty="0"/>
              <a:t>Третият параметър </a:t>
            </a:r>
            <a:r>
              <a:rPr lang="bg-BG" sz="2000" dirty="0"/>
              <a:t>се използва за указване на флаговете за </a:t>
            </a:r>
            <a:r>
              <a:rPr lang="bg-BG" sz="2000" dirty="0" smtClean="0"/>
              <a:t>свързване общата памет:</a:t>
            </a:r>
          </a:p>
          <a:p>
            <a:pPr lvl="3">
              <a:spcBef>
                <a:spcPts val="400"/>
              </a:spcBef>
            </a:pPr>
            <a:r>
              <a:rPr lang="ru-RU" sz="1800" dirty="0"/>
              <a:t>0 обикновено се използва за указване на опции по подразбиране за работа със споделена памет </a:t>
            </a:r>
            <a:r>
              <a:rPr lang="bg-BG" sz="1800" dirty="0" smtClean="0"/>
              <a:t>на </a:t>
            </a:r>
            <a:r>
              <a:rPr lang="bg-BG" sz="1800" dirty="0"/>
              <a:t>паметта </a:t>
            </a:r>
            <a:r>
              <a:rPr lang="ru-RU" sz="1800" dirty="0" smtClean="0"/>
              <a:t>е </a:t>
            </a:r>
            <a:r>
              <a:rPr lang="ru-RU" sz="1800" dirty="0"/>
              <a:t>"</a:t>
            </a:r>
            <a:r>
              <a:rPr lang="ru-RU" sz="1800" dirty="0" smtClean="0"/>
              <a:t>0« (най-често ако </a:t>
            </a:r>
            <a:r>
              <a:rPr lang="ru-RU" sz="1800" dirty="0"/>
              <a:t>вторият параметър е </a:t>
            </a:r>
            <a:r>
              <a:rPr lang="ru-RU" sz="1800" dirty="0" smtClean="0"/>
              <a:t>NULL).</a:t>
            </a:r>
          </a:p>
          <a:p>
            <a:pPr lvl="3">
              <a:spcBef>
                <a:spcPts val="400"/>
              </a:spcBef>
            </a:pPr>
            <a:r>
              <a:rPr lang="ru-RU" sz="1800" dirty="0"/>
              <a:t>SHM_RDONLY: </a:t>
            </a:r>
            <a:r>
              <a:rPr lang="ru-RU" sz="1800" dirty="0" smtClean="0"/>
              <a:t>Сързване само </a:t>
            </a:r>
            <a:r>
              <a:rPr lang="ru-RU" sz="1800" dirty="0"/>
              <a:t>за четене</a:t>
            </a:r>
          </a:p>
          <a:p>
            <a:pPr lvl="3">
              <a:spcBef>
                <a:spcPts val="400"/>
              </a:spcBef>
            </a:pPr>
            <a:r>
              <a:rPr lang="ru-RU" sz="1800" dirty="0"/>
              <a:t>SHM_REMAP: </a:t>
            </a:r>
            <a:r>
              <a:rPr lang="ru-RU" sz="1800" dirty="0" smtClean="0"/>
              <a:t>Свързване към адресното поле на процеса</a:t>
            </a:r>
            <a:endParaRPr lang="ru-RU" sz="1800" dirty="0"/>
          </a:p>
          <a:p>
            <a:pPr lvl="3">
              <a:spcBef>
                <a:spcPts val="400"/>
              </a:spcBef>
            </a:pPr>
            <a:r>
              <a:rPr lang="ru-RU" sz="1800" dirty="0"/>
              <a:t>SHM_EXEC: </a:t>
            </a:r>
            <a:r>
              <a:rPr lang="ru-RU" sz="1800" dirty="0" smtClean="0"/>
              <a:t>Разрешаване </a:t>
            </a:r>
            <a:r>
              <a:rPr lang="ru-RU" sz="1800" dirty="0"/>
              <a:t>съдържанието на споделената памет да бъде </a:t>
            </a:r>
            <a:r>
              <a:rPr lang="ru-RU" sz="1800" dirty="0" smtClean="0"/>
              <a:t>изпълнимо (англ. </a:t>
            </a:r>
            <a:r>
              <a:rPr lang="en-US" sz="1800" dirty="0" smtClean="0"/>
              <a:t>Executable)</a:t>
            </a:r>
            <a:r>
              <a:rPr lang="ru-RU" sz="1800" dirty="0" smtClean="0"/>
              <a:t>. </a:t>
            </a:r>
            <a:r>
              <a:rPr lang="ru-RU" sz="1800" dirty="0"/>
              <a:t>По </a:t>
            </a:r>
            <a:r>
              <a:rPr lang="bg-BG" sz="1800" dirty="0" smtClean="0"/>
              <a:t>подразбиране това е забранено.</a:t>
            </a:r>
            <a:endParaRPr lang="ru-RU" sz="1800" dirty="0"/>
          </a:p>
          <a:p>
            <a:pPr lvl="3">
              <a:spcBef>
                <a:spcPts val="400"/>
              </a:spcBef>
            </a:pPr>
            <a:r>
              <a:rPr lang="ru-RU" sz="1800" dirty="0"/>
              <a:t>SHM_DEST: Когато shmdt()функцията бъде извикана за отделяне на споделена памет, тя ще бъде </a:t>
            </a:r>
            <a:r>
              <a:rPr lang="ru-RU" sz="1800" dirty="0" smtClean="0"/>
              <a:t>унищожена.</a:t>
            </a:r>
          </a:p>
          <a:p>
            <a:pPr lvl="2">
              <a:spcBef>
                <a:spcPts val="400"/>
              </a:spcBef>
            </a:pPr>
            <a:endParaRPr lang="ru-RU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889" y="265693"/>
            <a:ext cx="6649463" cy="127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3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Споделена памет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1143000"/>
            <a:ext cx="10900750" cy="5715000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shmat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ru-RU" sz="2800" dirty="0" smtClean="0"/>
              <a:t>:</a:t>
            </a:r>
          </a:p>
          <a:p>
            <a:pPr lvl="1">
              <a:spcBef>
                <a:spcPts val="400"/>
              </a:spcBef>
            </a:pPr>
            <a:r>
              <a:rPr lang="ru-RU" sz="2400" dirty="0" smtClean="0"/>
              <a:t>Функцията се </a:t>
            </a:r>
            <a:r>
              <a:rPr lang="ru-RU" sz="2400" dirty="0"/>
              <a:t>използва за присъединяване на създадения сегмент от споделена памет, свързан с идентификатора на споделена памет, посочен от shmid(), към адресното пространство на извикващия процес. </a:t>
            </a:r>
          </a:p>
          <a:p>
            <a:pPr lvl="2">
              <a:spcBef>
                <a:spcPts val="400"/>
              </a:spcBef>
            </a:pPr>
            <a:r>
              <a:rPr lang="ru-RU" sz="2000" dirty="0" smtClean="0"/>
              <a:t>Функцията </a:t>
            </a:r>
            <a:r>
              <a:rPr lang="ru-RU" sz="2000" dirty="0"/>
              <a:t>връща указател, който сочи към началния адрес на съпоставянето на споделената памет. </a:t>
            </a:r>
            <a:endParaRPr lang="ru-RU" sz="2000" dirty="0" smtClean="0"/>
          </a:p>
          <a:p>
            <a:pPr lvl="3">
              <a:spcBef>
                <a:spcPts val="400"/>
              </a:spcBef>
            </a:pPr>
            <a:r>
              <a:rPr lang="ru-RU" sz="1800" dirty="0" smtClean="0"/>
              <a:t>Ако свързването </a:t>
            </a:r>
            <a:r>
              <a:rPr lang="ru-RU" sz="1800" dirty="0"/>
              <a:t>е неуспешно, функцията връща -1 и задава променливата errno да указва типа </a:t>
            </a:r>
            <a:r>
              <a:rPr lang="ru-RU" sz="1800" dirty="0" smtClean="0"/>
              <a:t>грешката.</a:t>
            </a:r>
            <a:endParaRPr lang="ru-RU" sz="1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889" y="265693"/>
            <a:ext cx="6649463" cy="1274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3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Споделена памет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8662" y="1143000"/>
            <a:ext cx="10900750" cy="5486400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</a:pPr>
            <a:r>
              <a:rPr lang="ru-R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shmdt</a:t>
            </a:r>
            <a:r>
              <a:rPr lang="ru-RU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ru-RU" sz="2800" dirty="0" smtClean="0"/>
          </a:p>
          <a:p>
            <a:pPr lvl="1">
              <a:spcBef>
                <a:spcPts val="400"/>
              </a:spcBef>
            </a:pPr>
            <a:r>
              <a:rPr lang="ru-RU" sz="2400" dirty="0"/>
              <a:t>Функцията </a:t>
            </a:r>
            <a:r>
              <a:rPr lang="ru-RU" sz="2400" dirty="0" smtClean="0"/>
              <a:t>отделя </a:t>
            </a:r>
            <a:r>
              <a:rPr lang="ru-RU" sz="2400" dirty="0"/>
              <a:t>сегмента </a:t>
            </a:r>
            <a:r>
              <a:rPr lang="ru-RU" sz="2400" dirty="0" smtClean="0"/>
              <a:t>на споделената памет от </a:t>
            </a:r>
            <a:r>
              <a:rPr lang="ru-RU" sz="2400" dirty="0"/>
              <a:t>адресното </a:t>
            </a:r>
            <a:r>
              <a:rPr lang="ru-RU" sz="2400" dirty="0" smtClean="0"/>
              <a:t>пространство на извикващия процес</a:t>
            </a:r>
          </a:p>
          <a:p>
            <a:pPr lvl="1">
              <a:spcBef>
                <a:spcPts val="400"/>
              </a:spcBef>
            </a:pPr>
            <a:endParaRPr lang="ru-RU" sz="2400" dirty="0"/>
          </a:p>
          <a:p>
            <a:pPr lvl="1">
              <a:spcBef>
                <a:spcPts val="400"/>
              </a:spcBef>
            </a:pPr>
            <a:endParaRPr lang="ru-RU" sz="2400" dirty="0" smtClean="0"/>
          </a:p>
          <a:p>
            <a:pPr lvl="1">
              <a:spcBef>
                <a:spcPts val="400"/>
              </a:spcBef>
            </a:pPr>
            <a:endParaRPr lang="ru-RU" sz="2400" dirty="0" smtClean="0"/>
          </a:p>
          <a:p>
            <a:pPr lvl="1">
              <a:spcBef>
                <a:spcPts val="400"/>
              </a:spcBef>
            </a:pPr>
            <a:r>
              <a:rPr lang="ru-RU" sz="2400" dirty="0" smtClean="0"/>
              <a:t>Параметри:</a:t>
            </a:r>
          </a:p>
          <a:p>
            <a:pPr lvl="2">
              <a:spcBef>
                <a:spcPts val="400"/>
              </a:spcBef>
            </a:pPr>
            <a:r>
              <a:rPr lang="ru-RU" sz="2000" dirty="0" smtClean="0"/>
              <a:t>shmaddr: задава адреса</a:t>
            </a:r>
            <a:r>
              <a:rPr lang="en-US" sz="2000" dirty="0" smtClean="0"/>
              <a:t> </a:t>
            </a:r>
            <a:r>
              <a:rPr lang="bg-BG" sz="2000" dirty="0" smtClean="0"/>
              <a:t>на </a:t>
            </a:r>
            <a:r>
              <a:rPr lang="ru-RU" sz="2000" dirty="0" smtClean="0"/>
              <a:t>споделената памет (върнатият адрес от shmat() при свързване)</a:t>
            </a:r>
          </a:p>
          <a:p>
            <a:pPr lvl="1">
              <a:spcBef>
                <a:spcPts val="400"/>
              </a:spcBef>
            </a:pPr>
            <a:r>
              <a:rPr lang="ru-RU" sz="2400" dirty="0" smtClean="0"/>
              <a:t>Върнат резултат:</a:t>
            </a:r>
          </a:p>
          <a:p>
            <a:pPr lvl="2">
              <a:spcBef>
                <a:spcPts val="400"/>
              </a:spcBef>
            </a:pPr>
            <a:r>
              <a:rPr lang="ru-RU" sz="2000" dirty="0" smtClean="0"/>
              <a:t>Ако </a:t>
            </a:r>
            <a:r>
              <a:rPr lang="ru-RU" sz="2000" dirty="0"/>
              <a:t>операцията по отделяне е неуспешна, върнатата стойност на функцията е различна от нула</a:t>
            </a:r>
            <a:r>
              <a:rPr lang="ru-RU" sz="2000" dirty="0" smtClean="0"/>
              <a:t>.</a:t>
            </a:r>
          </a:p>
          <a:p>
            <a:pPr lvl="2">
              <a:spcBef>
                <a:spcPts val="400"/>
              </a:spcBef>
            </a:pPr>
            <a:r>
              <a:rPr lang="ru-RU" sz="2000" dirty="0" smtClean="0"/>
              <a:t>За </a:t>
            </a:r>
            <a:r>
              <a:rPr lang="ru-RU" sz="2000" dirty="0"/>
              <a:t>да </a:t>
            </a:r>
            <a:r>
              <a:rPr lang="ru-RU" sz="2000" dirty="0" smtClean="0"/>
              <a:t>премахне на сегмент </a:t>
            </a:r>
            <a:r>
              <a:rPr lang="ru-RU" sz="2000" dirty="0"/>
              <a:t>от споделената </a:t>
            </a:r>
            <a:r>
              <a:rPr lang="ru-RU" sz="2000" dirty="0" smtClean="0"/>
              <a:t>памет се използва </a:t>
            </a:r>
            <a:r>
              <a:rPr lang="ru-RU" sz="2000" dirty="0"/>
              <a:t>следния код</a:t>
            </a:r>
            <a:r>
              <a:rPr lang="ru-RU" sz="2000" dirty="0" smtClean="0"/>
              <a:t>:</a:t>
            </a:r>
          </a:p>
          <a:p>
            <a:pPr marL="842962" lvl="2" indent="0">
              <a:spcBef>
                <a:spcPts val="400"/>
              </a:spcBef>
              <a:buNone/>
            </a:pPr>
            <a:r>
              <a:rPr lang="ru-RU" sz="2000" dirty="0" smtClean="0"/>
              <a:t>	</a:t>
            </a:r>
            <a:endParaRPr lang="ru-RU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812" y="2523935"/>
            <a:ext cx="4201111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6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S102787947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ppt/theme/themeOverride2.xml><?xml version="1.0" encoding="utf-8"?>
<a:themeOverride xmlns:a="http://schemas.openxmlformats.org/drawingml/2006/main">
  <a:clrScheme name="Grayscale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20C675A-9AD3-40BB-AC57-0E9EFA3E4F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9481</Words>
  <Application>Microsoft Office PowerPoint</Application>
  <PresentationFormat>Custom</PresentationFormat>
  <Paragraphs>1067</Paragraphs>
  <Slides>140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140</vt:i4>
      </vt:variant>
    </vt:vector>
  </HeadingPairs>
  <TitlesOfParts>
    <vt:vector size="146" baseType="lpstr">
      <vt:lpstr>Arial</vt:lpstr>
      <vt:lpstr>Calibri</vt:lpstr>
      <vt:lpstr>Consolas</vt:lpstr>
      <vt:lpstr>Euphemia</vt:lpstr>
      <vt:lpstr>Wingdings</vt:lpstr>
      <vt:lpstr>TS102787947</vt:lpstr>
      <vt:lpstr>Linux IPC</vt:lpstr>
      <vt:lpstr>Въведение</vt:lpstr>
      <vt:lpstr>Въведение</vt:lpstr>
      <vt:lpstr>System V  IPC</vt:lpstr>
      <vt:lpstr>POSIX IPC</vt:lpstr>
      <vt:lpstr>Междупроцесна комуникация</vt:lpstr>
      <vt:lpstr>Междупроцесна комуникация</vt:lpstr>
      <vt:lpstr>Междупроцесна комуникация</vt:lpstr>
      <vt:lpstr>Междупроцесна комуникация</vt:lpstr>
      <vt:lpstr>Междупроцесна комуникация</vt:lpstr>
      <vt:lpstr>Междупроцесна комуникация</vt:lpstr>
      <vt:lpstr>Канали в Unix-системите</vt:lpstr>
      <vt:lpstr>Канали в Unix-системите</vt:lpstr>
      <vt:lpstr>Безименни канали</vt:lpstr>
      <vt:lpstr>Безименни канали</vt:lpstr>
      <vt:lpstr>Безименни канали</vt:lpstr>
      <vt:lpstr>Безименни канали</vt:lpstr>
      <vt:lpstr>Безименни канали</vt:lpstr>
      <vt:lpstr>Безименни канали</vt:lpstr>
      <vt:lpstr>Безименни канали</vt:lpstr>
      <vt:lpstr>Безименни канали</vt:lpstr>
      <vt:lpstr>Безименни канали</vt:lpstr>
      <vt:lpstr>Безименни канали</vt:lpstr>
      <vt:lpstr>Безименни канали</vt:lpstr>
      <vt:lpstr>Безименни канали</vt:lpstr>
      <vt:lpstr>Безименни канали</vt:lpstr>
      <vt:lpstr>Безименни канали</vt:lpstr>
      <vt:lpstr>Безименни канали</vt:lpstr>
      <vt:lpstr>Безименни канали</vt:lpstr>
      <vt:lpstr>Наименовани канали</vt:lpstr>
      <vt:lpstr>Наименовани канали</vt:lpstr>
      <vt:lpstr>Наименовани канали</vt:lpstr>
      <vt:lpstr>Наименовани канали</vt:lpstr>
      <vt:lpstr>Наименовани канали</vt:lpstr>
      <vt:lpstr>Наименовани канали</vt:lpstr>
      <vt:lpstr>Наименовани канали</vt:lpstr>
      <vt:lpstr>Наименовани канали</vt:lpstr>
      <vt:lpstr>Наименовани канали</vt:lpstr>
      <vt:lpstr>Наименовани канали</vt:lpstr>
      <vt:lpstr>Сигнали</vt:lpstr>
      <vt:lpstr>Сигнали</vt:lpstr>
      <vt:lpstr>Сигнали</vt:lpstr>
      <vt:lpstr>Сигнали</vt:lpstr>
      <vt:lpstr>Сигнали</vt:lpstr>
      <vt:lpstr>Сигнали</vt:lpstr>
      <vt:lpstr>Сигнали: създаване на приемник</vt:lpstr>
      <vt:lpstr>Сигнали: създаване на приемник</vt:lpstr>
      <vt:lpstr>Сигнали: създаване на приемник</vt:lpstr>
      <vt:lpstr>Сигнали: създаване на приемник</vt:lpstr>
      <vt:lpstr>Сигнали: създаване на приемник</vt:lpstr>
      <vt:lpstr>Сигнали: създаване на приемник</vt:lpstr>
      <vt:lpstr>Сигнали: създаване на приемник</vt:lpstr>
      <vt:lpstr>Сигнали: създаване на приемник</vt:lpstr>
      <vt:lpstr>Сигнали</vt:lpstr>
      <vt:lpstr>Сигнали</vt:lpstr>
      <vt:lpstr>Сигнали</vt:lpstr>
      <vt:lpstr>Сигнали</vt:lpstr>
      <vt:lpstr>Сигнали</vt:lpstr>
      <vt:lpstr>Сигнали</vt:lpstr>
      <vt:lpstr>Сигнали</vt:lpstr>
      <vt:lpstr>Сигнали</vt:lpstr>
      <vt:lpstr>Сигнали</vt:lpstr>
      <vt:lpstr>Сигнали</vt:lpstr>
      <vt:lpstr>Сигнали</vt:lpstr>
      <vt:lpstr>Сигнали</vt:lpstr>
      <vt:lpstr>Сигнали</vt:lpstr>
      <vt:lpstr>Сигнали</vt:lpstr>
      <vt:lpstr>Сигнали</vt:lpstr>
      <vt:lpstr>Сигнали</vt:lpstr>
      <vt:lpstr>Сигнали</vt:lpstr>
      <vt:lpstr>Сигнали</vt:lpstr>
      <vt:lpstr>Сигнали</vt:lpstr>
      <vt:lpstr>Сигнали</vt:lpstr>
      <vt:lpstr>Сигнали</vt:lpstr>
      <vt:lpstr>Сигнали</vt:lpstr>
      <vt:lpstr>Сигнали</vt:lpstr>
      <vt:lpstr>Сигнали</vt:lpstr>
      <vt:lpstr>Сигнали</vt:lpstr>
      <vt:lpstr>Семафори</vt:lpstr>
      <vt:lpstr>Семафори</vt:lpstr>
      <vt:lpstr>Семафори</vt:lpstr>
      <vt:lpstr>Семафори</vt:lpstr>
      <vt:lpstr>Семафори</vt:lpstr>
      <vt:lpstr>Семафори</vt:lpstr>
      <vt:lpstr>Семафори</vt:lpstr>
      <vt:lpstr>Семафори</vt:lpstr>
      <vt:lpstr>Семафори</vt:lpstr>
      <vt:lpstr>Семафори</vt:lpstr>
      <vt:lpstr>Семафори</vt:lpstr>
      <vt:lpstr>Споделена памет</vt:lpstr>
      <vt:lpstr>Споделена памет</vt:lpstr>
      <vt:lpstr>Споделена памет</vt:lpstr>
      <vt:lpstr>Споделена памет</vt:lpstr>
      <vt:lpstr>Споделена памет</vt:lpstr>
      <vt:lpstr>Споделена памет</vt:lpstr>
      <vt:lpstr>Споделена памет</vt:lpstr>
      <vt:lpstr>Споделена памет</vt:lpstr>
      <vt:lpstr>Споделена памет</vt:lpstr>
      <vt:lpstr>Споделена памет</vt:lpstr>
      <vt:lpstr>Споделена памет</vt:lpstr>
      <vt:lpstr>Споделена памет</vt:lpstr>
      <vt:lpstr>Споделена памет</vt:lpstr>
      <vt:lpstr>Споделена памет</vt:lpstr>
      <vt:lpstr>Споделена памет</vt:lpstr>
      <vt:lpstr>Споделена памет</vt:lpstr>
      <vt:lpstr>Споделена памет</vt:lpstr>
      <vt:lpstr>Споделена памет</vt:lpstr>
      <vt:lpstr>Опашки от съобщения</vt:lpstr>
      <vt:lpstr>Опашки от съобщения</vt:lpstr>
      <vt:lpstr>Опашки от съобщения</vt:lpstr>
      <vt:lpstr>Опашки от съобщения</vt:lpstr>
      <vt:lpstr>Опашки от съобщения</vt:lpstr>
      <vt:lpstr>Опашки от съобщения</vt:lpstr>
      <vt:lpstr>Опашки от съобщения</vt:lpstr>
      <vt:lpstr>Опашки от съобщения</vt:lpstr>
      <vt:lpstr>Опашки от съобщения</vt:lpstr>
      <vt:lpstr>Опашки от съобщения</vt:lpstr>
      <vt:lpstr>Опашки от съобщения</vt:lpstr>
      <vt:lpstr>Опашки от съобщения</vt:lpstr>
      <vt:lpstr>Опашки от съобщения</vt:lpstr>
      <vt:lpstr>Опашки от съобщения</vt:lpstr>
      <vt:lpstr>Опашки от съобщения</vt:lpstr>
      <vt:lpstr>Опашки от съобщения</vt:lpstr>
      <vt:lpstr>Опашки от съобщения</vt:lpstr>
      <vt:lpstr>Опашки от съобщения</vt:lpstr>
      <vt:lpstr>Опашки от съобщения</vt:lpstr>
      <vt:lpstr>Съпоставяне на адресни полета</vt:lpstr>
      <vt:lpstr>Съпоставяне на адресни полета</vt:lpstr>
      <vt:lpstr>Съпоставяне на адресни полета</vt:lpstr>
      <vt:lpstr>Съпоставяне на адресни полета</vt:lpstr>
      <vt:lpstr>Съпоставяне на адресни полета</vt:lpstr>
      <vt:lpstr>Съпоставяне на адресни полета</vt:lpstr>
      <vt:lpstr>Съпоставяне на адресни полета</vt:lpstr>
      <vt:lpstr>Съпоставяне на адресни полета</vt:lpstr>
      <vt:lpstr>Съпоставяне на адресни полета</vt:lpstr>
      <vt:lpstr>PowerPoint Presentation</vt:lpstr>
      <vt:lpstr>Memory mapping</vt:lpstr>
      <vt:lpstr>POSIX  IPC</vt:lpstr>
      <vt:lpstr>Литература</vt:lpstr>
      <vt:lpstr>Литература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2014-02-04T07:26:08Z</dcterms:created>
  <dcterms:modified xsi:type="dcterms:W3CDTF">2025-04-10T06:34:00Z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TC027879479991</vt:lpwstr>
  </property>
</Properties>
</file>