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86535-A8C0-4528-9F73-31AAD8F78E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A8ED9-B74F-419C-BC79-256AD815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375" y="810387"/>
            <a:ext cx="7543800" cy="914400"/>
          </a:xfrm>
        </p:spPr>
        <p:txBody>
          <a:bodyPr/>
          <a:lstStyle/>
          <a:p>
            <a:pPr algn="ctr"/>
            <a:r>
              <a:rPr lang="sr-Latn-RS" dirty="0" smtClean="0"/>
              <a:t>Projekat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664" y="2339150"/>
            <a:ext cx="88569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/>
              <a:t>Predmet: Sistemi za obradu i analizu velike količine podataka</a:t>
            </a:r>
          </a:p>
          <a:p>
            <a:pPr algn="ctr"/>
            <a:r>
              <a:rPr lang="sr-Latn-RS" sz="2500" dirty="0" smtClean="0"/>
              <a:t>Profesor: Dragan Stojanović</a:t>
            </a:r>
          </a:p>
          <a:p>
            <a:pPr algn="ctr"/>
            <a:r>
              <a:rPr lang="sr-Latn-RS" sz="2500" dirty="0" smtClean="0"/>
              <a:t>Student: Ivan Petković 1496</a:t>
            </a:r>
            <a:endParaRPr lang="en-US" sz="2500" dirty="0"/>
          </a:p>
        </p:txBody>
      </p:sp>
      <p:sp>
        <p:nvSpPr>
          <p:cNvPr id="5" name="AutoShape 2" descr="Elektronski fakultet u Nišu | Ni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Elektronski fakultet u Nišu | Ni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Elektronski fakultet u Nišu | Niš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4" y="1412776"/>
            <a:ext cx="8854906" cy="448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664" y="576152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Obrada u realnom vremenu unutar Spark aplikacije.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24702" cy="140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8864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Procesiranje, odnosno obrada podataka pristiglih na topic se izvršava brzo, kao i u slučaju Flink aplikacije. Primetio sam da je u ovom slučaju veća opterećenost procesora i da su performanse malo lošije, pa mogu zaključiti da je Flink optimalnije rešenje. Ispod su takođe neki metrici zabeleženi tokom ovog procesa.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2" y="6093296"/>
            <a:ext cx="5214708" cy="6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13" y="3077635"/>
            <a:ext cx="6715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8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pPr algn="ctr"/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 okviru aplikacije treba čitati podatke sa Kafka topic-a i u vremenskim prozorima odrediti u realnom vremenu: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maksimalnu, minimalnu, srednju vrednost i broj pojava određenih atributa.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Odrediti top N najpopularnijih stanica.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Rezultate upisati u NoSQL bazu (Cassandra)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U</a:t>
            </a:r>
            <a:r>
              <a:rPr lang="sr-Latn-RS" dirty="0" smtClean="0"/>
              <a:t>porediti performanse ove aplikacije na klasterima Spark i Flink Docker kontejnera.</a:t>
            </a:r>
            <a:endParaRPr lang="sr-Latn-R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87" y="4005062"/>
            <a:ext cx="3179706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3"/>
            <a:ext cx="2816225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76" y="4005063"/>
            <a:ext cx="2466547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3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88640"/>
            <a:ext cx="3637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 smtClean="0"/>
              <a:t>Flink aplikacija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92" y="1052736"/>
            <a:ext cx="36099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960" y="1304285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Prvi korak je pokretanje višekontejnerske aplikacije definisane u </a:t>
            </a:r>
            <a:r>
              <a:rPr lang="sr-Latn-RS" b="1" dirty="0" smtClean="0"/>
              <a:t>docker-compose-2-flink.yaml</a:t>
            </a:r>
            <a:r>
              <a:rPr lang="sr-Latn-RS" dirty="0" smtClean="0"/>
              <a:t> fajlu.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Nakon toga, ukoliko su parametri kao što su  </a:t>
            </a:r>
            <a:r>
              <a:rPr lang="sr-Latn-RS" b="1" dirty="0" smtClean="0"/>
              <a:t>KAFKA_TOPIC</a:t>
            </a:r>
            <a:r>
              <a:rPr lang="sr-Latn-RS" dirty="0" smtClean="0"/>
              <a:t> ili drugi promenjeni treba odraditi </a:t>
            </a:r>
            <a:r>
              <a:rPr lang="sr-Latn-RS" b="1" dirty="0" smtClean="0"/>
              <a:t>mvn clean install</a:t>
            </a:r>
            <a:r>
              <a:rPr lang="sr-Latn-RS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84938"/>
            <a:ext cx="7029152" cy="333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2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1" y="1916832"/>
            <a:ext cx="83502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3451" y="1052736"/>
            <a:ext cx="83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 sledećoj slici su logovi nakon pokretanja naredbe </a:t>
            </a:r>
            <a:r>
              <a:rPr lang="sr-Latn-RS" b="1" dirty="0" smtClean="0"/>
              <a:t>mvn clean install</a:t>
            </a:r>
            <a:r>
              <a:rPr lang="sr-Latn-R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Naznačeni fajl je bitan jer ćemo njega posle koristiti za pokrenjae job-a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0977"/>
            <a:ext cx="8927426" cy="187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672" y="26064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 adresi </a:t>
            </a:r>
            <a:r>
              <a:rPr lang="sr-Latn-R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://localhost:8081</a:t>
            </a:r>
            <a:r>
              <a:rPr lang="en-US" dirty="0" smtClean="0"/>
              <a:t> </a:t>
            </a:r>
            <a:r>
              <a:rPr lang="sr-Latn-RS" dirty="0" smtClean="0"/>
              <a:t>pokrećemo </a:t>
            </a:r>
            <a:r>
              <a:rPr lang="sr-Latn-RS" b="1" dirty="0" smtClean="0"/>
              <a:t>Apache Flink Web Dashbord</a:t>
            </a:r>
            <a:r>
              <a:rPr lang="sr-Latn-RS" dirty="0" smtClean="0"/>
              <a:t> i u sekdiji job dodajemo „izbildovani“ fajl, prosleđujemo mu </a:t>
            </a:r>
            <a:r>
              <a:rPr lang="sr-Latn-RS" b="1" dirty="0" smtClean="0"/>
              <a:t>groupId</a:t>
            </a:r>
            <a:r>
              <a:rPr lang="sr-Latn-RS" dirty="0" smtClean="0"/>
              <a:t> zajedno sa nazivom glavne klase (u ovom slučaju je to kombinacija </a:t>
            </a:r>
            <a:r>
              <a:rPr lang="sr-Latn-RS" b="1" dirty="0" smtClean="0"/>
              <a:t>bigData.Main</a:t>
            </a:r>
            <a:r>
              <a:rPr lang="sr-Latn-RS" dirty="0" smtClean="0"/>
              <a:t>) i pokrećemo job.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12422"/>
            <a:ext cx="3888432" cy="332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248" y="47524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Pokrećemo </a:t>
            </a:r>
            <a:r>
              <a:rPr lang="sr-Latn-RS" b="1" dirty="0" smtClean="0"/>
              <a:t>pruducer</a:t>
            </a:r>
            <a:r>
              <a:rPr lang="sr-Latn-RS" dirty="0" smtClean="0"/>
              <a:t> slanjem poruka na </a:t>
            </a:r>
            <a:r>
              <a:rPr lang="sr-Latn-RS" b="1" dirty="0" smtClean="0"/>
              <a:t>flink</a:t>
            </a:r>
            <a:r>
              <a:rPr lang="sr-Latn-RS" dirty="0" smtClean="0"/>
              <a:t> topic svake </a:t>
            </a:r>
            <a:r>
              <a:rPr lang="sr-Latn-RS" b="1" dirty="0" smtClean="0"/>
              <a:t>0,1</a:t>
            </a:r>
            <a:r>
              <a:rPr lang="sr-Latn-RS" dirty="0" smtClean="0"/>
              <a:t> sekunde.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" y="1988840"/>
            <a:ext cx="9082365" cy="406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9269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Može se pratiti kako poruke pristižu u realnom vremenu, vrši se njihova obrada i metrici se čuvaju u </a:t>
            </a:r>
            <a:r>
              <a:rPr lang="sr-Latn-RS" b="1" dirty="0" smtClean="0"/>
              <a:t>Cassandra</a:t>
            </a:r>
            <a:r>
              <a:rPr lang="sr-Latn-RS" dirty="0" smtClean="0"/>
              <a:t> bazi unutar </a:t>
            </a:r>
            <a:r>
              <a:rPr lang="sr-Latn-RS" b="1" dirty="0" smtClean="0"/>
              <a:t>trip_duration_statistics</a:t>
            </a:r>
            <a:r>
              <a:rPr lang="sr-Latn-RS" dirty="0" smtClean="0"/>
              <a:t> tabele.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8497"/>
            <a:ext cx="8784976" cy="48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Prvo se treba konektovati na klaster koji je napravljen za potrebe ovog testiranja i zatim jednostavnim upitom prikazujemo zabeležene metrike.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Proces kreiranja tabele je naravno potrebno uraditi pre startovanja procesa obrade u realnom vremenu.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65403"/>
            <a:ext cx="55816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7968" y="1412776"/>
            <a:ext cx="3419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Pored setovanja određenih parametara na početku, unutar </a:t>
            </a:r>
            <a:r>
              <a:rPr lang="sr-Latn-RS" b="1" dirty="0" smtClean="0"/>
              <a:t>Main</a:t>
            </a:r>
            <a:r>
              <a:rPr lang="sr-Latn-RS" dirty="0" smtClean="0"/>
              <a:t> klase vrši se i sledeće: </a:t>
            </a:r>
          </a:p>
          <a:p>
            <a:r>
              <a:rPr lang="sr-Latn-RS" dirty="0" smtClean="0"/>
              <a:t>- Kreiranje šeme. </a:t>
            </a:r>
          </a:p>
          <a:p>
            <a:r>
              <a:rPr lang="sr-Latn-RS" dirty="0" smtClean="0"/>
              <a:t>- Konfiguracija izvora podataka iz </a:t>
            </a:r>
            <a:r>
              <a:rPr lang="sr-Latn-RS" b="1" dirty="0" smtClean="0"/>
              <a:t>Apache Kafka topic-a</a:t>
            </a:r>
            <a:r>
              <a:rPr lang="sr-Latn-RS" dirty="0" smtClean="0"/>
              <a:t>. </a:t>
            </a:r>
          </a:p>
          <a:p>
            <a:r>
              <a:rPr lang="sr-Latn-RS" dirty="0" smtClean="0"/>
              <a:t>- Filtriranje podataka po </a:t>
            </a:r>
            <a:r>
              <a:rPr lang="sr-Latn-RS" b="1" dirty="0" smtClean="0"/>
              <a:t>id</a:t>
            </a:r>
            <a:r>
              <a:rPr lang="sr-Latn-RS" dirty="0" smtClean="0"/>
              <a:t>-u (misli se na id početne stanice koji je u ovom slučaju </a:t>
            </a:r>
            <a:r>
              <a:rPr lang="sr-Latn-RS" b="1" dirty="0" smtClean="0"/>
              <a:t>480</a:t>
            </a:r>
            <a:r>
              <a:rPr lang="sr-Latn-RS" dirty="0" smtClean="0"/>
              <a:t>).</a:t>
            </a:r>
          </a:p>
          <a:p>
            <a:r>
              <a:rPr lang="sr-Latn-RS" dirty="0" smtClean="0"/>
              <a:t>- Grupisanje podataka u prozoru vreman od </a:t>
            </a:r>
            <a:r>
              <a:rPr lang="sr-Latn-RS" b="1" dirty="0" smtClean="0"/>
              <a:t>2</a:t>
            </a:r>
            <a:r>
              <a:rPr lang="sr-Latn-RS" dirty="0" smtClean="0"/>
              <a:t> sekunde i njihova obrada.</a:t>
            </a:r>
          </a:p>
          <a:p>
            <a:r>
              <a:rPr lang="sr-Latn-RS" dirty="0" smtClean="0"/>
              <a:t>- Upisivanje u Cassandra bazu.</a:t>
            </a:r>
          </a:p>
        </p:txBody>
      </p:sp>
    </p:spTree>
    <p:extLst>
      <p:ext uri="{BB962C8B-B14F-4D97-AF65-F5344CB8AC3E}">
        <p14:creationId xmlns:p14="http://schemas.microsoft.com/office/powerpoint/2010/main" val="21855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42578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 smtClean="0"/>
              <a:t>Spark aplikacija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3513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Prvi korak prilikom pokretanja spark aplikacije ovog projekta je ponovo pokretanje višekontejnerske aplikacije definisane u </a:t>
            </a:r>
            <a:r>
              <a:rPr lang="sr-Latn-RS" b="1" dirty="0" smtClean="0"/>
              <a:t>docker-compose-2-yaml</a:t>
            </a:r>
            <a:r>
              <a:rPr lang="sr-Latn-RS" dirty="0" smtClean="0"/>
              <a:t> fajlu.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Zatim se respektivno pozivaju sledeće komande: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/>
              <a:t>d</a:t>
            </a:r>
            <a:r>
              <a:rPr lang="sr-Latn-RS" b="1" dirty="0" smtClean="0"/>
              <a:t>ocker-build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/>
              <a:t>d</a:t>
            </a:r>
            <a:r>
              <a:rPr lang="sr-Latn-RS" b="1" dirty="0" smtClean="0"/>
              <a:t>ocker-run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/>
              <a:t>p</a:t>
            </a:r>
            <a:r>
              <a:rPr lang="sr-Latn-RS" b="1" dirty="0" smtClean="0"/>
              <a:t>roducer-run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12" y="3056159"/>
            <a:ext cx="6209134" cy="372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2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1326</TotalTime>
  <Words>406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Projekat 2</vt:lpstr>
      <vt:lpstr>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</dc:title>
  <dc:creator>Ivan</dc:creator>
  <cp:lastModifiedBy>Ivan</cp:lastModifiedBy>
  <cp:revision>50</cp:revision>
  <dcterms:created xsi:type="dcterms:W3CDTF">2023-11-19T11:39:20Z</dcterms:created>
  <dcterms:modified xsi:type="dcterms:W3CDTF">2023-12-02T15:59:30Z</dcterms:modified>
</cp:coreProperties>
</file>