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59" r:id="rId6"/>
    <p:sldId id="273" r:id="rId7"/>
    <p:sldId id="260" r:id="rId8"/>
    <p:sldId id="261" r:id="rId9"/>
    <p:sldId id="262" r:id="rId10"/>
    <p:sldId id="263" r:id="rId11"/>
    <p:sldId id="264" r:id="rId12"/>
    <p:sldId id="266" r:id="rId13"/>
    <p:sldId id="267" r:id="rId14"/>
    <p:sldId id="268" r:id="rId15"/>
    <p:sldId id="271" r:id="rId16"/>
    <p:sldId id="269" r:id="rId17"/>
    <p:sldId id="270"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bg-BG"/>
              <a:t>Редакт. стил загл. образец</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38A5C67-D152-4128-A765-197FD6836316}" type="datetimeFigureOut">
              <a:rPr lang="bg-BG" smtClean="0"/>
              <a:t>25.9.2022 г.</a:t>
            </a:fld>
            <a:endParaRPr lang="bg-BG"/>
          </a:p>
        </p:txBody>
      </p:sp>
      <p:sp>
        <p:nvSpPr>
          <p:cNvPr id="5" name="Footer Placeholder 4"/>
          <p:cNvSpPr>
            <a:spLocks noGrp="1"/>
          </p:cNvSpPr>
          <p:nvPr>
            <p:ph type="ftr" sz="quarter" idx="11"/>
          </p:nvPr>
        </p:nvSpPr>
        <p:spPr>
          <a:xfrm>
            <a:off x="1371600" y="4323845"/>
            <a:ext cx="6400800" cy="365125"/>
          </a:xfrm>
        </p:spPr>
        <p:txBody>
          <a:bodyPr/>
          <a:lstStyle/>
          <a:p>
            <a:endParaRPr lang="bg-BG"/>
          </a:p>
        </p:txBody>
      </p:sp>
      <p:sp>
        <p:nvSpPr>
          <p:cNvPr id="6" name="Slide Number Placeholder 5"/>
          <p:cNvSpPr>
            <a:spLocks noGrp="1"/>
          </p:cNvSpPr>
          <p:nvPr>
            <p:ph type="sldNum" sz="quarter" idx="12"/>
          </p:nvPr>
        </p:nvSpPr>
        <p:spPr>
          <a:xfrm>
            <a:off x="8077200" y="1430866"/>
            <a:ext cx="2743200" cy="365125"/>
          </a:xfrm>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18399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bg-BG"/>
              <a:t>Редакт. стил загл. образец</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bg-BG"/>
              <a:t>Щракнете върху иконата, за да добавите картина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138A5C67-D152-4128-A765-197FD6836316}" type="datetimeFigureOut">
              <a:rPr lang="bg-BG" smtClean="0"/>
              <a:t>25.9.2022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220900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лавие и надпис">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bg-BG"/>
              <a:t>Редакт. стил загл. образец</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38A5C67-D152-4128-A765-197FD6836316}" type="datetimeFigureOut">
              <a:rPr lang="bg-BG" smtClean="0"/>
              <a:t>25.9.2022 г.</a:t>
            </a:fld>
            <a:endParaRPr lang="bg-BG"/>
          </a:p>
        </p:txBody>
      </p:sp>
      <p:sp>
        <p:nvSpPr>
          <p:cNvPr id="6" name="Footer Placeholder 5"/>
          <p:cNvSpPr>
            <a:spLocks noGrp="1"/>
          </p:cNvSpPr>
          <p:nvPr>
            <p:ph type="ftr" sz="quarter" idx="11"/>
          </p:nvPr>
        </p:nvSpPr>
        <p:spPr>
          <a:xfrm>
            <a:off x="685800" y="379941"/>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364015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 с надпис">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bg-BG"/>
              <a:t>Редакт. стил загл. образец</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38A5C67-D152-4128-A765-197FD6836316}" type="datetimeFigureOut">
              <a:rPr lang="bg-BG" smtClean="0"/>
              <a:t>25.9.2022 г.</a:t>
            </a:fld>
            <a:endParaRPr lang="bg-BG"/>
          </a:p>
        </p:txBody>
      </p:sp>
      <p:sp>
        <p:nvSpPr>
          <p:cNvPr id="6" name="Footer Placeholder 5"/>
          <p:cNvSpPr>
            <a:spLocks noGrp="1"/>
          </p:cNvSpPr>
          <p:nvPr>
            <p:ph type="ftr" sz="quarter" idx="11"/>
          </p:nvPr>
        </p:nvSpPr>
        <p:spPr>
          <a:xfrm>
            <a:off x="685800" y="379941"/>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69B6C4CC-8758-4306-AD8C-CF90B2D7EE9A}" type="slidenum">
              <a:rPr lang="bg-BG" smtClean="0"/>
              <a:t>‹#›</a:t>
            </a:fld>
            <a:endParaRPr lang="bg-B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0548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ичка с име">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bg-BG"/>
              <a:t>Редакт. стил загл. образец</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38A5C67-D152-4128-A765-197FD6836316}" type="datetimeFigureOut">
              <a:rPr lang="bg-BG" smtClean="0"/>
              <a:t>25.9.2022 г.</a:t>
            </a:fld>
            <a:endParaRPr lang="bg-BG"/>
          </a:p>
        </p:txBody>
      </p:sp>
      <p:sp>
        <p:nvSpPr>
          <p:cNvPr id="6" name="Footer Placeholder 5"/>
          <p:cNvSpPr>
            <a:spLocks noGrp="1"/>
          </p:cNvSpPr>
          <p:nvPr>
            <p:ph type="ftr" sz="quarter" idx="11"/>
          </p:nvPr>
        </p:nvSpPr>
        <p:spPr>
          <a:xfrm>
            <a:off x="685800" y="378883"/>
            <a:ext cx="6991492" cy="365125"/>
          </a:xfrm>
        </p:spPr>
        <p:txBody>
          <a:bodyPr/>
          <a:lstStyle/>
          <a:p>
            <a:endParaRPr lang="bg-BG"/>
          </a:p>
        </p:txBody>
      </p:sp>
      <p:sp>
        <p:nvSpPr>
          <p:cNvPr id="7" name="Slide Number Placeholder 6"/>
          <p:cNvSpPr>
            <a:spLocks noGrp="1"/>
          </p:cNvSpPr>
          <p:nvPr>
            <p:ph type="sldNum" sz="quarter" idx="12"/>
          </p:nvPr>
        </p:nvSpPr>
        <p:spPr>
          <a:xfrm>
            <a:off x="10862452" y="381000"/>
            <a:ext cx="643748" cy="365125"/>
          </a:xfrm>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767555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bg-BG"/>
              <a:t>Редакт. стил загл. образец</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3" name="Date Placeholder 2"/>
          <p:cNvSpPr>
            <a:spLocks noGrp="1"/>
          </p:cNvSpPr>
          <p:nvPr>
            <p:ph type="dt" sz="half" idx="10"/>
          </p:nvPr>
        </p:nvSpPr>
        <p:spPr/>
        <p:txBody>
          <a:bodyPr/>
          <a:lstStyle/>
          <a:p>
            <a:fld id="{138A5C67-D152-4128-A765-197FD6836316}" type="datetimeFigureOut">
              <a:rPr lang="bg-BG" smtClean="0"/>
              <a:t>25.9.2022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312005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и с картин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bg-BG"/>
              <a:t>Редакт. стил загл. образец</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a:t>Щракнете върху иконата, за да добавите картина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a:t>Щракнете върху иконата, за да добавите картина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a:t>Щракнете върху иконата, за да добавите картина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3" name="Date Placeholder 2"/>
          <p:cNvSpPr>
            <a:spLocks noGrp="1"/>
          </p:cNvSpPr>
          <p:nvPr>
            <p:ph type="dt" sz="half" idx="10"/>
          </p:nvPr>
        </p:nvSpPr>
        <p:spPr/>
        <p:txBody>
          <a:bodyPr/>
          <a:lstStyle/>
          <a:p>
            <a:fld id="{138A5C67-D152-4128-A765-197FD6836316}" type="datetimeFigureOut">
              <a:rPr lang="bg-BG" smtClean="0"/>
              <a:t>25.9.2022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25004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138A5C67-D152-4128-A765-197FD6836316}" type="datetimeFigureOut">
              <a:rPr lang="bg-BG" smtClean="0"/>
              <a:t>25.9.2022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230142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но заглавие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bg-BG"/>
              <a:t>Редакт. стил загл. образец</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38A5C67-D152-4128-A765-197FD6836316}" type="datetimeFigureOut">
              <a:rPr lang="bg-BG" smtClean="0"/>
              <a:t>25.9.2022 г.</a:t>
            </a:fld>
            <a:endParaRPr lang="bg-BG"/>
          </a:p>
        </p:txBody>
      </p:sp>
      <p:sp>
        <p:nvSpPr>
          <p:cNvPr id="5" name="Footer Placeholder 4"/>
          <p:cNvSpPr>
            <a:spLocks noGrp="1"/>
          </p:cNvSpPr>
          <p:nvPr>
            <p:ph type="ftr" sz="quarter" idx="11"/>
          </p:nvPr>
        </p:nvSpPr>
        <p:spPr>
          <a:xfrm>
            <a:off x="685800" y="381000"/>
            <a:ext cx="6991492" cy="365125"/>
          </a:xfrm>
        </p:spPr>
        <p:txBody>
          <a:bodyPr/>
          <a:lstStyle/>
          <a:p>
            <a:endParaRPr lang="bg-BG"/>
          </a:p>
        </p:txBody>
      </p:sp>
      <p:sp>
        <p:nvSpPr>
          <p:cNvPr id="6" name="Slide Number Placeholder 5"/>
          <p:cNvSpPr>
            <a:spLocks noGrp="1"/>
          </p:cNvSpPr>
          <p:nvPr>
            <p:ph type="sldNum" sz="quarter" idx="12"/>
          </p:nvPr>
        </p:nvSpPr>
        <p:spPr>
          <a:xfrm>
            <a:off x="10862452" y="381000"/>
            <a:ext cx="643748" cy="365125"/>
          </a:xfrm>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163050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Content Placeholder 2"/>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138A5C67-D152-4128-A765-197FD6836316}" type="datetimeFigureOut">
              <a:rPr lang="bg-BG" smtClean="0"/>
              <a:t>25.9.2022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89865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лавка разд.">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bg-BG"/>
              <a:t>Редакт. стил загл. образец</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38A5C67-D152-4128-A765-197FD6836316}" type="datetimeFigureOut">
              <a:rPr lang="bg-BG" smtClean="0"/>
              <a:t>25.9.2022 г.</a:t>
            </a:fld>
            <a:endParaRPr lang="bg-BG"/>
          </a:p>
        </p:txBody>
      </p:sp>
      <p:sp>
        <p:nvSpPr>
          <p:cNvPr id="5" name="Footer Placeholder 4"/>
          <p:cNvSpPr>
            <a:spLocks noGrp="1"/>
          </p:cNvSpPr>
          <p:nvPr>
            <p:ph type="ftr" sz="quarter" idx="11"/>
          </p:nvPr>
        </p:nvSpPr>
        <p:spPr>
          <a:xfrm>
            <a:off x="685800" y="381001"/>
            <a:ext cx="6991492" cy="364065"/>
          </a:xfrm>
        </p:spPr>
        <p:txBody>
          <a:bodyPr/>
          <a:lstStyle/>
          <a:p>
            <a:endParaRPr lang="bg-BG"/>
          </a:p>
        </p:txBody>
      </p:sp>
      <p:sp>
        <p:nvSpPr>
          <p:cNvPr id="6" name="Slide Number Placeholder 5"/>
          <p:cNvSpPr>
            <a:spLocks noGrp="1"/>
          </p:cNvSpPr>
          <p:nvPr>
            <p:ph type="sldNum" sz="quarter" idx="12"/>
          </p:nvPr>
        </p:nvSpPr>
        <p:spPr>
          <a:xfrm>
            <a:off x="10862452" y="381000"/>
            <a:ext cx="643748" cy="365125"/>
          </a:xfrm>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148978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Date Placeholder 4"/>
          <p:cNvSpPr>
            <a:spLocks noGrp="1"/>
          </p:cNvSpPr>
          <p:nvPr>
            <p:ph type="dt" sz="half" idx="10"/>
          </p:nvPr>
        </p:nvSpPr>
        <p:spPr/>
        <p:txBody>
          <a:bodyPr/>
          <a:lstStyle/>
          <a:p>
            <a:fld id="{138A5C67-D152-4128-A765-197FD6836316}" type="datetimeFigureOut">
              <a:rPr lang="bg-BG" smtClean="0"/>
              <a:t>25.9.2022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00419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bg-BG"/>
              <a:t>Редакт. стил загл. образец</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Content Placeholder 3"/>
          <p:cNvSpPr>
            <a:spLocks noGrp="1"/>
          </p:cNvSpPr>
          <p:nvPr>
            <p:ph sz="half" idx="2"/>
          </p:nvPr>
        </p:nvSpPr>
        <p:spPr>
          <a:xfrm>
            <a:off x="685800" y="3132666"/>
            <a:ext cx="5311775" cy="3086019"/>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Content Placeholder 5"/>
          <p:cNvSpPr>
            <a:spLocks noGrp="1"/>
          </p:cNvSpPr>
          <p:nvPr>
            <p:ph sz="quarter" idx="4"/>
          </p:nvPr>
        </p:nvSpPr>
        <p:spPr>
          <a:xfrm>
            <a:off x="6172200" y="3132666"/>
            <a:ext cx="5334000" cy="3086019"/>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7" name="Date Placeholder 6"/>
          <p:cNvSpPr>
            <a:spLocks noGrp="1"/>
          </p:cNvSpPr>
          <p:nvPr>
            <p:ph type="dt" sz="half" idx="10"/>
          </p:nvPr>
        </p:nvSpPr>
        <p:spPr/>
        <p:txBody>
          <a:bodyPr/>
          <a:lstStyle/>
          <a:p>
            <a:fld id="{138A5C67-D152-4128-A765-197FD6836316}" type="datetimeFigureOut">
              <a:rPr lang="bg-BG" smtClean="0"/>
              <a:t>25.9.2022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218154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Date Placeholder 2"/>
          <p:cNvSpPr>
            <a:spLocks noGrp="1"/>
          </p:cNvSpPr>
          <p:nvPr>
            <p:ph type="dt" sz="half" idx="10"/>
          </p:nvPr>
        </p:nvSpPr>
        <p:spPr/>
        <p:txBody>
          <a:bodyPr/>
          <a:lstStyle/>
          <a:p>
            <a:fld id="{138A5C67-D152-4128-A765-197FD6836316}" type="datetimeFigureOut">
              <a:rPr lang="bg-BG" smtClean="0"/>
              <a:t>25.9.2022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76388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A5C67-D152-4128-A765-197FD6836316}" type="datetimeFigureOut">
              <a:rPr lang="bg-BG" smtClean="0"/>
              <a:t>25.9.2022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221201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bg-BG"/>
              <a:t>Редакт. стил загл. образец</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138A5C67-D152-4128-A765-197FD6836316}" type="datetimeFigureOut">
              <a:rPr lang="bg-BG" smtClean="0"/>
              <a:t>25.9.2022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348285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bg-BG"/>
              <a:t>Редакт. стил загл. образец</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bg-BG"/>
              <a:t>Щракнете върху иконата, за да добавите картина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138A5C67-D152-4128-A765-197FD6836316}" type="datetimeFigureOut">
              <a:rPr lang="bg-BG" smtClean="0"/>
              <a:t>25.9.2022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69B6C4CC-8758-4306-AD8C-CF90B2D7EE9A}" type="slidenum">
              <a:rPr lang="bg-BG" smtClean="0"/>
              <a:t>‹#›</a:t>
            </a:fld>
            <a:endParaRPr lang="bg-BG"/>
          </a:p>
        </p:txBody>
      </p:sp>
    </p:spTree>
    <p:extLst>
      <p:ext uri="{BB962C8B-B14F-4D97-AF65-F5344CB8AC3E}">
        <p14:creationId xmlns:p14="http://schemas.microsoft.com/office/powerpoint/2010/main" val="233791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bg-BG"/>
              <a:t>Редакт. стил загл. образец</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8A5C67-D152-4128-A765-197FD6836316}" type="datetimeFigureOut">
              <a:rPr lang="bg-BG" smtClean="0"/>
              <a:t>25.9.2022 г.</a:t>
            </a:fld>
            <a:endParaRPr lang="bg-B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B6C4CC-8758-4306-AD8C-CF90B2D7EE9A}" type="slidenum">
              <a:rPr lang="bg-BG" smtClean="0"/>
              <a:t>‹#›</a:t>
            </a:fld>
            <a:endParaRPr lang="bg-BG"/>
          </a:p>
        </p:txBody>
      </p:sp>
    </p:spTree>
    <p:extLst>
      <p:ext uri="{BB962C8B-B14F-4D97-AF65-F5344CB8AC3E}">
        <p14:creationId xmlns:p14="http://schemas.microsoft.com/office/powerpoint/2010/main" val="38785805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F039529-3B29-77C8-4CE2-8DA3F377A8AE}"/>
              </a:ext>
            </a:extLst>
          </p:cNvPr>
          <p:cNvSpPr>
            <a:spLocks noGrp="1"/>
          </p:cNvSpPr>
          <p:nvPr>
            <p:ph type="ctrTitle"/>
          </p:nvPr>
        </p:nvSpPr>
        <p:spPr/>
        <p:txBody>
          <a:bodyPr>
            <a:normAutofit fontScale="90000"/>
          </a:bodyPr>
          <a:lstStyle/>
          <a:p>
            <a:pPr algn="ctr"/>
            <a:r>
              <a:rPr lang="bg-BG" dirty="0"/>
              <a:t>Рекламиране на мултимедийни продукти</a:t>
            </a:r>
          </a:p>
        </p:txBody>
      </p:sp>
      <p:sp>
        <p:nvSpPr>
          <p:cNvPr id="3" name="Подзаглавие 2">
            <a:extLst>
              <a:ext uri="{FF2B5EF4-FFF2-40B4-BE49-F238E27FC236}">
                <a16:creationId xmlns:a16="http://schemas.microsoft.com/office/drawing/2014/main" id="{26D453A8-96F1-B027-0333-DD15111C0D54}"/>
              </a:ext>
            </a:extLst>
          </p:cNvPr>
          <p:cNvSpPr>
            <a:spLocks noGrp="1"/>
          </p:cNvSpPr>
          <p:nvPr>
            <p:ph type="subTitle" idx="1"/>
          </p:nvPr>
        </p:nvSpPr>
        <p:spPr>
          <a:xfrm>
            <a:off x="1237376" y="4211041"/>
            <a:ext cx="9448800" cy="685800"/>
          </a:xfrm>
        </p:spPr>
        <p:txBody>
          <a:bodyPr>
            <a:noAutofit/>
          </a:bodyPr>
          <a:lstStyle/>
          <a:p>
            <a:r>
              <a:rPr lang="bg-BG" dirty="0"/>
              <a:t>Дипломант</a:t>
            </a:r>
            <a:r>
              <a:rPr lang="en-US" dirty="0"/>
              <a:t>: </a:t>
            </a:r>
            <a:r>
              <a:rPr lang="bg-BG" dirty="0"/>
              <a:t>Ивелин Йорданов Караянев</a:t>
            </a:r>
          </a:p>
          <a:p>
            <a:r>
              <a:rPr lang="bg-BG" dirty="0"/>
              <a:t>Факултетен номер</a:t>
            </a:r>
            <a:r>
              <a:rPr lang="en-US" dirty="0"/>
              <a:t>: 183018</a:t>
            </a:r>
            <a:endParaRPr lang="bg-BG" dirty="0"/>
          </a:p>
        </p:txBody>
      </p:sp>
    </p:spTree>
    <p:extLst>
      <p:ext uri="{BB962C8B-B14F-4D97-AF65-F5344CB8AC3E}">
        <p14:creationId xmlns:p14="http://schemas.microsoft.com/office/powerpoint/2010/main" val="223122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F7431FC-F741-023E-B7E0-95959F3AD780}"/>
              </a:ext>
            </a:extLst>
          </p:cNvPr>
          <p:cNvSpPr>
            <a:spLocks noGrp="1"/>
          </p:cNvSpPr>
          <p:nvPr>
            <p:ph type="title"/>
          </p:nvPr>
        </p:nvSpPr>
        <p:spPr/>
        <p:txBody>
          <a:bodyPr>
            <a:normAutofit/>
          </a:bodyPr>
          <a:lstStyle/>
          <a:p>
            <a:r>
              <a:rPr lang="bg-BG" dirty="0"/>
              <a:t>Диаграма на дейностите за процеса регистрация</a:t>
            </a:r>
          </a:p>
        </p:txBody>
      </p:sp>
      <p:pic>
        <p:nvPicPr>
          <p:cNvPr id="4" name="Контейнер за съдържание 3">
            <a:extLst>
              <a:ext uri="{FF2B5EF4-FFF2-40B4-BE49-F238E27FC236}">
                <a16:creationId xmlns:a16="http://schemas.microsoft.com/office/drawing/2014/main" id="{2F967BB9-1B1A-32B6-9CAB-513EEBD609E6}"/>
              </a:ext>
            </a:extLst>
          </p:cNvPr>
          <p:cNvPicPr>
            <a:picLocks noGrp="1" noChangeAspect="1"/>
          </p:cNvPicPr>
          <p:nvPr>
            <p:ph idx="1"/>
          </p:nvPr>
        </p:nvPicPr>
        <p:blipFill>
          <a:blip r:embed="rId2"/>
          <a:stretch>
            <a:fillRect/>
          </a:stretch>
        </p:blipFill>
        <p:spPr>
          <a:xfrm>
            <a:off x="4102217" y="2057401"/>
            <a:ext cx="3456265" cy="4720483"/>
          </a:xfrm>
          <a:prstGeom prst="rect">
            <a:avLst/>
          </a:prstGeom>
        </p:spPr>
      </p:pic>
    </p:spTree>
    <p:extLst>
      <p:ext uri="{BB962C8B-B14F-4D97-AF65-F5344CB8AC3E}">
        <p14:creationId xmlns:p14="http://schemas.microsoft.com/office/powerpoint/2010/main" val="238624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85EF402-D543-120C-12A9-C7E5DDA91D77}"/>
              </a:ext>
            </a:extLst>
          </p:cNvPr>
          <p:cNvSpPr>
            <a:spLocks noGrp="1"/>
          </p:cNvSpPr>
          <p:nvPr>
            <p:ph type="title"/>
          </p:nvPr>
        </p:nvSpPr>
        <p:spPr>
          <a:xfrm>
            <a:off x="2895600" y="764373"/>
            <a:ext cx="8605706" cy="1290930"/>
          </a:xfrm>
        </p:spPr>
        <p:txBody>
          <a:bodyPr>
            <a:normAutofit fontScale="90000"/>
          </a:bodyPr>
          <a:lstStyle/>
          <a:p>
            <a:r>
              <a:rPr lang="bg-BG" dirty="0"/>
              <a:t>Диаграма на дейностите за процесите логин и забравена парола </a:t>
            </a:r>
          </a:p>
        </p:txBody>
      </p:sp>
      <p:pic>
        <p:nvPicPr>
          <p:cNvPr id="4" name="Контейнер за съдържание 3">
            <a:extLst>
              <a:ext uri="{FF2B5EF4-FFF2-40B4-BE49-F238E27FC236}">
                <a16:creationId xmlns:a16="http://schemas.microsoft.com/office/drawing/2014/main" id="{F16FED3B-97A8-AF0D-5563-6014FE3E9ED9}"/>
              </a:ext>
            </a:extLst>
          </p:cNvPr>
          <p:cNvPicPr>
            <a:picLocks noGrp="1" noChangeAspect="1"/>
          </p:cNvPicPr>
          <p:nvPr>
            <p:ph idx="1"/>
          </p:nvPr>
        </p:nvPicPr>
        <p:blipFill>
          <a:blip r:embed="rId2"/>
          <a:stretch>
            <a:fillRect/>
          </a:stretch>
        </p:blipFill>
        <p:spPr>
          <a:xfrm>
            <a:off x="2340529" y="2055303"/>
            <a:ext cx="6610524" cy="4458545"/>
          </a:xfrm>
          <a:prstGeom prst="rect">
            <a:avLst/>
          </a:prstGeom>
        </p:spPr>
      </p:pic>
    </p:spTree>
    <p:extLst>
      <p:ext uri="{BB962C8B-B14F-4D97-AF65-F5344CB8AC3E}">
        <p14:creationId xmlns:p14="http://schemas.microsoft.com/office/powerpoint/2010/main" val="339386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E67113D-733C-0931-519F-F40210BF70BF}"/>
              </a:ext>
            </a:extLst>
          </p:cNvPr>
          <p:cNvSpPr>
            <a:spLocks noGrp="1"/>
          </p:cNvSpPr>
          <p:nvPr>
            <p:ph type="title"/>
          </p:nvPr>
        </p:nvSpPr>
        <p:spPr/>
        <p:txBody>
          <a:bodyPr/>
          <a:lstStyle/>
          <a:p>
            <a:r>
              <a:rPr lang="bg-BG" dirty="0"/>
              <a:t>Архитектура на системата</a:t>
            </a:r>
          </a:p>
        </p:txBody>
      </p:sp>
      <p:pic>
        <p:nvPicPr>
          <p:cNvPr id="4" name="Контейнер за съдържание 3">
            <a:extLst>
              <a:ext uri="{FF2B5EF4-FFF2-40B4-BE49-F238E27FC236}">
                <a16:creationId xmlns:a16="http://schemas.microsoft.com/office/drawing/2014/main" id="{915FF4F9-D43D-0CB1-9BF8-CFE32A389745}"/>
              </a:ext>
            </a:extLst>
          </p:cNvPr>
          <p:cNvPicPr>
            <a:picLocks noGrp="1" noChangeAspect="1"/>
          </p:cNvPicPr>
          <p:nvPr>
            <p:ph idx="1"/>
          </p:nvPr>
        </p:nvPicPr>
        <p:blipFill>
          <a:blip r:embed="rId2"/>
          <a:stretch>
            <a:fillRect/>
          </a:stretch>
        </p:blipFill>
        <p:spPr>
          <a:xfrm>
            <a:off x="1853093" y="2057401"/>
            <a:ext cx="8267700" cy="3695700"/>
          </a:xfrm>
          <a:prstGeom prst="rect">
            <a:avLst/>
          </a:prstGeom>
        </p:spPr>
      </p:pic>
    </p:spTree>
    <p:extLst>
      <p:ext uri="{BB962C8B-B14F-4D97-AF65-F5344CB8AC3E}">
        <p14:creationId xmlns:p14="http://schemas.microsoft.com/office/powerpoint/2010/main" val="211005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2FA5381-F0E4-1071-5A79-B36E8A81C7C7}"/>
              </a:ext>
            </a:extLst>
          </p:cNvPr>
          <p:cNvSpPr>
            <a:spLocks noGrp="1"/>
          </p:cNvSpPr>
          <p:nvPr>
            <p:ph type="title"/>
          </p:nvPr>
        </p:nvSpPr>
        <p:spPr/>
        <p:txBody>
          <a:bodyPr/>
          <a:lstStyle/>
          <a:p>
            <a:r>
              <a:rPr lang="bg-BG" dirty="0"/>
              <a:t>Релационна диаграма</a:t>
            </a:r>
          </a:p>
        </p:txBody>
      </p:sp>
      <p:pic>
        <p:nvPicPr>
          <p:cNvPr id="4" name="Контейнер за съдържание 3">
            <a:extLst>
              <a:ext uri="{FF2B5EF4-FFF2-40B4-BE49-F238E27FC236}">
                <a16:creationId xmlns:a16="http://schemas.microsoft.com/office/drawing/2014/main" id="{FE9F4C11-A7F3-8425-4176-CEFB80AFC46C}"/>
              </a:ext>
            </a:extLst>
          </p:cNvPr>
          <p:cNvPicPr>
            <a:picLocks noGrp="1" noChangeAspect="1"/>
          </p:cNvPicPr>
          <p:nvPr>
            <p:ph idx="1"/>
          </p:nvPr>
        </p:nvPicPr>
        <p:blipFill>
          <a:blip r:embed="rId2"/>
          <a:stretch>
            <a:fillRect/>
          </a:stretch>
        </p:blipFill>
        <p:spPr>
          <a:xfrm>
            <a:off x="2095414" y="2057401"/>
            <a:ext cx="8001172" cy="4139763"/>
          </a:xfrm>
          <a:prstGeom prst="rect">
            <a:avLst/>
          </a:prstGeom>
        </p:spPr>
      </p:pic>
    </p:spTree>
    <p:extLst>
      <p:ext uri="{BB962C8B-B14F-4D97-AF65-F5344CB8AC3E}">
        <p14:creationId xmlns:p14="http://schemas.microsoft.com/office/powerpoint/2010/main" val="207541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BDFB0D8-B129-CB87-D335-5ACD81BE549B}"/>
              </a:ext>
            </a:extLst>
          </p:cNvPr>
          <p:cNvSpPr>
            <a:spLocks noGrp="1"/>
          </p:cNvSpPr>
          <p:nvPr>
            <p:ph type="title"/>
          </p:nvPr>
        </p:nvSpPr>
        <p:spPr/>
        <p:txBody>
          <a:bodyPr>
            <a:normAutofit/>
          </a:bodyPr>
          <a:lstStyle/>
          <a:p>
            <a:r>
              <a:rPr lang="bg-BG" dirty="0"/>
              <a:t>Избор на език и среда за програмиране</a:t>
            </a:r>
          </a:p>
        </p:txBody>
      </p:sp>
      <p:sp>
        <p:nvSpPr>
          <p:cNvPr id="3" name="Контейнер за съдържание 2">
            <a:extLst>
              <a:ext uri="{FF2B5EF4-FFF2-40B4-BE49-F238E27FC236}">
                <a16:creationId xmlns:a16="http://schemas.microsoft.com/office/drawing/2014/main" id="{4D96D6D7-C154-55F5-A318-66BDAA705AFD}"/>
              </a:ext>
            </a:extLst>
          </p:cNvPr>
          <p:cNvSpPr>
            <a:spLocks noGrp="1"/>
          </p:cNvSpPr>
          <p:nvPr>
            <p:ph idx="1"/>
          </p:nvPr>
        </p:nvSpPr>
        <p:spPr>
          <a:xfrm>
            <a:off x="685800" y="2634143"/>
            <a:ext cx="10820400" cy="4024125"/>
          </a:xfrm>
        </p:spPr>
        <p:txBody>
          <a:bodyPr/>
          <a:lstStyle/>
          <a:p>
            <a:pPr marL="0" indent="0">
              <a:buNone/>
            </a:pPr>
            <a:r>
              <a:rPr lang="bg-BG" dirty="0"/>
              <a:t>Използвани технологии</a:t>
            </a:r>
            <a:r>
              <a:rPr lang="en-US" dirty="0"/>
              <a:t>: </a:t>
            </a:r>
          </a:p>
          <a:p>
            <a:pPr marL="0" indent="0">
              <a:buNone/>
            </a:pPr>
            <a:endParaRPr lang="en-US" dirty="0"/>
          </a:p>
          <a:p>
            <a:pPr marL="0" indent="0">
              <a:buNone/>
            </a:pPr>
            <a:r>
              <a:rPr lang="bg-BG" dirty="0"/>
              <a:t>Система за управление на бази от данни</a:t>
            </a:r>
            <a:r>
              <a:rPr lang="en-US" dirty="0"/>
              <a:t>:</a:t>
            </a:r>
          </a:p>
          <a:p>
            <a:pPr marL="0" indent="0">
              <a:buNone/>
            </a:pPr>
            <a:endParaRPr lang="en-US" dirty="0"/>
          </a:p>
          <a:p>
            <a:pPr marL="0" indent="0">
              <a:buNone/>
            </a:pPr>
            <a:r>
              <a:rPr lang="bg-BG" dirty="0"/>
              <a:t>Среда за програмиране</a:t>
            </a:r>
            <a:r>
              <a:rPr lang="en-US" dirty="0"/>
              <a:t>:</a:t>
            </a:r>
          </a:p>
        </p:txBody>
      </p:sp>
      <p:pic>
        <p:nvPicPr>
          <p:cNvPr id="4" name="Картина 3">
            <a:extLst>
              <a:ext uri="{FF2B5EF4-FFF2-40B4-BE49-F238E27FC236}">
                <a16:creationId xmlns:a16="http://schemas.microsoft.com/office/drawing/2014/main" id="{1F32DD6A-7F47-DDCB-FA6C-E21A66F48C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5004" y="2557448"/>
            <a:ext cx="1439034" cy="498306"/>
          </a:xfrm>
          <a:prstGeom prst="rect">
            <a:avLst/>
          </a:prstGeom>
          <a:noFill/>
          <a:ln>
            <a:noFill/>
          </a:ln>
        </p:spPr>
      </p:pic>
      <p:pic>
        <p:nvPicPr>
          <p:cNvPr id="5" name="Картина 4">
            <a:extLst>
              <a:ext uri="{FF2B5EF4-FFF2-40B4-BE49-F238E27FC236}">
                <a16:creationId xmlns:a16="http://schemas.microsoft.com/office/drawing/2014/main" id="{27D49F47-D319-0308-9DF8-23DC1663FB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7143" y="2586809"/>
            <a:ext cx="1937880" cy="439583"/>
          </a:xfrm>
          <a:prstGeom prst="rect">
            <a:avLst/>
          </a:prstGeom>
          <a:noFill/>
          <a:ln>
            <a:noFill/>
          </a:ln>
        </p:spPr>
      </p:pic>
      <p:pic>
        <p:nvPicPr>
          <p:cNvPr id="6" name="Картина 5">
            <a:extLst>
              <a:ext uri="{FF2B5EF4-FFF2-40B4-BE49-F238E27FC236}">
                <a16:creationId xmlns:a16="http://schemas.microsoft.com/office/drawing/2014/main" id="{9D87F9F0-B066-2EA4-E62C-31F0B96041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92165" y="2429321"/>
            <a:ext cx="1032235" cy="626433"/>
          </a:xfrm>
          <a:prstGeom prst="rect">
            <a:avLst/>
          </a:prstGeom>
          <a:noFill/>
          <a:ln>
            <a:noFill/>
          </a:ln>
        </p:spPr>
      </p:pic>
      <p:pic>
        <p:nvPicPr>
          <p:cNvPr id="7" name="Картина 6" descr="PHP">
            <a:extLst>
              <a:ext uri="{FF2B5EF4-FFF2-40B4-BE49-F238E27FC236}">
                <a16:creationId xmlns:a16="http://schemas.microsoft.com/office/drawing/2014/main" id="{12A6E173-AE5F-4DF9-79AC-47E28A4CACF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03913" y="2429321"/>
            <a:ext cx="1698473" cy="626433"/>
          </a:xfrm>
          <a:prstGeom prst="rect">
            <a:avLst/>
          </a:prstGeom>
          <a:noFill/>
          <a:ln>
            <a:noFill/>
          </a:ln>
        </p:spPr>
      </p:pic>
      <p:pic>
        <p:nvPicPr>
          <p:cNvPr id="8" name="Картина 7">
            <a:extLst>
              <a:ext uri="{FF2B5EF4-FFF2-40B4-BE49-F238E27FC236}">
                <a16:creationId xmlns:a16="http://schemas.microsoft.com/office/drawing/2014/main" id="{1F203D7A-BE8E-E1E2-8DF9-5CBC01BC3FF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59748" y="3427674"/>
            <a:ext cx="1302740" cy="626434"/>
          </a:xfrm>
          <a:prstGeom prst="rect">
            <a:avLst/>
          </a:prstGeom>
          <a:noFill/>
          <a:ln>
            <a:noFill/>
          </a:ln>
        </p:spPr>
      </p:pic>
      <p:pic>
        <p:nvPicPr>
          <p:cNvPr id="9" name="Картина 8">
            <a:extLst>
              <a:ext uri="{FF2B5EF4-FFF2-40B4-BE49-F238E27FC236}">
                <a16:creationId xmlns:a16="http://schemas.microsoft.com/office/drawing/2014/main" id="{C8CDB188-DB2C-AE6A-AB9E-72818C8E1FD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802387" y="2429321"/>
            <a:ext cx="1171140" cy="626433"/>
          </a:xfrm>
          <a:prstGeom prst="rect">
            <a:avLst/>
          </a:prstGeom>
          <a:noFill/>
          <a:ln>
            <a:noFill/>
          </a:ln>
        </p:spPr>
      </p:pic>
      <p:pic>
        <p:nvPicPr>
          <p:cNvPr id="10" name="Картина 9">
            <a:extLst>
              <a:ext uri="{FF2B5EF4-FFF2-40B4-BE49-F238E27FC236}">
                <a16:creationId xmlns:a16="http://schemas.microsoft.com/office/drawing/2014/main" id="{72F03CB8-F2A3-56C0-AE6F-BCC7F4283D68}"/>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33457" y="4165733"/>
            <a:ext cx="1234649" cy="726088"/>
          </a:xfrm>
          <a:prstGeom prst="rect">
            <a:avLst/>
          </a:prstGeom>
          <a:noFill/>
          <a:ln>
            <a:noFill/>
          </a:ln>
        </p:spPr>
      </p:pic>
    </p:spTree>
    <p:extLst>
      <p:ext uri="{BB962C8B-B14F-4D97-AF65-F5344CB8AC3E}">
        <p14:creationId xmlns:p14="http://schemas.microsoft.com/office/powerpoint/2010/main" val="415731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1E03992-9E39-2278-37C0-FB5117746CD5}"/>
              </a:ext>
            </a:extLst>
          </p:cNvPr>
          <p:cNvSpPr>
            <a:spLocks noGrp="1"/>
          </p:cNvSpPr>
          <p:nvPr>
            <p:ph type="title"/>
          </p:nvPr>
        </p:nvSpPr>
        <p:spPr/>
        <p:txBody>
          <a:bodyPr/>
          <a:lstStyle/>
          <a:p>
            <a:r>
              <a:rPr lang="bg-BG" dirty="0"/>
              <a:t>Тестови сценарии</a:t>
            </a:r>
          </a:p>
        </p:txBody>
      </p:sp>
      <p:sp>
        <p:nvSpPr>
          <p:cNvPr id="3" name="Контейнер за съдържание 2">
            <a:extLst>
              <a:ext uri="{FF2B5EF4-FFF2-40B4-BE49-F238E27FC236}">
                <a16:creationId xmlns:a16="http://schemas.microsoft.com/office/drawing/2014/main" id="{DDC646A3-F267-EFCC-33FC-B41E8339789E}"/>
              </a:ext>
            </a:extLst>
          </p:cNvPr>
          <p:cNvSpPr>
            <a:spLocks noGrp="1"/>
          </p:cNvSpPr>
          <p:nvPr>
            <p:ph idx="1"/>
          </p:nvPr>
        </p:nvSpPr>
        <p:spPr>
          <a:xfrm>
            <a:off x="685800" y="2689510"/>
            <a:ext cx="10820400" cy="4024125"/>
          </a:xfrm>
        </p:spPr>
        <p:txBody>
          <a:bodyPr/>
          <a:lstStyle/>
          <a:p>
            <a:pPr marL="342900" indent="-342900" algn="just">
              <a:buFont typeface="+mj-lt"/>
              <a:buAutoNum type="arabicPeriod"/>
            </a:pPr>
            <a:r>
              <a:rPr lang="bg-BG" sz="1800" dirty="0">
                <a:effectLst/>
                <a:ea typeface="Calibri" panose="020F0502020204030204" pitchFamily="34" charset="0"/>
                <a:cs typeface="Arial" panose="020B0604020202020204" pitchFamily="34" charset="0"/>
              </a:rPr>
              <a:t>Тестване на регистрацията на уеб сайта.</a:t>
            </a:r>
          </a:p>
          <a:p>
            <a:pPr marL="342900" indent="-342900" algn="just">
              <a:buFont typeface="+mj-lt"/>
              <a:buAutoNum type="arabicPeriod"/>
            </a:pPr>
            <a:r>
              <a:rPr lang="bg-BG" sz="1800" dirty="0">
                <a:effectLst/>
                <a:ea typeface="Calibri" panose="020F0502020204030204" pitchFamily="34" charset="0"/>
                <a:cs typeface="Arial" panose="020B0604020202020204" pitchFamily="34" charset="0"/>
              </a:rPr>
              <a:t>Тестване на работата на кода за верификация при регистрация и забравена парола</a:t>
            </a:r>
            <a:r>
              <a:rPr lang="bg-BG" sz="1800" dirty="0">
                <a:ea typeface="Calibri" panose="020F0502020204030204" pitchFamily="34" charset="0"/>
                <a:cs typeface="Arial" panose="020B0604020202020204" pitchFamily="34" charset="0"/>
              </a:rPr>
              <a:t>.</a:t>
            </a:r>
            <a:endParaRPr lang="bg-BG" sz="1800" dirty="0">
              <a:effectLst/>
              <a:ea typeface="Calibri" panose="020F0502020204030204" pitchFamily="34" charset="0"/>
              <a:cs typeface="Arial" panose="020B0604020202020204" pitchFamily="34" charset="0"/>
            </a:endParaRPr>
          </a:p>
          <a:p>
            <a:pPr marL="342900" indent="-342900" algn="just">
              <a:buFont typeface="+mj-lt"/>
              <a:buAutoNum type="arabicPeriod"/>
            </a:pPr>
            <a:r>
              <a:rPr lang="bg-BG" sz="1800" dirty="0">
                <a:effectLst/>
                <a:ea typeface="Calibri" panose="020F0502020204030204" pitchFamily="34" charset="0"/>
                <a:cs typeface="Arial" panose="020B0604020202020204" pitchFamily="34" charset="0"/>
              </a:rPr>
              <a:t>Тестване на функционалността за потвърждаване на имейл при забравена парола</a:t>
            </a:r>
            <a:r>
              <a:rPr lang="bg-BG" sz="1800" dirty="0">
                <a:ea typeface="Calibri" panose="020F0502020204030204" pitchFamily="34" charset="0"/>
                <a:cs typeface="Arial" panose="020B0604020202020204" pitchFamily="34" charset="0"/>
              </a:rPr>
              <a:t>.</a:t>
            </a:r>
            <a:endParaRPr lang="bg-BG" sz="1800" dirty="0">
              <a:effectLst/>
              <a:ea typeface="Calibri" panose="020F0502020204030204" pitchFamily="34" charset="0"/>
              <a:cs typeface="Arial" panose="020B0604020202020204" pitchFamily="34" charset="0"/>
            </a:endParaRPr>
          </a:p>
          <a:p>
            <a:pPr marL="342900" indent="-342900" algn="just">
              <a:buFont typeface="+mj-lt"/>
              <a:buAutoNum type="arabicPeriod"/>
            </a:pPr>
            <a:r>
              <a:rPr lang="bg-BG" sz="1800" dirty="0">
                <a:effectLst/>
                <a:ea typeface="Calibri" panose="020F0502020204030204" pitchFamily="34" charset="0"/>
                <a:cs typeface="Arial" panose="020B0604020202020204" pitchFamily="34" charset="0"/>
              </a:rPr>
              <a:t>Тестване на функционалността за създаване на нова парола</a:t>
            </a:r>
            <a:r>
              <a:rPr lang="bg-BG" sz="1800" dirty="0">
                <a:ea typeface="Calibri" panose="020F0502020204030204" pitchFamily="34" charset="0"/>
                <a:cs typeface="Arial" panose="020B0604020202020204" pitchFamily="34" charset="0"/>
              </a:rPr>
              <a:t>.</a:t>
            </a:r>
            <a:endParaRPr lang="bg-BG" sz="1800" dirty="0">
              <a:effectLst/>
              <a:ea typeface="Calibri" panose="020F0502020204030204" pitchFamily="34" charset="0"/>
              <a:cs typeface="Arial" panose="020B0604020202020204" pitchFamily="34" charset="0"/>
            </a:endParaRPr>
          </a:p>
          <a:p>
            <a:pPr marL="342900" indent="-342900" algn="just">
              <a:buFont typeface="+mj-lt"/>
              <a:buAutoNum type="arabicPeriod"/>
            </a:pPr>
            <a:r>
              <a:rPr lang="bg-BG" sz="1800" dirty="0">
                <a:effectLst/>
                <a:ea typeface="Calibri" panose="020F0502020204030204" pitchFamily="34" charset="0"/>
                <a:cs typeface="Arial" panose="020B0604020202020204" pitchFamily="34" charset="0"/>
              </a:rPr>
              <a:t>Тестване на логин в главната страница на сайта</a:t>
            </a:r>
            <a:r>
              <a:rPr lang="bg-BG" sz="1800" dirty="0">
                <a:ea typeface="Calibri" panose="020F0502020204030204" pitchFamily="34" charset="0"/>
                <a:cs typeface="Arial" panose="020B0604020202020204" pitchFamily="34" charset="0"/>
              </a:rPr>
              <a:t>.</a:t>
            </a:r>
            <a:endParaRPr lang="bg-BG" sz="1800" dirty="0">
              <a:effectLst/>
              <a:ea typeface="Calibri" panose="020F0502020204030204" pitchFamily="34" charset="0"/>
              <a:cs typeface="Arial" panose="020B0604020202020204" pitchFamily="34" charset="0"/>
            </a:endParaRPr>
          </a:p>
          <a:p>
            <a:pPr marL="342900" indent="-342900" algn="just">
              <a:buFont typeface="+mj-lt"/>
              <a:buAutoNum type="arabicPeriod"/>
            </a:pPr>
            <a:r>
              <a:rPr lang="bg-BG" sz="1800" dirty="0">
                <a:effectLst/>
                <a:ea typeface="Calibri" panose="020F0502020204030204" pitchFamily="34" charset="0"/>
                <a:cs typeface="Arial" panose="020B0604020202020204" pitchFamily="34" charset="0"/>
              </a:rPr>
              <a:t>Тестване на функционалността на търсачката в главната страница на сайта.</a:t>
            </a:r>
          </a:p>
          <a:p>
            <a:endParaRPr lang="bg-BG" dirty="0"/>
          </a:p>
        </p:txBody>
      </p:sp>
    </p:spTree>
    <p:extLst>
      <p:ext uri="{BB962C8B-B14F-4D97-AF65-F5344CB8AC3E}">
        <p14:creationId xmlns:p14="http://schemas.microsoft.com/office/powerpoint/2010/main" val="154543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A1CE29E-45CD-A9AC-5F66-F462C3487FCE}"/>
              </a:ext>
            </a:extLst>
          </p:cNvPr>
          <p:cNvSpPr>
            <a:spLocks noGrp="1"/>
          </p:cNvSpPr>
          <p:nvPr>
            <p:ph type="title"/>
          </p:nvPr>
        </p:nvSpPr>
        <p:spPr/>
        <p:txBody>
          <a:bodyPr/>
          <a:lstStyle/>
          <a:p>
            <a:r>
              <a:rPr lang="bg-BG" dirty="0"/>
              <a:t>Основни резултати</a:t>
            </a:r>
          </a:p>
        </p:txBody>
      </p:sp>
      <p:sp>
        <p:nvSpPr>
          <p:cNvPr id="3" name="Контейнер за съдържание 2">
            <a:extLst>
              <a:ext uri="{FF2B5EF4-FFF2-40B4-BE49-F238E27FC236}">
                <a16:creationId xmlns:a16="http://schemas.microsoft.com/office/drawing/2014/main" id="{DEEBF00E-8CC0-55D6-6966-D46E6088A368}"/>
              </a:ext>
            </a:extLst>
          </p:cNvPr>
          <p:cNvSpPr>
            <a:spLocks noGrp="1"/>
          </p:cNvSpPr>
          <p:nvPr>
            <p:ph idx="1"/>
          </p:nvPr>
        </p:nvSpPr>
        <p:spPr/>
        <p:txBody>
          <a:bodyPr>
            <a:normAutofit fontScale="85000" lnSpcReduction="10000"/>
          </a:bodyPr>
          <a:lstStyle/>
          <a:p>
            <a:pPr marL="342900" lvl="0" indent="-342900">
              <a:lnSpc>
                <a:spcPct val="107000"/>
              </a:lnSpc>
              <a:buFont typeface="+mj-lt"/>
              <a:buAutoNum type="arabicPeriod"/>
            </a:pPr>
            <a:r>
              <a:rPr lang="bg-BG" sz="2000" dirty="0">
                <a:effectLst/>
                <a:ea typeface="Calibri" panose="020F0502020204030204" pitchFamily="34" charset="0"/>
                <a:cs typeface="Arial" panose="020B0604020202020204" pitchFamily="34" charset="0"/>
              </a:rPr>
              <a:t>Формулирани са изискванията към програмната система и са</a:t>
            </a:r>
            <a:br>
              <a:rPr lang="bg-BG" sz="2000" dirty="0">
                <a:effectLst/>
                <a:ea typeface="Calibri" panose="020F0502020204030204" pitchFamily="34" charset="0"/>
                <a:cs typeface="Arial" panose="020B0604020202020204" pitchFamily="34" charset="0"/>
              </a:rPr>
            </a:br>
            <a:r>
              <a:rPr lang="bg-BG" sz="2000" dirty="0">
                <a:effectLst/>
                <a:ea typeface="Calibri" panose="020F0502020204030204" pitchFamily="34" charset="0"/>
                <a:cs typeface="Arial" panose="020B0604020202020204" pitchFamily="34" charset="0"/>
              </a:rPr>
              <a:t>предложени диаграми, описващи взаимовръзките в уеб приложението.</a:t>
            </a:r>
          </a:p>
          <a:p>
            <a:pPr marL="342900" lvl="0" indent="-342900">
              <a:lnSpc>
                <a:spcPct val="107000"/>
              </a:lnSpc>
              <a:buFont typeface="+mj-lt"/>
              <a:buAutoNum type="arabicPeriod"/>
            </a:pPr>
            <a:r>
              <a:rPr lang="bg-BG" sz="2000" dirty="0">
                <a:effectLst/>
                <a:ea typeface="Calibri" panose="020F0502020204030204" pitchFamily="34" charset="0"/>
                <a:cs typeface="Arial" panose="020B0604020202020204" pitchFamily="34" charset="0"/>
              </a:rPr>
              <a:t>Създадена е база от данни за нуждите на уеб сайта.</a:t>
            </a:r>
          </a:p>
          <a:p>
            <a:pPr marL="342900" lvl="0" indent="-342900">
              <a:lnSpc>
                <a:spcPct val="107000"/>
              </a:lnSpc>
              <a:buFont typeface="+mj-lt"/>
              <a:buAutoNum type="arabicPeriod"/>
            </a:pPr>
            <a:r>
              <a:rPr lang="bg-BG" sz="2000" dirty="0">
                <a:effectLst/>
                <a:ea typeface="Calibri" panose="020F0502020204030204" pitchFamily="34" charset="0"/>
                <a:cs typeface="Arial" panose="020B0604020202020204" pitchFamily="34" charset="0"/>
              </a:rPr>
              <a:t>Разработени са програмните модули за реализация на</a:t>
            </a:r>
            <a:br>
              <a:rPr lang="bg-BG" sz="2000" dirty="0">
                <a:effectLst/>
                <a:ea typeface="Calibri" panose="020F0502020204030204" pitchFamily="34" charset="0"/>
                <a:cs typeface="Arial" panose="020B0604020202020204" pitchFamily="34" charset="0"/>
              </a:rPr>
            </a:br>
            <a:r>
              <a:rPr lang="bg-BG" sz="2000" dirty="0">
                <a:effectLst/>
                <a:ea typeface="Calibri" panose="020F0502020204030204" pitchFamily="34" charset="0"/>
                <a:cs typeface="Arial" panose="020B0604020202020204" pitchFamily="34" charset="0"/>
              </a:rPr>
              <a:t>потребителския интерфейс и функционалността на системата.</a:t>
            </a:r>
          </a:p>
          <a:p>
            <a:pPr marL="342900" lvl="0" indent="-342900">
              <a:lnSpc>
                <a:spcPct val="107000"/>
              </a:lnSpc>
              <a:buFont typeface="+mj-lt"/>
              <a:buAutoNum type="arabicPeriod"/>
            </a:pPr>
            <a:r>
              <a:rPr lang="bg-BG" sz="2000" dirty="0">
                <a:effectLst/>
                <a:ea typeface="Calibri" panose="020F0502020204030204" pitchFamily="34" charset="0"/>
                <a:cs typeface="Arial" panose="020B0604020202020204" pitchFamily="34" charset="0"/>
              </a:rPr>
              <a:t>Уеб базираната информационна система е тествана успешно и работи правилно.</a:t>
            </a:r>
            <a:endParaRPr lang="en-US" sz="2000" dirty="0">
              <a:effectLst/>
              <a:ea typeface="Calibri" panose="020F0502020204030204" pitchFamily="34" charset="0"/>
              <a:cs typeface="Arial" panose="020B0604020202020204" pitchFamily="34" charset="0"/>
            </a:endParaRPr>
          </a:p>
          <a:p>
            <a:pPr marL="0" lvl="0" indent="0">
              <a:lnSpc>
                <a:spcPct val="107000"/>
              </a:lnSpc>
              <a:buNone/>
            </a:pPr>
            <a:endParaRPr lang="bg-BG" sz="1800" dirty="0">
              <a:effectLst/>
              <a:latin typeface="Calibri" panose="020F0502020204030204" pitchFamily="34" charset="0"/>
              <a:ea typeface="Calibri" panose="020F0502020204030204" pitchFamily="34" charset="0"/>
              <a:cs typeface="Arial" panose="020B0604020202020204" pitchFamily="34" charset="0"/>
            </a:endParaRPr>
          </a:p>
          <a:p>
            <a:pPr indent="360000" algn="just">
              <a:lnSpc>
                <a:spcPct val="120000"/>
              </a:lnSpc>
              <a:spcAft>
                <a:spcPts val="800"/>
              </a:spcAft>
              <a:buNone/>
            </a:pPr>
            <a:r>
              <a:rPr lang="bg-BG" sz="2000" dirty="0">
                <a:effectLst/>
                <a:ea typeface="Calibri" panose="020F0502020204030204" pitchFamily="34" charset="0"/>
                <a:cs typeface="Arial" panose="020B0604020202020204" pitchFamily="34" charset="0"/>
              </a:rPr>
              <a:t>В резултат от разработването на дипломния проект усъвършенствах уменията си за дизайн на уеб сайтове използвайки </a:t>
            </a:r>
            <a:r>
              <a:rPr lang="en-US" sz="2000" dirty="0">
                <a:effectLst/>
                <a:ea typeface="Calibri" panose="020F0502020204030204" pitchFamily="34" charset="0"/>
                <a:cs typeface="Arial" panose="020B0604020202020204" pitchFamily="34" charset="0"/>
              </a:rPr>
              <a:t>CSS</a:t>
            </a:r>
            <a:r>
              <a:rPr lang="bg-BG" sz="2000" dirty="0">
                <a:effectLst/>
                <a:ea typeface="Calibri" panose="020F0502020204030204" pitchFamily="34" charset="0"/>
                <a:cs typeface="Arial" panose="020B0604020202020204" pitchFamily="34" charset="0"/>
              </a:rPr>
              <a:t> и </a:t>
            </a:r>
            <a:r>
              <a:rPr lang="en-US" sz="2000" dirty="0">
                <a:effectLst/>
                <a:ea typeface="Calibri" panose="020F0502020204030204" pitchFamily="34" charset="0"/>
                <a:cs typeface="Arial" panose="020B0604020202020204" pitchFamily="34" charset="0"/>
              </a:rPr>
              <a:t>Bootstrap</a:t>
            </a:r>
            <a:r>
              <a:rPr lang="bg-BG" sz="2000" dirty="0">
                <a:effectLst/>
                <a:ea typeface="Calibri" panose="020F0502020204030204" pitchFamily="34" charset="0"/>
                <a:cs typeface="Arial" panose="020B0604020202020204" pitchFamily="34" charset="0"/>
              </a:rPr>
              <a:t>. Също така придобих практически умения по JavaScript, </a:t>
            </a:r>
            <a:r>
              <a:rPr lang="en-US" sz="2000" dirty="0">
                <a:effectLst/>
                <a:ea typeface="Calibri" panose="020F0502020204030204" pitchFamily="34" charset="0"/>
                <a:cs typeface="Arial" panose="020B0604020202020204" pitchFamily="34" charset="0"/>
              </a:rPr>
              <a:t>JQuery</a:t>
            </a:r>
            <a:r>
              <a:rPr lang="bg-BG" sz="2000" dirty="0">
                <a:effectLst/>
                <a:ea typeface="Calibri" panose="020F0502020204030204" pitchFamily="34" charset="0"/>
                <a:cs typeface="Arial" panose="020B0604020202020204" pitchFamily="34" charset="0"/>
              </a:rPr>
              <a:t> и</a:t>
            </a:r>
            <a:r>
              <a:rPr lang="en-US" sz="2000" dirty="0">
                <a:effectLst/>
                <a:ea typeface="Calibri" panose="020F0502020204030204" pitchFamily="34" charset="0"/>
                <a:cs typeface="Arial" panose="020B0604020202020204" pitchFamily="34" charset="0"/>
              </a:rPr>
              <a:t> Ajax </a:t>
            </a:r>
            <a:r>
              <a:rPr lang="bg-BG" sz="2000" dirty="0">
                <a:effectLst/>
                <a:ea typeface="Calibri" panose="020F0502020204030204" pitchFamily="34" charset="0"/>
                <a:cs typeface="Arial" panose="020B0604020202020204" pitchFamily="34" charset="0"/>
              </a:rPr>
              <a:t>за създаването на функционалности с цел удобство и по-добра навигация при използването на уеб сайта. За управлението на данните от базата данни използвах </a:t>
            </a:r>
            <a:r>
              <a:rPr lang="en-US" sz="2000" dirty="0">
                <a:effectLst/>
                <a:ea typeface="Calibri" panose="020F0502020204030204" pitchFamily="34" charset="0"/>
                <a:cs typeface="Arial" panose="020B0604020202020204" pitchFamily="34" charset="0"/>
              </a:rPr>
              <a:t>PHP </a:t>
            </a:r>
            <a:r>
              <a:rPr lang="bg-BG" sz="2000" dirty="0">
                <a:effectLst/>
                <a:ea typeface="Calibri" panose="020F0502020204030204" pitchFamily="34" charset="0"/>
                <a:cs typeface="Arial" panose="020B0604020202020204" pitchFamily="34" charset="0"/>
              </a:rPr>
              <a:t>и </a:t>
            </a:r>
            <a:r>
              <a:rPr lang="en-US" sz="2000" dirty="0">
                <a:effectLst/>
                <a:ea typeface="Calibri" panose="020F0502020204030204" pitchFamily="34" charset="0"/>
                <a:cs typeface="Arial" panose="020B0604020202020204" pitchFamily="34" charset="0"/>
              </a:rPr>
              <a:t>MySQL </a:t>
            </a:r>
            <a:r>
              <a:rPr lang="bg-BG" sz="2000" dirty="0">
                <a:effectLst/>
                <a:ea typeface="Calibri" panose="020F0502020204030204" pitchFamily="34" charset="0"/>
                <a:cs typeface="Arial" panose="020B0604020202020204" pitchFamily="34" charset="0"/>
              </a:rPr>
              <a:t>като </a:t>
            </a:r>
            <a:r>
              <a:rPr lang="en-US" sz="2000" dirty="0">
                <a:effectLst/>
                <a:ea typeface="Calibri" panose="020F0502020204030204" pitchFamily="34" charset="0"/>
                <a:cs typeface="Arial" panose="020B0604020202020204" pitchFamily="34" charset="0"/>
              </a:rPr>
              <a:t>back-end </a:t>
            </a:r>
            <a:r>
              <a:rPr lang="bg-BG" sz="2000" dirty="0">
                <a:effectLst/>
                <a:ea typeface="Calibri" panose="020F0502020204030204" pitchFamily="34" charset="0"/>
                <a:cs typeface="Arial" panose="020B0604020202020204" pitchFamily="34" charset="0"/>
              </a:rPr>
              <a:t>услуги.</a:t>
            </a:r>
          </a:p>
          <a:p>
            <a:endParaRPr lang="bg-BG" dirty="0"/>
          </a:p>
        </p:txBody>
      </p:sp>
    </p:spTree>
    <p:extLst>
      <p:ext uri="{BB962C8B-B14F-4D97-AF65-F5344CB8AC3E}">
        <p14:creationId xmlns:p14="http://schemas.microsoft.com/office/powerpoint/2010/main" val="180917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55A3AF4-061A-B7BA-FAFA-ED8C218AA87C}"/>
              </a:ext>
            </a:extLst>
          </p:cNvPr>
          <p:cNvSpPr>
            <a:spLocks noGrp="1"/>
          </p:cNvSpPr>
          <p:nvPr>
            <p:ph type="title"/>
          </p:nvPr>
        </p:nvSpPr>
        <p:spPr/>
        <p:txBody>
          <a:bodyPr/>
          <a:lstStyle/>
          <a:p>
            <a:r>
              <a:rPr lang="bg-BG" dirty="0"/>
              <a:t>Най-важни Препоръки</a:t>
            </a:r>
            <a:r>
              <a:rPr lang="en-US" dirty="0"/>
              <a:t> </a:t>
            </a:r>
            <a:r>
              <a:rPr lang="bg-BG" dirty="0"/>
              <a:t>за бъдещо развитие</a:t>
            </a:r>
          </a:p>
        </p:txBody>
      </p:sp>
      <p:sp>
        <p:nvSpPr>
          <p:cNvPr id="3" name="Контейнер за съдържание 2">
            <a:extLst>
              <a:ext uri="{FF2B5EF4-FFF2-40B4-BE49-F238E27FC236}">
                <a16:creationId xmlns:a16="http://schemas.microsoft.com/office/drawing/2014/main" id="{2BE93125-C9F9-1E74-A2F5-E15149EE86AF}"/>
              </a:ext>
            </a:extLst>
          </p:cNvPr>
          <p:cNvSpPr>
            <a:spLocks noGrp="1"/>
          </p:cNvSpPr>
          <p:nvPr>
            <p:ph idx="1"/>
          </p:nvPr>
        </p:nvSpPr>
        <p:spPr>
          <a:xfrm>
            <a:off x="685800" y="2488174"/>
            <a:ext cx="10820400" cy="4024125"/>
          </a:xfrm>
        </p:spPr>
        <p:txBody>
          <a:bodyPr>
            <a:normAutofit/>
          </a:bodyPr>
          <a:lstStyle/>
          <a:p>
            <a:pPr marL="342900" lvl="0" indent="-342900" algn="just">
              <a:lnSpc>
                <a:spcPct val="107000"/>
              </a:lnSpc>
              <a:buFont typeface="+mj-lt"/>
              <a:buAutoNum type="arabicPeriod"/>
            </a:pPr>
            <a:r>
              <a:rPr lang="bg-BG" sz="1600" dirty="0">
                <a:effectLst/>
                <a:ea typeface="Calibri" panose="020F0502020204030204" pitchFamily="34" charset="0"/>
                <a:cs typeface="Arial" panose="020B0604020202020204" pitchFamily="34" charset="0"/>
              </a:rPr>
              <a:t>Възможност на потребителите да влизат като гости в системата, без да има нужда от регистрация</a:t>
            </a:r>
            <a:r>
              <a:rPr lang="bg-BG" sz="1600" dirty="0">
                <a:ea typeface="Calibri" panose="020F0502020204030204" pitchFamily="34" charset="0"/>
                <a:cs typeface="Arial" panose="020B0604020202020204" pitchFamily="34" charset="0"/>
              </a:rPr>
              <a:t>.</a:t>
            </a:r>
            <a:endParaRPr lang="bg-BG" sz="16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1600" dirty="0">
                <a:effectLst/>
                <a:ea typeface="Calibri" panose="020F0502020204030204" pitchFamily="34" charset="0"/>
                <a:cs typeface="Arial" panose="020B0604020202020204" pitchFamily="34" charset="0"/>
              </a:rPr>
              <a:t>Създаване на администраторски панел, от който да се управляват данните от базата данни</a:t>
            </a:r>
            <a:r>
              <a:rPr lang="bg-BG" sz="1600" dirty="0">
                <a:ea typeface="Calibri" panose="020F0502020204030204" pitchFamily="34" charset="0"/>
                <a:cs typeface="Arial" panose="020B0604020202020204" pitchFamily="34" charset="0"/>
              </a:rPr>
              <a:t>.</a:t>
            </a:r>
            <a:endParaRPr lang="bg-BG" sz="16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1600" dirty="0">
                <a:effectLst/>
                <a:ea typeface="Calibri" panose="020F0502020204030204" pitchFamily="34" charset="0"/>
                <a:cs typeface="Arial" panose="020B0604020202020204" pitchFamily="34" charset="0"/>
              </a:rPr>
              <a:t>Усъвършенстване на превода на сайта или създаване на нов преводач, който да не вади думите от контекста и също да може да превежда на много езици</a:t>
            </a:r>
            <a:r>
              <a:rPr lang="bg-BG" sz="1600" dirty="0">
                <a:ea typeface="Calibri" panose="020F0502020204030204" pitchFamily="34" charset="0"/>
                <a:cs typeface="Arial" panose="020B0604020202020204" pitchFamily="34" charset="0"/>
              </a:rPr>
              <a:t>.</a:t>
            </a:r>
            <a:endParaRPr lang="bg-BG" sz="16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1600" dirty="0">
                <a:effectLst/>
                <a:ea typeface="Calibri" panose="020F0502020204030204" pitchFamily="34" charset="0"/>
                <a:cs typeface="Arial" panose="020B0604020202020204" pitchFamily="34" charset="0"/>
              </a:rPr>
              <a:t>Възможност за избор на комбинации от много цветове при смяна на фона за по-голямо разнообразие</a:t>
            </a:r>
            <a:r>
              <a:rPr lang="bg-BG" sz="1600" dirty="0">
                <a:ea typeface="Calibri" panose="020F0502020204030204" pitchFamily="34" charset="0"/>
                <a:cs typeface="Arial" panose="020B0604020202020204" pitchFamily="34" charset="0"/>
              </a:rPr>
              <a:t>.</a:t>
            </a:r>
            <a:endParaRPr lang="bg-BG" sz="16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1600" dirty="0">
                <a:effectLst/>
                <a:ea typeface="Calibri" panose="020F0502020204030204" pitchFamily="34" charset="0"/>
                <a:cs typeface="Arial" panose="020B0604020202020204" pitchFamily="34" charset="0"/>
              </a:rPr>
              <a:t>Добавяне на повече категории и подкатегории</a:t>
            </a:r>
            <a:r>
              <a:rPr lang="en-US" sz="1600" dirty="0">
                <a:effectLst/>
                <a:ea typeface="Calibri" panose="020F0502020204030204" pitchFamily="34" charset="0"/>
                <a:cs typeface="Arial" panose="020B0604020202020204" pitchFamily="34" charset="0"/>
              </a:rPr>
              <a:t>, </a:t>
            </a:r>
            <a:r>
              <a:rPr lang="bg-BG" sz="1600" dirty="0">
                <a:effectLst/>
                <a:ea typeface="Calibri" panose="020F0502020204030204" pitchFamily="34" charset="0"/>
                <a:cs typeface="Arial" panose="020B0604020202020204" pitchFamily="34" charset="0"/>
              </a:rPr>
              <a:t>съответно и на мултимедийни продукти в уеб сайта</a:t>
            </a:r>
            <a:r>
              <a:rPr lang="bg-BG" sz="1600" dirty="0">
                <a:ea typeface="Calibri" panose="020F0502020204030204" pitchFamily="34" charset="0"/>
                <a:cs typeface="Arial" panose="020B0604020202020204" pitchFamily="34" charset="0"/>
              </a:rPr>
              <a:t>.</a:t>
            </a:r>
            <a:endParaRPr lang="bg-BG" sz="1600" dirty="0">
              <a:effectLst/>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bg-BG" sz="1600" dirty="0">
                <a:effectLst/>
                <a:ea typeface="Calibri" panose="020F0502020204030204" pitchFamily="34" charset="0"/>
                <a:cs typeface="Arial" panose="020B0604020202020204" pitchFamily="34" charset="0"/>
              </a:rPr>
              <a:t>Създаване на функционалност за гласово търсене на мултимедийните продукти в системата за още по-голямо удобство на потребителите</a:t>
            </a:r>
            <a:r>
              <a:rPr lang="bg-BG" sz="1600" dirty="0">
                <a:ea typeface="Calibri" panose="020F0502020204030204" pitchFamily="34" charset="0"/>
                <a:cs typeface="Arial" panose="020B0604020202020204" pitchFamily="34" charset="0"/>
              </a:rPr>
              <a:t>.</a:t>
            </a:r>
            <a:endParaRPr lang="bg-BG" sz="1600" dirty="0">
              <a:effectLst/>
              <a:ea typeface="Calibri" panose="020F0502020204030204" pitchFamily="34" charset="0"/>
              <a:cs typeface="Arial" panose="020B0604020202020204" pitchFamily="34" charset="0"/>
            </a:endParaRPr>
          </a:p>
          <a:p>
            <a:endParaRPr lang="bg-BG" dirty="0"/>
          </a:p>
        </p:txBody>
      </p:sp>
    </p:spTree>
    <p:extLst>
      <p:ext uri="{BB962C8B-B14F-4D97-AF65-F5344CB8AC3E}">
        <p14:creationId xmlns:p14="http://schemas.microsoft.com/office/powerpoint/2010/main" val="423678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a:extLst>
              <a:ext uri="{FF2B5EF4-FFF2-40B4-BE49-F238E27FC236}">
                <a16:creationId xmlns:a16="http://schemas.microsoft.com/office/drawing/2014/main" id="{0CB2A10E-4D9D-4E05-F4BC-299EF5A294E5}"/>
              </a:ext>
            </a:extLst>
          </p:cNvPr>
          <p:cNvSpPr>
            <a:spLocks noGrp="1"/>
          </p:cNvSpPr>
          <p:nvPr>
            <p:ph idx="1"/>
          </p:nvPr>
        </p:nvSpPr>
        <p:spPr>
          <a:xfrm>
            <a:off x="838200" y="2942438"/>
            <a:ext cx="10515600" cy="1174459"/>
          </a:xfrm>
        </p:spPr>
        <p:txBody>
          <a:bodyPr>
            <a:normAutofit/>
          </a:bodyPr>
          <a:lstStyle/>
          <a:p>
            <a:pPr marL="0" indent="0" algn="ctr">
              <a:buNone/>
            </a:pPr>
            <a:r>
              <a:rPr lang="bg-BG" sz="4400" dirty="0"/>
              <a:t>Благодаря за вниманието!</a:t>
            </a:r>
          </a:p>
        </p:txBody>
      </p:sp>
    </p:spTree>
    <p:extLst>
      <p:ext uri="{BB962C8B-B14F-4D97-AF65-F5344CB8AC3E}">
        <p14:creationId xmlns:p14="http://schemas.microsoft.com/office/powerpoint/2010/main" val="362389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9C84ECB-F8C9-A23E-642F-76F9165ECA78}"/>
              </a:ext>
            </a:extLst>
          </p:cNvPr>
          <p:cNvSpPr>
            <a:spLocks noGrp="1"/>
          </p:cNvSpPr>
          <p:nvPr>
            <p:ph type="title"/>
          </p:nvPr>
        </p:nvSpPr>
        <p:spPr/>
        <p:txBody>
          <a:bodyPr/>
          <a:lstStyle/>
          <a:p>
            <a:r>
              <a:rPr lang="bg-BG" dirty="0"/>
              <a:t>Увод</a:t>
            </a:r>
          </a:p>
        </p:txBody>
      </p:sp>
      <p:sp>
        <p:nvSpPr>
          <p:cNvPr id="3" name="Контейнер за съдържание 2">
            <a:extLst>
              <a:ext uri="{FF2B5EF4-FFF2-40B4-BE49-F238E27FC236}">
                <a16:creationId xmlns:a16="http://schemas.microsoft.com/office/drawing/2014/main" id="{C8C24286-542D-0C08-51C6-03C266ADBDC6}"/>
              </a:ext>
            </a:extLst>
          </p:cNvPr>
          <p:cNvSpPr>
            <a:spLocks noGrp="1"/>
          </p:cNvSpPr>
          <p:nvPr>
            <p:ph idx="1"/>
          </p:nvPr>
        </p:nvSpPr>
        <p:spPr/>
        <p:txBody>
          <a:bodyPr>
            <a:normAutofit fontScale="70000" lnSpcReduction="20000"/>
          </a:bodyPr>
          <a:lstStyle/>
          <a:p>
            <a:pPr marL="0" indent="360000" algn="just">
              <a:lnSpc>
                <a:spcPct val="120000"/>
              </a:lnSpc>
              <a:buNone/>
            </a:pPr>
            <a:r>
              <a:rPr lang="bg-BG" sz="2300" dirty="0">
                <a:effectLst/>
                <a:ea typeface="Calibri" panose="020F0502020204030204" pitchFamily="34" charset="0"/>
              </a:rPr>
              <a:t>Уеб приложения като това са много разпространени в интернет пространството и са търсени от голям брой потребители, тъй като предоставят огромно количество информация за тях. Данните са разпределени в категории, които в повечето случаи си имат подразделения, също могат да бъдат сортирани и групирани по определени критерии, както и търсени от търсачката на сайта. Такива уеб сайтове създават големи удобства за потребителите, защото включват много екстри като например промяна на фона на страниците, уголемяване на шрифта, смяна на езика, възможност за писане на коментари, гласуване на рейтинги и др.</a:t>
            </a:r>
            <a:endParaRPr lang="en-US" sz="2300" dirty="0">
              <a:effectLst/>
              <a:ea typeface="Calibri" panose="020F0502020204030204" pitchFamily="34" charset="0"/>
            </a:endParaRPr>
          </a:p>
          <a:p>
            <a:pPr marL="0" indent="360000" algn="just">
              <a:buNone/>
            </a:pPr>
            <a:endParaRPr lang="bg-BG" sz="1800" dirty="0">
              <a:effectLst/>
              <a:latin typeface="Arial" panose="020B0604020202020204" pitchFamily="34" charset="0"/>
              <a:ea typeface="Calibri" panose="020F0502020204030204" pitchFamily="34" charset="0"/>
            </a:endParaRPr>
          </a:p>
          <a:p>
            <a:pPr marL="0" indent="360000" algn="just">
              <a:buNone/>
            </a:pPr>
            <a:r>
              <a:rPr lang="bg-BG" sz="2300" dirty="0">
                <a:effectLst/>
                <a:ea typeface="Calibri" panose="020F0502020204030204" pitchFamily="34" charset="0"/>
              </a:rPr>
              <a:t>Предимства на такива приложения</a:t>
            </a:r>
            <a:r>
              <a:rPr lang="en-US" sz="2300" dirty="0">
                <a:effectLst/>
                <a:ea typeface="Calibri" panose="020F0502020204030204" pitchFamily="34" charset="0"/>
              </a:rPr>
              <a:t>:</a:t>
            </a:r>
            <a:endParaRPr lang="bg-BG" sz="2300" dirty="0">
              <a:effectLst/>
              <a:ea typeface="Calibri" panose="020F0502020204030204" pitchFamily="34" charset="0"/>
            </a:endParaRPr>
          </a:p>
          <a:p>
            <a:pPr marL="342900" indent="-342900" algn="just">
              <a:buFont typeface="+mj-lt"/>
              <a:buAutoNum type="arabicPeriod"/>
            </a:pPr>
            <a:r>
              <a:rPr lang="bg-BG" sz="2300" dirty="0">
                <a:effectLst/>
                <a:ea typeface="Calibri" panose="020F0502020204030204" pitchFamily="34" charset="0"/>
              </a:rPr>
              <a:t>Възможност за търсене и намиране на информация от различен тип.  </a:t>
            </a:r>
            <a:endParaRPr lang="en-US" sz="2300" dirty="0">
              <a:effectLst/>
              <a:ea typeface="Calibri" panose="020F0502020204030204" pitchFamily="34" charset="0"/>
            </a:endParaRPr>
          </a:p>
          <a:p>
            <a:pPr marL="342900" indent="-342900">
              <a:buFont typeface="+mj-lt"/>
              <a:buAutoNum type="arabicPeriod"/>
            </a:pPr>
            <a:r>
              <a:rPr lang="bg-BG" sz="2300" dirty="0">
                <a:ea typeface="Calibri" panose="020F0502020204030204" pitchFamily="34" charset="0"/>
                <a:cs typeface="Arial" panose="020B0604020202020204" pitchFamily="34" charset="0"/>
              </a:rPr>
              <a:t>В</a:t>
            </a:r>
            <a:r>
              <a:rPr lang="bg-BG" sz="2300" dirty="0">
                <a:effectLst/>
                <a:ea typeface="Calibri" panose="020F0502020204030204" pitchFamily="34" charset="0"/>
                <a:cs typeface="Arial" panose="020B0604020202020204" pitchFamily="34" charset="0"/>
              </a:rPr>
              <a:t>секи потребител има достъп до такъв сайт, без значение къде живее.</a:t>
            </a:r>
            <a:endParaRPr lang="en-US" sz="2300" dirty="0">
              <a:effectLst/>
              <a:ea typeface="Calibri" panose="020F0502020204030204" pitchFamily="34" charset="0"/>
              <a:cs typeface="Arial" panose="020B0604020202020204" pitchFamily="34" charset="0"/>
            </a:endParaRPr>
          </a:p>
          <a:p>
            <a:pPr marL="342900" indent="-342900">
              <a:buFont typeface="+mj-lt"/>
              <a:buAutoNum type="arabicPeriod"/>
            </a:pPr>
            <a:r>
              <a:rPr lang="bg-BG" sz="2300" dirty="0">
                <a:effectLst/>
                <a:ea typeface="Calibri" panose="020F0502020204030204" pitchFamily="34" charset="0"/>
                <a:cs typeface="Arial" panose="020B0604020202020204" pitchFamily="34" charset="0"/>
              </a:rPr>
              <a:t>По-лесна обратна връзка, както между потребителите, така и между администраторът и потребителят.</a:t>
            </a:r>
          </a:p>
          <a:p>
            <a:pPr marL="342900" indent="-342900" algn="just">
              <a:buFont typeface="+mj-lt"/>
              <a:buAutoNum type="arabicPeriod"/>
            </a:pPr>
            <a:r>
              <a:rPr lang="bg-BG" sz="2300" dirty="0">
                <a:effectLst/>
                <a:ea typeface="Calibri" panose="020F0502020204030204" pitchFamily="34" charset="0"/>
                <a:cs typeface="Arial" panose="020B0604020202020204" pitchFamily="34" charset="0"/>
              </a:rPr>
              <a:t>Възможност за</a:t>
            </a:r>
            <a:r>
              <a:rPr lang="en-US" sz="2300" dirty="0">
                <a:effectLst/>
                <a:ea typeface="Calibri" panose="020F0502020204030204" pitchFamily="34" charset="0"/>
                <a:cs typeface="Arial" panose="020B0604020202020204" pitchFamily="34" charset="0"/>
              </a:rPr>
              <a:t> </a:t>
            </a:r>
            <a:r>
              <a:rPr lang="bg-BG" sz="2300" dirty="0">
                <a:effectLst/>
                <a:ea typeface="Calibri" panose="020F0502020204030204" pitchFamily="34" charset="0"/>
                <a:cs typeface="Arial" panose="020B0604020202020204" pitchFamily="34" charset="0"/>
              </a:rPr>
              <a:t>смяна на езика. </a:t>
            </a:r>
            <a:endParaRPr lang="en-US" sz="2300" dirty="0">
              <a:effectLst/>
              <a:ea typeface="Calibri" panose="020F0502020204030204" pitchFamily="34" charset="0"/>
              <a:cs typeface="Arial" panose="020B0604020202020204" pitchFamily="34" charset="0"/>
            </a:endParaRPr>
          </a:p>
          <a:p>
            <a:pPr marL="342900" indent="-342900" algn="just">
              <a:buFont typeface="+mj-lt"/>
              <a:buAutoNum type="arabicPeriod"/>
            </a:pPr>
            <a:r>
              <a:rPr lang="bg-BG" sz="2300" dirty="0">
                <a:effectLst/>
                <a:ea typeface="Calibri" panose="020F0502020204030204" pitchFamily="34" charset="0"/>
                <a:cs typeface="Arial" panose="020B0604020202020204" pitchFamily="34" charset="0"/>
              </a:rPr>
              <a:t>Безплатно използване на технологии за създаване на такива приложения.</a:t>
            </a:r>
          </a:p>
        </p:txBody>
      </p:sp>
    </p:spTree>
    <p:extLst>
      <p:ext uri="{BB962C8B-B14F-4D97-AF65-F5344CB8AC3E}">
        <p14:creationId xmlns:p14="http://schemas.microsoft.com/office/powerpoint/2010/main" val="139551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383C446-3CFD-B03C-3A22-DED93652F56A}"/>
              </a:ext>
            </a:extLst>
          </p:cNvPr>
          <p:cNvSpPr>
            <a:spLocks noGrp="1"/>
          </p:cNvSpPr>
          <p:nvPr>
            <p:ph type="title"/>
          </p:nvPr>
        </p:nvSpPr>
        <p:spPr>
          <a:xfrm>
            <a:off x="3300322" y="487392"/>
            <a:ext cx="8610600" cy="1293028"/>
          </a:xfrm>
        </p:spPr>
        <p:txBody>
          <a:bodyPr>
            <a:normAutofit fontScale="90000"/>
          </a:bodyPr>
          <a:lstStyle/>
          <a:p>
            <a:r>
              <a:rPr lang="bg-BG" dirty="0"/>
              <a:t>Изводи от сравнителния анализ на съществуващите решения</a:t>
            </a:r>
          </a:p>
        </p:txBody>
      </p:sp>
      <p:sp>
        <p:nvSpPr>
          <p:cNvPr id="3" name="Контейнер за съдържание 2">
            <a:extLst>
              <a:ext uri="{FF2B5EF4-FFF2-40B4-BE49-F238E27FC236}">
                <a16:creationId xmlns:a16="http://schemas.microsoft.com/office/drawing/2014/main" id="{04E7E84C-FF30-3773-7A2A-E0D5CE292004}"/>
              </a:ext>
            </a:extLst>
          </p:cNvPr>
          <p:cNvSpPr>
            <a:spLocks noGrp="1"/>
          </p:cNvSpPr>
          <p:nvPr>
            <p:ph idx="1"/>
          </p:nvPr>
        </p:nvSpPr>
        <p:spPr>
          <a:xfrm>
            <a:off x="752912" y="2380470"/>
            <a:ext cx="10820400" cy="4124361"/>
          </a:xfrm>
        </p:spPr>
        <p:txBody>
          <a:bodyPr>
            <a:normAutofit/>
          </a:bodyPr>
          <a:lstStyle/>
          <a:p>
            <a:pPr marL="342900" lvl="0" indent="-342900" algn="just">
              <a:lnSpc>
                <a:spcPct val="107000"/>
              </a:lnSpc>
              <a:buFont typeface="+mj-lt"/>
              <a:buAutoNum type="arabicPeriod"/>
            </a:pPr>
            <a:r>
              <a:rPr lang="bg-BG" sz="2400" dirty="0">
                <a:effectLst/>
                <a:ea typeface="Calibri" panose="020F0502020204030204" pitchFamily="34" charset="0"/>
                <a:cs typeface="Arial" panose="020B0604020202020204" pitchFamily="34" charset="0"/>
              </a:rPr>
              <a:t>Без значение в коя част на света живеят хората, те въпреки това могат да търсят и намират информация от различен тип, която да удовлетворява техните нужди</a:t>
            </a:r>
            <a:r>
              <a:rPr lang="bg-BG" sz="2400" dirty="0">
                <a:ea typeface="Calibri" panose="020F0502020204030204" pitchFamily="34" charset="0"/>
                <a:cs typeface="Arial" panose="020B0604020202020204" pitchFamily="34" charset="0"/>
              </a:rPr>
              <a:t>.</a:t>
            </a:r>
            <a:endParaRPr lang="bg-BG" sz="2400" dirty="0">
              <a:effectLst/>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bg-BG" sz="2400" dirty="0">
                <a:effectLst/>
                <a:ea typeface="Calibri" panose="020F0502020204030204" pitchFamily="34" charset="0"/>
                <a:cs typeface="Arial" panose="020B0604020202020204" pitchFamily="34" charset="0"/>
              </a:rPr>
              <a:t>Потребителят не бива да споделя лична информация в профила си, или да я ограничи до хората, за които е повече от сигурен, че познава, защото в противен случай може да стане жертва на злоупотреба от отсрещната страна</a:t>
            </a:r>
            <a:r>
              <a:rPr lang="bg-BG" sz="2400" dirty="0">
                <a:ea typeface="Calibri" panose="020F0502020204030204" pitchFamily="34" charset="0"/>
                <a:cs typeface="Arial" panose="020B0604020202020204" pitchFamily="34" charset="0"/>
              </a:rPr>
              <a:t>.</a:t>
            </a:r>
            <a:endParaRPr lang="bg-BG" sz="2400" dirty="0">
              <a:effectLst/>
              <a:ea typeface="Calibri" panose="020F0502020204030204" pitchFamily="34" charset="0"/>
              <a:cs typeface="Arial" panose="020B0604020202020204" pitchFamily="34" charset="0"/>
            </a:endParaRPr>
          </a:p>
          <a:p>
            <a:endParaRPr lang="bg-BG" dirty="0"/>
          </a:p>
        </p:txBody>
      </p:sp>
    </p:spTree>
    <p:extLst>
      <p:ext uri="{BB962C8B-B14F-4D97-AF65-F5344CB8AC3E}">
        <p14:creationId xmlns:p14="http://schemas.microsoft.com/office/powerpoint/2010/main" val="320108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621705-AAB8-7B5C-AC1A-145D17978F63}"/>
              </a:ext>
            </a:extLst>
          </p:cNvPr>
          <p:cNvSpPr>
            <a:spLocks noGrp="1"/>
          </p:cNvSpPr>
          <p:nvPr>
            <p:ph type="title"/>
          </p:nvPr>
        </p:nvSpPr>
        <p:spPr>
          <a:xfrm>
            <a:off x="2895600" y="901532"/>
            <a:ext cx="8610600" cy="1293028"/>
          </a:xfrm>
        </p:spPr>
        <p:txBody>
          <a:bodyPr>
            <a:normAutofit fontScale="90000"/>
          </a:bodyPr>
          <a:lstStyle/>
          <a:p>
            <a:r>
              <a:rPr lang="bg-BG" sz="4000" dirty="0">
                <a:effectLst/>
                <a:latin typeface="Arial" panose="020B0604020202020204" pitchFamily="34" charset="0"/>
                <a:ea typeface="Calibri" panose="020F0502020204030204" pitchFamily="34" charset="0"/>
                <a:cs typeface="Arial" panose="020B0604020202020204" pitchFamily="34" charset="0"/>
              </a:rPr>
              <a:t>Предимства и недостатъци на съществуващите решения</a:t>
            </a:r>
            <a:br>
              <a:rPr lang="bg-BG" sz="4000" dirty="0">
                <a:effectLst/>
                <a:latin typeface="Calibri" panose="020F0502020204030204" pitchFamily="34" charset="0"/>
                <a:ea typeface="Calibri" panose="020F0502020204030204" pitchFamily="34" charset="0"/>
                <a:cs typeface="Arial" panose="020B0604020202020204" pitchFamily="34" charset="0"/>
              </a:rPr>
            </a:br>
            <a:endParaRPr lang="bg-BG" dirty="0"/>
          </a:p>
        </p:txBody>
      </p:sp>
      <p:sp>
        <p:nvSpPr>
          <p:cNvPr id="3" name="Контейнер за съдържание 2">
            <a:extLst>
              <a:ext uri="{FF2B5EF4-FFF2-40B4-BE49-F238E27FC236}">
                <a16:creationId xmlns:a16="http://schemas.microsoft.com/office/drawing/2014/main" id="{C415DF32-C470-8214-524C-BBCEA5A8DEA6}"/>
              </a:ext>
            </a:extLst>
          </p:cNvPr>
          <p:cNvSpPr>
            <a:spLocks noGrp="1"/>
          </p:cNvSpPr>
          <p:nvPr>
            <p:ph idx="1"/>
          </p:nvPr>
        </p:nvSpPr>
        <p:spPr/>
        <p:txBody>
          <a:bodyPr>
            <a:normAutofit fontScale="62500" lnSpcReduction="20000"/>
          </a:bodyPr>
          <a:lstStyle/>
          <a:p>
            <a:pPr marL="342900" lvl="0" indent="-342900" algn="just">
              <a:lnSpc>
                <a:spcPct val="107000"/>
              </a:lnSpc>
              <a:buFont typeface="Symbol" panose="05050102010706020507" pitchFamily="18" charset="2"/>
              <a:buChar char=""/>
            </a:pPr>
            <a:r>
              <a:rPr lang="bg-BG" sz="3200" dirty="0">
                <a:effectLst/>
                <a:ea typeface="Calibri" panose="020F0502020204030204" pitchFamily="34" charset="0"/>
                <a:cs typeface="Arial" panose="020B0604020202020204" pitchFamily="34" charset="0"/>
              </a:rPr>
              <a:t>Предимства</a:t>
            </a:r>
            <a:r>
              <a:rPr lang="en-US" sz="3200" dirty="0">
                <a:effectLst/>
                <a:ea typeface="Calibri" panose="020F0502020204030204" pitchFamily="34" charset="0"/>
                <a:cs typeface="Arial" panose="020B0604020202020204" pitchFamily="34" charset="0"/>
              </a:rPr>
              <a:t>:</a:t>
            </a:r>
            <a:endParaRPr lang="bg-BG" sz="32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900" dirty="0">
                <a:effectLst/>
                <a:ea typeface="Calibri" panose="020F0502020204030204" pitchFamily="34" charset="0"/>
                <a:cs typeface="Arial" panose="020B0604020202020204" pitchFamily="34" charset="0"/>
              </a:rPr>
              <a:t>Удобен потребителски интерфейс с интерактивен дизайн</a:t>
            </a:r>
            <a:r>
              <a:rPr lang="bg-BG" sz="2900" dirty="0">
                <a:ea typeface="Calibri" panose="020F0502020204030204" pitchFamily="34" charset="0"/>
                <a:cs typeface="Arial" panose="020B0604020202020204" pitchFamily="34" charset="0"/>
              </a:rPr>
              <a:t>.</a:t>
            </a:r>
            <a:endParaRPr lang="bg-BG" sz="29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900" dirty="0">
                <a:effectLst/>
                <a:ea typeface="Calibri" panose="020F0502020204030204" pitchFamily="34" charset="0"/>
                <a:cs typeface="Arial" panose="020B0604020202020204" pitchFamily="34" charset="0"/>
              </a:rPr>
              <a:t>Възможност за създаване на профили със снимки, списък с интереси, информация за контакт и друга лична информация</a:t>
            </a:r>
            <a:r>
              <a:rPr lang="bg-BG" sz="2900" dirty="0">
                <a:ea typeface="Calibri" panose="020F0502020204030204" pitchFamily="34" charset="0"/>
                <a:cs typeface="Arial" panose="020B0604020202020204" pitchFamily="34" charset="0"/>
              </a:rPr>
              <a:t>.</a:t>
            </a:r>
            <a:endParaRPr lang="bg-BG" sz="29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900" dirty="0">
                <a:effectLst/>
                <a:ea typeface="Calibri" panose="020F0502020204030204" pitchFamily="34" charset="0"/>
                <a:cs typeface="Arial" panose="020B0604020202020204" pitchFamily="34" charset="0"/>
              </a:rPr>
              <a:t>Възможност за споделяне на снимки, изображения, видео, линкове и текстове по определена тема, участване в дискусии и гласуване за публикуваното съдържание.</a:t>
            </a:r>
            <a:endParaRPr lang="en-US" sz="2900" dirty="0">
              <a:effectLst/>
              <a:ea typeface="Calibri" panose="020F0502020204030204" pitchFamily="34" charset="0"/>
              <a:cs typeface="Arial" panose="020B0604020202020204" pitchFamily="34" charset="0"/>
            </a:endParaRPr>
          </a:p>
          <a:p>
            <a:pPr marL="0" lvl="0" indent="0" algn="just">
              <a:lnSpc>
                <a:spcPct val="107000"/>
              </a:lnSpc>
              <a:buNone/>
            </a:pPr>
            <a:endParaRPr lang="bg-BG" sz="2900" dirty="0">
              <a:effectLst/>
              <a:ea typeface="Calibri" panose="020F050202020403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bg-BG" sz="3200" dirty="0">
                <a:effectLst/>
                <a:ea typeface="Calibri" panose="020F0502020204030204" pitchFamily="34" charset="0"/>
                <a:cs typeface="Arial" panose="020B0604020202020204" pitchFamily="34" charset="0"/>
              </a:rPr>
              <a:t>Недостатъци</a:t>
            </a:r>
            <a:r>
              <a:rPr lang="en-US" sz="3200" dirty="0">
                <a:effectLst/>
                <a:ea typeface="Calibri" panose="020F0502020204030204" pitchFamily="34" charset="0"/>
                <a:cs typeface="Arial" panose="020B0604020202020204" pitchFamily="34" charset="0"/>
              </a:rPr>
              <a:t>:</a:t>
            </a:r>
            <a:endParaRPr lang="bg-BG" sz="32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900" dirty="0">
                <a:effectLst/>
                <a:ea typeface="Calibri" panose="020F0502020204030204" pitchFamily="34" charset="0"/>
                <a:cs typeface="Arial" panose="020B0604020202020204" pitchFamily="34" charset="0"/>
              </a:rPr>
              <a:t>Въпреки големия достъп до информация, потребителят може да се натъкне на фалшиви данни, тъй като всеки може да качва и споделя каквото си пожелае.</a:t>
            </a:r>
          </a:p>
          <a:p>
            <a:pPr marL="342900" lvl="0" indent="-342900" algn="just">
              <a:lnSpc>
                <a:spcPct val="107000"/>
              </a:lnSpc>
              <a:spcAft>
                <a:spcPts val="800"/>
              </a:spcAft>
              <a:buFont typeface="+mj-lt"/>
              <a:buAutoNum type="arabicPeriod"/>
            </a:pPr>
            <a:r>
              <a:rPr lang="bg-BG" sz="2900" dirty="0">
                <a:effectLst/>
                <a:ea typeface="Calibri" panose="020F0502020204030204" pitchFamily="34" charset="0"/>
                <a:cs typeface="Arial" panose="020B0604020202020204" pitchFamily="34" charset="0"/>
              </a:rPr>
              <a:t>Няма голям контрол върху нецензурното съдържание както при коментарите, така и при видеоклиповете, които се качват в сайтовете и те учат хората на ниска култура. </a:t>
            </a:r>
          </a:p>
          <a:p>
            <a:endParaRPr lang="bg-BG" dirty="0"/>
          </a:p>
        </p:txBody>
      </p:sp>
    </p:spTree>
    <p:extLst>
      <p:ext uri="{BB962C8B-B14F-4D97-AF65-F5344CB8AC3E}">
        <p14:creationId xmlns:p14="http://schemas.microsoft.com/office/powerpoint/2010/main" val="391551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11B5DC8-9BC7-8CB2-BD05-2A67888E3951}"/>
              </a:ext>
            </a:extLst>
          </p:cNvPr>
          <p:cNvSpPr>
            <a:spLocks noGrp="1"/>
          </p:cNvSpPr>
          <p:nvPr>
            <p:ph type="title"/>
          </p:nvPr>
        </p:nvSpPr>
        <p:spPr/>
        <p:txBody>
          <a:bodyPr/>
          <a:lstStyle/>
          <a:p>
            <a:r>
              <a:rPr lang="bg-BG" dirty="0"/>
              <a:t>Цел на дипломния проект</a:t>
            </a:r>
          </a:p>
        </p:txBody>
      </p:sp>
      <p:sp>
        <p:nvSpPr>
          <p:cNvPr id="3" name="Контейнер за съдържание 2">
            <a:extLst>
              <a:ext uri="{FF2B5EF4-FFF2-40B4-BE49-F238E27FC236}">
                <a16:creationId xmlns:a16="http://schemas.microsoft.com/office/drawing/2014/main" id="{5FA36297-E2D6-D670-B262-43CDFBD474DF}"/>
              </a:ext>
            </a:extLst>
          </p:cNvPr>
          <p:cNvSpPr>
            <a:spLocks noGrp="1"/>
          </p:cNvSpPr>
          <p:nvPr>
            <p:ph idx="1"/>
          </p:nvPr>
        </p:nvSpPr>
        <p:spPr>
          <a:xfrm>
            <a:off x="685800" y="2788537"/>
            <a:ext cx="10820400" cy="4024125"/>
          </a:xfrm>
        </p:spPr>
        <p:txBody>
          <a:bodyPr>
            <a:normAutofit/>
          </a:bodyPr>
          <a:lstStyle/>
          <a:p>
            <a:pPr marL="0" indent="360000" algn="just">
              <a:lnSpc>
                <a:spcPct val="107000"/>
              </a:lnSpc>
              <a:spcAft>
                <a:spcPts val="800"/>
              </a:spcAft>
              <a:buNone/>
            </a:pPr>
            <a:r>
              <a:rPr lang="bg-BG" sz="2400" dirty="0">
                <a:effectLst/>
                <a:ea typeface="Calibri" panose="020F0502020204030204" pitchFamily="34" charset="0"/>
                <a:cs typeface="Arial" panose="020B0604020202020204" pitchFamily="34" charset="0"/>
              </a:rPr>
              <a:t>Целта на проекта е да се проектира и реализира уеб базирана информационна система за рекламиране на мултимедийни продукти, която да обединява предимствата на разгледаните съществуващи решения и, ако не може да отстрани проблемите им, то поне да намали до известна степен техните недостатъци. </a:t>
            </a:r>
          </a:p>
          <a:p>
            <a:pPr marL="0" indent="0">
              <a:buNone/>
            </a:pPr>
            <a:endParaRPr lang="bg-BG" dirty="0"/>
          </a:p>
        </p:txBody>
      </p:sp>
    </p:spTree>
    <p:extLst>
      <p:ext uri="{BB962C8B-B14F-4D97-AF65-F5344CB8AC3E}">
        <p14:creationId xmlns:p14="http://schemas.microsoft.com/office/powerpoint/2010/main" val="132748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22BA3C7-2469-F759-2CA7-45F8681BC129}"/>
              </a:ext>
            </a:extLst>
          </p:cNvPr>
          <p:cNvSpPr>
            <a:spLocks noGrp="1"/>
          </p:cNvSpPr>
          <p:nvPr>
            <p:ph type="title"/>
          </p:nvPr>
        </p:nvSpPr>
        <p:spPr/>
        <p:txBody>
          <a:bodyPr/>
          <a:lstStyle/>
          <a:p>
            <a:r>
              <a:rPr lang="bg-BG" dirty="0"/>
              <a:t>Задачи на дипломния проект</a:t>
            </a:r>
          </a:p>
        </p:txBody>
      </p:sp>
      <p:sp>
        <p:nvSpPr>
          <p:cNvPr id="3" name="Контейнер за съдържание 2">
            <a:extLst>
              <a:ext uri="{FF2B5EF4-FFF2-40B4-BE49-F238E27FC236}">
                <a16:creationId xmlns:a16="http://schemas.microsoft.com/office/drawing/2014/main" id="{CE2ADC83-2B47-3561-D6F2-964AC6223049}"/>
              </a:ext>
            </a:extLst>
          </p:cNvPr>
          <p:cNvSpPr>
            <a:spLocks noGrp="1"/>
          </p:cNvSpPr>
          <p:nvPr>
            <p:ph idx="1"/>
          </p:nvPr>
        </p:nvSpPr>
        <p:spPr>
          <a:xfrm>
            <a:off x="685800" y="2404284"/>
            <a:ext cx="10820400" cy="4024125"/>
          </a:xfrm>
        </p:spPr>
        <p:txBody>
          <a:bodyPr>
            <a:normAutofit fontScale="92500" lnSpcReduction="20000"/>
          </a:bodyPr>
          <a:lstStyle/>
          <a:p>
            <a:pPr marL="342900" lvl="0" indent="-342900" algn="just">
              <a:lnSpc>
                <a:spcPct val="107000"/>
              </a:lnSpc>
              <a:buFont typeface="+mj-lt"/>
              <a:buAutoNum type="arabicPeriod"/>
            </a:pPr>
            <a:r>
              <a:rPr lang="bg-BG" sz="2400" dirty="0">
                <a:effectLst/>
                <a:ea typeface="Calibri" panose="020F0502020204030204" pitchFamily="34" charset="0"/>
                <a:cs typeface="Arial" panose="020B0604020202020204" pitchFamily="34" charset="0"/>
              </a:rPr>
              <a:t>Да се проведат разговори и запитвания с бъдещите потребители</a:t>
            </a:r>
            <a:r>
              <a:rPr lang="en-US" sz="2400" dirty="0">
                <a:effectLst/>
                <a:ea typeface="Calibri" panose="020F0502020204030204" pitchFamily="34" charset="0"/>
                <a:cs typeface="Arial" panose="020B0604020202020204" pitchFamily="34" charset="0"/>
              </a:rPr>
              <a:t>, </a:t>
            </a:r>
            <a:r>
              <a:rPr lang="bg-BG" sz="2400" dirty="0">
                <a:effectLst/>
                <a:ea typeface="Calibri" panose="020F0502020204030204" pitchFamily="34" charset="0"/>
                <a:cs typeface="Arial" panose="020B0604020202020204" pitchFamily="34" charset="0"/>
              </a:rPr>
              <a:t>които ще използват приложението</a:t>
            </a:r>
            <a:r>
              <a:rPr lang="en-US" sz="2400" dirty="0">
                <a:effectLst/>
                <a:ea typeface="Calibri" panose="020F0502020204030204" pitchFamily="34" charset="0"/>
                <a:cs typeface="Arial" panose="020B0604020202020204" pitchFamily="34" charset="0"/>
              </a:rPr>
              <a:t>.</a:t>
            </a:r>
            <a:endParaRPr lang="bg-BG" sz="24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400" dirty="0">
                <a:effectLst/>
                <a:ea typeface="Calibri" panose="020F0502020204030204" pitchFamily="34" charset="0"/>
                <a:cs typeface="Arial" panose="020B0604020202020204" pitchFamily="34" charset="0"/>
              </a:rPr>
              <a:t>Да се направи преглед на съществуващите решения и сравнителен анализ между тях</a:t>
            </a:r>
            <a:r>
              <a:rPr lang="en-US" sz="2400" dirty="0">
                <a:ea typeface="Calibri" panose="020F0502020204030204" pitchFamily="34" charset="0"/>
                <a:cs typeface="Arial" panose="020B0604020202020204" pitchFamily="34" charset="0"/>
              </a:rPr>
              <a:t>.</a:t>
            </a:r>
            <a:endParaRPr lang="bg-BG" sz="24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400" dirty="0">
                <a:effectLst/>
                <a:ea typeface="Calibri" panose="020F0502020204030204" pitchFamily="34" charset="0"/>
                <a:cs typeface="Arial" panose="020B0604020202020204" pitchFamily="34" charset="0"/>
              </a:rPr>
              <a:t>Да се формулират функционалните изисквания към приложението</a:t>
            </a:r>
            <a:r>
              <a:rPr lang="en-US" sz="2400" dirty="0">
                <a:ea typeface="Calibri" panose="020F0502020204030204" pitchFamily="34" charset="0"/>
                <a:cs typeface="Arial" panose="020B0604020202020204" pitchFamily="34" charset="0"/>
              </a:rPr>
              <a:t>.</a:t>
            </a:r>
            <a:endParaRPr lang="bg-BG" sz="24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400" dirty="0">
                <a:effectLst/>
                <a:ea typeface="Calibri" panose="020F0502020204030204" pitchFamily="34" charset="0"/>
                <a:cs typeface="Arial" panose="020B0604020202020204" pitchFamily="34" charset="0"/>
              </a:rPr>
              <a:t>Да се предложи архитектура и логически модел на приложението</a:t>
            </a:r>
            <a:r>
              <a:rPr lang="en-US" sz="2400" dirty="0">
                <a:ea typeface="Calibri" panose="020F0502020204030204" pitchFamily="34" charset="0"/>
                <a:cs typeface="Arial" panose="020B0604020202020204" pitchFamily="34" charset="0"/>
              </a:rPr>
              <a:t>.</a:t>
            </a:r>
            <a:endParaRPr lang="bg-BG" sz="24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400" dirty="0">
                <a:effectLst/>
                <a:ea typeface="Calibri" panose="020F0502020204030204" pitchFamily="34" charset="0"/>
                <a:cs typeface="Arial" panose="020B0604020202020204" pitchFamily="34" charset="0"/>
              </a:rPr>
              <a:t>Да се изберат най-подходящите технологии за неговата реализация</a:t>
            </a:r>
            <a:r>
              <a:rPr lang="en-US" sz="2400" dirty="0">
                <a:ea typeface="Calibri" panose="020F0502020204030204" pitchFamily="34" charset="0"/>
                <a:cs typeface="Arial" panose="020B0604020202020204" pitchFamily="34" charset="0"/>
              </a:rPr>
              <a:t>.</a:t>
            </a:r>
            <a:endParaRPr lang="bg-BG" sz="2400" dirty="0">
              <a:effectLst/>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bg-BG" sz="2400" dirty="0">
                <a:effectLst/>
                <a:ea typeface="Calibri" panose="020F0502020204030204" pitchFamily="34" charset="0"/>
                <a:cs typeface="Arial" panose="020B0604020202020204" pitchFamily="34" charset="0"/>
              </a:rPr>
              <a:t>Да се реализира приложението и да има работещ вариант</a:t>
            </a:r>
            <a:r>
              <a:rPr lang="en-US" sz="2400" dirty="0">
                <a:ea typeface="Calibri" panose="020F0502020204030204" pitchFamily="34" charset="0"/>
                <a:cs typeface="Arial" panose="020B0604020202020204" pitchFamily="34" charset="0"/>
              </a:rPr>
              <a:t>.</a:t>
            </a:r>
            <a:endParaRPr lang="bg-BG" sz="2400" dirty="0">
              <a:effectLst/>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bg-BG" sz="2400" dirty="0">
                <a:effectLst/>
                <a:ea typeface="Calibri" panose="020F0502020204030204" pitchFamily="34" charset="0"/>
                <a:cs typeface="Arial" panose="020B0604020202020204" pitchFamily="34" charset="0"/>
              </a:rPr>
              <a:t>Да се предложи тестови сценарии и да се провери как работи разработената система.</a:t>
            </a:r>
          </a:p>
          <a:p>
            <a:endParaRPr lang="bg-BG" dirty="0"/>
          </a:p>
        </p:txBody>
      </p:sp>
    </p:spTree>
    <p:extLst>
      <p:ext uri="{BB962C8B-B14F-4D97-AF65-F5344CB8AC3E}">
        <p14:creationId xmlns:p14="http://schemas.microsoft.com/office/powerpoint/2010/main" val="53180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AF5C7DE-28CB-FD9B-A927-B13EC88BC67F}"/>
              </a:ext>
            </a:extLst>
          </p:cNvPr>
          <p:cNvSpPr>
            <a:spLocks noGrp="1"/>
          </p:cNvSpPr>
          <p:nvPr>
            <p:ph type="title"/>
          </p:nvPr>
        </p:nvSpPr>
        <p:spPr>
          <a:xfrm>
            <a:off x="3372901" y="461513"/>
            <a:ext cx="8610600" cy="1293028"/>
          </a:xfrm>
        </p:spPr>
        <p:txBody>
          <a:bodyPr/>
          <a:lstStyle/>
          <a:p>
            <a:r>
              <a:rPr lang="bg-BG" dirty="0"/>
              <a:t>Функционални изисквания към уеб приложението</a:t>
            </a:r>
          </a:p>
        </p:txBody>
      </p:sp>
      <p:sp>
        <p:nvSpPr>
          <p:cNvPr id="3" name="Контейнер за съдържание 2">
            <a:extLst>
              <a:ext uri="{FF2B5EF4-FFF2-40B4-BE49-F238E27FC236}">
                <a16:creationId xmlns:a16="http://schemas.microsoft.com/office/drawing/2014/main" id="{2D09EEB1-18B2-0919-8565-D9860D74B34A}"/>
              </a:ext>
            </a:extLst>
          </p:cNvPr>
          <p:cNvSpPr>
            <a:spLocks noGrp="1"/>
          </p:cNvSpPr>
          <p:nvPr>
            <p:ph idx="1"/>
          </p:nvPr>
        </p:nvSpPr>
        <p:spPr>
          <a:xfrm>
            <a:off x="877165" y="2087700"/>
            <a:ext cx="10820400" cy="4024125"/>
          </a:xfrm>
        </p:spPr>
        <p:txBody>
          <a:bodyPr>
            <a:normAutofit lnSpcReduction="10000"/>
          </a:bodyPr>
          <a:lstStyle/>
          <a:p>
            <a:pPr marL="342900" lvl="0" indent="-342900" algn="just">
              <a:lnSpc>
                <a:spcPct val="107000"/>
              </a:lnSpc>
              <a:buFont typeface="+mj-lt"/>
              <a:buAutoNum type="arabicPeriod"/>
            </a:pPr>
            <a:r>
              <a:rPr lang="bg-BG" sz="1800" dirty="0">
                <a:effectLst/>
                <a:ea typeface="Calibri" panose="020F0502020204030204" pitchFamily="34" charset="0"/>
                <a:cs typeface="Arial" panose="020B0604020202020204" pitchFamily="34" charset="0"/>
              </a:rPr>
              <a:t>Възможност за потребителя да търси и преглежда информация чрез търсачката на уеб сайта.</a:t>
            </a:r>
          </a:p>
          <a:p>
            <a:pPr marL="342900" lvl="0" indent="-342900" algn="just">
              <a:lnSpc>
                <a:spcPct val="107000"/>
              </a:lnSpc>
              <a:buFont typeface="+mj-lt"/>
              <a:buAutoNum type="arabicPeriod"/>
            </a:pPr>
            <a:r>
              <a:rPr lang="bg-BG" sz="1800" dirty="0">
                <a:effectLst/>
                <a:ea typeface="Calibri" panose="020F0502020204030204" pitchFamily="34" charset="0"/>
                <a:cs typeface="Arial" panose="020B0604020202020204" pitchFamily="34" charset="0"/>
              </a:rPr>
              <a:t>Възможност за регистрация и вход в системата, както и данните на потребителя да бъдат защитени от зловредни атаки.</a:t>
            </a:r>
          </a:p>
          <a:p>
            <a:pPr marL="342900" lvl="0" indent="-342900" algn="just">
              <a:lnSpc>
                <a:spcPct val="107000"/>
              </a:lnSpc>
              <a:buFont typeface="+mj-lt"/>
              <a:buAutoNum type="arabicPeriod"/>
            </a:pPr>
            <a:r>
              <a:rPr lang="bg-BG" sz="1800" dirty="0">
                <a:ea typeface="Calibri" panose="020F0502020204030204" pitchFamily="34" charset="0"/>
                <a:cs typeface="Arial" panose="020B0604020202020204" pitchFamily="34" charset="0"/>
              </a:rPr>
              <a:t>С</a:t>
            </a:r>
            <a:r>
              <a:rPr lang="bg-BG" sz="1800" dirty="0">
                <a:effectLst/>
                <a:ea typeface="Calibri" panose="020F0502020204030204" pitchFamily="34" charset="0"/>
                <a:cs typeface="Arial" panose="020B0604020202020204" pitchFamily="34" charset="0"/>
              </a:rPr>
              <a:t>мяна на езика на уеб приложението.</a:t>
            </a:r>
          </a:p>
          <a:p>
            <a:pPr marL="342900" lvl="0" indent="-342900" algn="just">
              <a:lnSpc>
                <a:spcPct val="107000"/>
              </a:lnSpc>
              <a:buFont typeface="+mj-lt"/>
              <a:buAutoNum type="arabicPeriod"/>
            </a:pPr>
            <a:r>
              <a:rPr lang="bg-BG" sz="1800" dirty="0">
                <a:effectLst/>
                <a:ea typeface="Calibri" panose="020F0502020204030204" pitchFamily="34" charset="0"/>
                <a:cs typeface="Arial" panose="020B0604020202020204" pitchFamily="34" charset="0"/>
              </a:rPr>
              <a:t>Потребителят да има избор да смени фона на уеб приложението.</a:t>
            </a:r>
          </a:p>
          <a:p>
            <a:pPr marL="342900" lvl="0" indent="-342900" algn="just">
              <a:lnSpc>
                <a:spcPct val="107000"/>
              </a:lnSpc>
              <a:buFont typeface="+mj-lt"/>
              <a:buAutoNum type="arabicPeriod"/>
            </a:pPr>
            <a:r>
              <a:rPr lang="bg-BG" sz="1800" dirty="0">
                <a:effectLst/>
                <a:ea typeface="Calibri" panose="020F0502020204030204" pitchFamily="34" charset="0"/>
                <a:cs typeface="Arial" panose="020B0604020202020204" pitchFamily="34" charset="0"/>
              </a:rPr>
              <a:t>Възможност за категоризиране на данните и търсене по дадена категория или подкатегория.</a:t>
            </a:r>
          </a:p>
          <a:p>
            <a:pPr marL="342900" lvl="0" indent="-342900" algn="just">
              <a:lnSpc>
                <a:spcPct val="107000"/>
              </a:lnSpc>
              <a:buFont typeface="+mj-lt"/>
              <a:buAutoNum type="arabicPeriod"/>
            </a:pPr>
            <a:r>
              <a:rPr lang="bg-BG" sz="1800" dirty="0">
                <a:effectLst/>
                <a:ea typeface="Calibri" panose="020F0502020204030204" pitchFamily="34" charset="0"/>
                <a:cs typeface="Arial" panose="020B0604020202020204" pitchFamily="34" charset="0"/>
              </a:rPr>
              <a:t>Опция за създаване на нова парола, в случай, че потребителят е забравил своята.</a:t>
            </a:r>
          </a:p>
          <a:p>
            <a:pPr marL="342900" lvl="0" indent="-342900" algn="just">
              <a:lnSpc>
                <a:spcPct val="107000"/>
              </a:lnSpc>
              <a:buFont typeface="+mj-lt"/>
              <a:buAutoNum type="arabicPeriod"/>
            </a:pPr>
            <a:r>
              <a:rPr lang="bg-BG" sz="1800" dirty="0">
                <a:effectLst/>
                <a:ea typeface="Calibri" panose="020F0502020204030204" pitchFamily="34" charset="0"/>
                <a:cs typeface="Arial" panose="020B0604020202020204" pitchFamily="34" charset="0"/>
              </a:rPr>
              <a:t>Възможност за изход от системата чрез линк.</a:t>
            </a:r>
          </a:p>
          <a:p>
            <a:pPr marL="342900" lvl="0" indent="-342900" algn="just">
              <a:lnSpc>
                <a:spcPct val="107000"/>
              </a:lnSpc>
              <a:spcAft>
                <a:spcPts val="800"/>
              </a:spcAft>
              <a:buFont typeface="+mj-lt"/>
              <a:buAutoNum type="arabicPeriod"/>
            </a:pPr>
            <a:r>
              <a:rPr lang="bg-BG" sz="1800" dirty="0">
                <a:effectLst/>
                <a:ea typeface="Calibri" panose="020F0502020204030204" pitchFamily="34" charset="0"/>
                <a:cs typeface="Arial" panose="020B0604020202020204" pitchFamily="34" charset="0"/>
              </a:rPr>
              <a:t>Създаване на видеоклип за начинаещи потребители.</a:t>
            </a:r>
          </a:p>
          <a:p>
            <a:endParaRPr lang="bg-BG" dirty="0"/>
          </a:p>
        </p:txBody>
      </p:sp>
    </p:spTree>
    <p:extLst>
      <p:ext uri="{BB962C8B-B14F-4D97-AF65-F5344CB8AC3E}">
        <p14:creationId xmlns:p14="http://schemas.microsoft.com/office/powerpoint/2010/main" val="146927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CE4E33B-6137-2134-E24D-D26B33C783DC}"/>
              </a:ext>
            </a:extLst>
          </p:cNvPr>
          <p:cNvSpPr>
            <a:spLocks noGrp="1"/>
          </p:cNvSpPr>
          <p:nvPr>
            <p:ph type="title"/>
          </p:nvPr>
        </p:nvSpPr>
        <p:spPr/>
        <p:txBody>
          <a:bodyPr>
            <a:normAutofit fontScale="90000"/>
          </a:bodyPr>
          <a:lstStyle/>
          <a:p>
            <a:r>
              <a:rPr lang="bg-BG" dirty="0"/>
              <a:t>Диаграма на случаите на употреба </a:t>
            </a:r>
            <a:r>
              <a:rPr lang="en-US" dirty="0"/>
              <a:t>(Use Case)</a:t>
            </a:r>
            <a:r>
              <a:rPr lang="bg-BG" dirty="0"/>
              <a:t> за уводната страница </a:t>
            </a:r>
            <a:r>
              <a:rPr lang="en-US" dirty="0"/>
              <a:t>Introduction</a:t>
            </a:r>
            <a:r>
              <a:rPr lang="bg-BG" dirty="0"/>
              <a:t> </a:t>
            </a:r>
          </a:p>
        </p:txBody>
      </p:sp>
      <p:pic>
        <p:nvPicPr>
          <p:cNvPr id="4" name="Контейнер за съдържание 3">
            <a:extLst>
              <a:ext uri="{FF2B5EF4-FFF2-40B4-BE49-F238E27FC236}">
                <a16:creationId xmlns:a16="http://schemas.microsoft.com/office/drawing/2014/main" id="{B6523794-198A-2BD2-1102-D0B4AE840577}"/>
              </a:ext>
            </a:extLst>
          </p:cNvPr>
          <p:cNvPicPr>
            <a:picLocks noGrp="1" noChangeAspect="1"/>
          </p:cNvPicPr>
          <p:nvPr>
            <p:ph idx="1"/>
          </p:nvPr>
        </p:nvPicPr>
        <p:blipFill>
          <a:blip r:embed="rId2"/>
          <a:stretch>
            <a:fillRect/>
          </a:stretch>
        </p:blipFill>
        <p:spPr>
          <a:xfrm>
            <a:off x="685800" y="2578621"/>
            <a:ext cx="10820400" cy="3422700"/>
          </a:xfrm>
          <a:prstGeom prst="rect">
            <a:avLst/>
          </a:prstGeom>
        </p:spPr>
      </p:pic>
    </p:spTree>
    <p:extLst>
      <p:ext uri="{BB962C8B-B14F-4D97-AF65-F5344CB8AC3E}">
        <p14:creationId xmlns:p14="http://schemas.microsoft.com/office/powerpoint/2010/main" val="277241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768FBED-7495-182C-0A4C-B265A4B01AE7}"/>
              </a:ext>
            </a:extLst>
          </p:cNvPr>
          <p:cNvSpPr>
            <a:spLocks noGrp="1"/>
          </p:cNvSpPr>
          <p:nvPr>
            <p:ph type="title"/>
          </p:nvPr>
        </p:nvSpPr>
        <p:spPr>
          <a:xfrm>
            <a:off x="2895600" y="764373"/>
            <a:ext cx="8610600" cy="1081205"/>
          </a:xfrm>
        </p:spPr>
        <p:txBody>
          <a:bodyPr>
            <a:normAutofit fontScale="90000"/>
          </a:bodyPr>
          <a:lstStyle/>
          <a:p>
            <a:r>
              <a:rPr lang="bg-BG" dirty="0"/>
              <a:t>Диаграма на случаите на употреба </a:t>
            </a:r>
            <a:r>
              <a:rPr lang="en-US" dirty="0"/>
              <a:t>(Use Case) </a:t>
            </a:r>
            <a:r>
              <a:rPr lang="bg-BG" dirty="0"/>
              <a:t>за</a:t>
            </a:r>
            <a:r>
              <a:rPr lang="en-US" dirty="0"/>
              <a:t> </a:t>
            </a:r>
            <a:r>
              <a:rPr lang="bg-BG" dirty="0"/>
              <a:t>Главната страница </a:t>
            </a:r>
            <a:r>
              <a:rPr lang="en-US" dirty="0"/>
              <a:t>Main</a:t>
            </a:r>
            <a:endParaRPr lang="bg-BG" dirty="0"/>
          </a:p>
        </p:txBody>
      </p:sp>
      <p:pic>
        <p:nvPicPr>
          <p:cNvPr id="4" name="Контейнер за съдържание 3">
            <a:extLst>
              <a:ext uri="{FF2B5EF4-FFF2-40B4-BE49-F238E27FC236}">
                <a16:creationId xmlns:a16="http://schemas.microsoft.com/office/drawing/2014/main" id="{A8CE4AC9-1D4A-5323-C8B6-CB284B56FCE5}"/>
              </a:ext>
            </a:extLst>
          </p:cNvPr>
          <p:cNvPicPr>
            <a:picLocks noGrp="1" noChangeAspect="1"/>
          </p:cNvPicPr>
          <p:nvPr>
            <p:ph idx="1"/>
          </p:nvPr>
        </p:nvPicPr>
        <p:blipFill>
          <a:blip r:embed="rId2"/>
          <a:stretch>
            <a:fillRect/>
          </a:stretch>
        </p:blipFill>
        <p:spPr>
          <a:xfrm>
            <a:off x="870344" y="2195149"/>
            <a:ext cx="10451311" cy="4024313"/>
          </a:xfrm>
          <a:prstGeom prst="rect">
            <a:avLst/>
          </a:prstGeom>
        </p:spPr>
      </p:pic>
    </p:spTree>
    <p:extLst>
      <p:ext uri="{BB962C8B-B14F-4D97-AF65-F5344CB8AC3E}">
        <p14:creationId xmlns:p14="http://schemas.microsoft.com/office/powerpoint/2010/main" val="769562494"/>
      </p:ext>
    </p:extLst>
  </p:cSld>
  <p:clrMapOvr>
    <a:masterClrMapping/>
  </p:clrMapOvr>
</p:sld>
</file>

<file path=ppt/theme/theme1.xml><?xml version="1.0" encoding="utf-8"?>
<a:theme xmlns:a="http://schemas.openxmlformats.org/drawingml/2006/main" name="Следа от самолет">
  <a:themeElements>
    <a:clrScheme name="Следа от самолет">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Следа от самолет">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а от самолет">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Следа от самолет</Template>
  <TotalTime>1285</TotalTime>
  <Words>975</Words>
  <Application>Microsoft Office PowerPoint</Application>
  <PresentationFormat>Широк екран</PresentationFormat>
  <Paragraphs>77</Paragraphs>
  <Slides>18</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18</vt:i4>
      </vt:variant>
    </vt:vector>
  </HeadingPairs>
  <TitlesOfParts>
    <vt:vector size="23" baseType="lpstr">
      <vt:lpstr>Arial</vt:lpstr>
      <vt:lpstr>Calibri</vt:lpstr>
      <vt:lpstr>Century Gothic</vt:lpstr>
      <vt:lpstr>Symbol</vt:lpstr>
      <vt:lpstr>Следа от самолет</vt:lpstr>
      <vt:lpstr>Рекламиране на мултимедийни продукти</vt:lpstr>
      <vt:lpstr>Увод</vt:lpstr>
      <vt:lpstr>Изводи от сравнителния анализ на съществуващите решения</vt:lpstr>
      <vt:lpstr>Предимства и недостатъци на съществуващите решения </vt:lpstr>
      <vt:lpstr>Цел на дипломния проект</vt:lpstr>
      <vt:lpstr>Задачи на дипломния проект</vt:lpstr>
      <vt:lpstr>Функционални изисквания към уеб приложението</vt:lpstr>
      <vt:lpstr>Диаграма на случаите на употреба (Use Case) за уводната страница Introduction </vt:lpstr>
      <vt:lpstr>Диаграма на случаите на употреба (Use Case) за Главната страница Main</vt:lpstr>
      <vt:lpstr>Диаграма на дейностите за процеса регистрация</vt:lpstr>
      <vt:lpstr>Диаграма на дейностите за процесите логин и забравена парола </vt:lpstr>
      <vt:lpstr>Архитектура на системата</vt:lpstr>
      <vt:lpstr>Релационна диаграма</vt:lpstr>
      <vt:lpstr>Избор на език и среда за програмиране</vt:lpstr>
      <vt:lpstr>Тестови сценарии</vt:lpstr>
      <vt:lpstr>Основни резултати</vt:lpstr>
      <vt:lpstr>Най-важни Препоръки за бъдещо развитие</vt:lpstr>
      <vt:lpstr>Презентация на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Рекламиране на мултимедийни продукти</dc:title>
  <dc:creator>Ивелин Караянев</dc:creator>
  <cp:lastModifiedBy>Ивелин Караянев</cp:lastModifiedBy>
  <cp:revision>11</cp:revision>
  <dcterms:created xsi:type="dcterms:W3CDTF">2022-09-23T07:38:15Z</dcterms:created>
  <dcterms:modified xsi:type="dcterms:W3CDTF">2022-09-25T23:36:09Z</dcterms:modified>
</cp:coreProperties>
</file>