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8"/>
  </p:notesMasterIdLst>
  <p:handoutMasterIdLst>
    <p:handoutMasterId r:id="rId49"/>
  </p:handoutMasterIdLst>
  <p:sldIdLst>
    <p:sldId id="285" r:id="rId5"/>
    <p:sldId id="346" r:id="rId6"/>
    <p:sldId id="317" r:id="rId7"/>
    <p:sldId id="278" r:id="rId8"/>
    <p:sldId id="291" r:id="rId9"/>
    <p:sldId id="335" r:id="rId10"/>
    <p:sldId id="330" r:id="rId11"/>
    <p:sldId id="315" r:id="rId12"/>
    <p:sldId id="318" r:id="rId13"/>
    <p:sldId id="322" r:id="rId14"/>
    <p:sldId id="334" r:id="rId15"/>
    <p:sldId id="325" r:id="rId16"/>
    <p:sldId id="324" r:id="rId17"/>
    <p:sldId id="332" r:id="rId18"/>
    <p:sldId id="328" r:id="rId19"/>
    <p:sldId id="331" r:id="rId20"/>
    <p:sldId id="333" r:id="rId21"/>
    <p:sldId id="336" r:id="rId22"/>
    <p:sldId id="326" r:id="rId23"/>
    <p:sldId id="323" r:id="rId24"/>
    <p:sldId id="329" r:id="rId25"/>
    <p:sldId id="281" r:id="rId26"/>
    <p:sldId id="319" r:id="rId27"/>
    <p:sldId id="343" r:id="rId28"/>
    <p:sldId id="320" r:id="rId29"/>
    <p:sldId id="337" r:id="rId30"/>
    <p:sldId id="338" r:id="rId31"/>
    <p:sldId id="339" r:id="rId32"/>
    <p:sldId id="342" r:id="rId33"/>
    <p:sldId id="340" r:id="rId34"/>
    <p:sldId id="344" r:id="rId35"/>
    <p:sldId id="341" r:id="rId36"/>
    <p:sldId id="345" r:id="rId37"/>
    <p:sldId id="348" r:id="rId38"/>
    <p:sldId id="347" r:id="rId39"/>
    <p:sldId id="1108" r:id="rId40"/>
    <p:sldId id="1109" r:id="rId41"/>
    <p:sldId id="1110" r:id="rId42"/>
    <p:sldId id="1111" r:id="rId43"/>
    <p:sldId id="1112" r:id="rId44"/>
    <p:sldId id="1113" r:id="rId45"/>
    <p:sldId id="1114" r:id="rId46"/>
    <p:sldId id="28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elina Mladenova" initials="IM" lastIdx="2" clrIdx="0">
    <p:extLst>
      <p:ext uri="{19B8F6BF-5375-455C-9EA6-DF929625EA0E}">
        <p15:presenceInfo xmlns:p15="http://schemas.microsoft.com/office/powerpoint/2012/main" userId="9f89b618febd22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7AFDC-C999-4841-9AF6-627ECF61FFFF}" v="206" dt="2021-02-10T11:52:40.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p:scale>
          <a:sx n="70" d="100"/>
          <a:sy n="70" d="100"/>
        </p:scale>
        <p:origin x="536" y="3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elina Mladenova" userId="9f89b618febd2274" providerId="LiveId" clId="{FEA7AFDC-C999-4841-9AF6-627ECF61FFFF}"/>
    <pc:docChg chg="undo custSel addSld modSld sldOrd">
      <pc:chgData name="Ivelina Mladenova" userId="9f89b618febd2274" providerId="LiveId" clId="{FEA7AFDC-C999-4841-9AF6-627ECF61FFFF}" dt="2021-02-10T11:52:40.144" v="690"/>
      <pc:docMkLst>
        <pc:docMk/>
      </pc:docMkLst>
      <pc:sldChg chg="modSp mod">
        <pc:chgData name="Ivelina Mladenova" userId="9f89b618febd2274" providerId="LiveId" clId="{FEA7AFDC-C999-4841-9AF6-627ECF61FFFF}" dt="2021-02-10T11:52:40.144" v="690"/>
        <pc:sldMkLst>
          <pc:docMk/>
          <pc:sldMk cId="2865516803" sldId="285"/>
        </pc:sldMkLst>
        <pc:spChg chg="mod">
          <ac:chgData name="Ivelina Mladenova" userId="9f89b618febd2274" providerId="LiveId" clId="{FEA7AFDC-C999-4841-9AF6-627ECF61FFFF}" dt="2021-02-10T11:52:40.144" v="690"/>
          <ac:spMkLst>
            <pc:docMk/>
            <pc:sldMk cId="2865516803" sldId="285"/>
            <ac:spMk id="2" creationId="{C11A7FF5-E7DB-4462-BC64-12126BDC0DFB}"/>
          </ac:spMkLst>
        </pc:spChg>
      </pc:sldChg>
      <pc:sldChg chg="addSp delSp modSp">
        <pc:chgData name="Ivelina Mladenova" userId="9f89b618febd2274" providerId="LiveId" clId="{FEA7AFDC-C999-4841-9AF6-627ECF61FFFF}" dt="2021-02-10T11:26:48.903" v="229"/>
        <pc:sldMkLst>
          <pc:docMk/>
          <pc:sldMk cId="1784491178" sldId="324"/>
        </pc:sldMkLst>
        <pc:spChg chg="add del mod">
          <ac:chgData name="Ivelina Mladenova" userId="9f89b618febd2274" providerId="LiveId" clId="{FEA7AFDC-C999-4841-9AF6-627ECF61FFFF}" dt="2021-02-10T11:26:48.903" v="229"/>
          <ac:spMkLst>
            <pc:docMk/>
            <pc:sldMk cId="1784491178" sldId="324"/>
            <ac:spMk id="42" creationId="{5D0183E4-ADA5-4E85-986A-B87A71B21AA7}"/>
          </ac:spMkLst>
        </pc:spChg>
      </pc:sldChg>
      <pc:sldChg chg="modSp mod">
        <pc:chgData name="Ivelina Mladenova" userId="9f89b618febd2274" providerId="LiveId" clId="{FEA7AFDC-C999-4841-9AF6-627ECF61FFFF}" dt="2021-02-10T11:28:31.040" v="351" actId="20577"/>
        <pc:sldMkLst>
          <pc:docMk/>
          <pc:sldMk cId="1344804796" sldId="325"/>
        </pc:sldMkLst>
        <pc:spChg chg="mod">
          <ac:chgData name="Ivelina Mladenova" userId="9f89b618febd2274" providerId="LiveId" clId="{FEA7AFDC-C999-4841-9AF6-627ECF61FFFF}" dt="2021-02-10T11:28:31.040" v="351" actId="20577"/>
          <ac:spMkLst>
            <pc:docMk/>
            <pc:sldMk cId="1344804796" sldId="325"/>
            <ac:spMk id="2" creationId="{7235C6AB-042E-4C74-82D8-9F968BD89493}"/>
          </ac:spMkLst>
        </pc:spChg>
      </pc:sldChg>
      <pc:sldChg chg="addSp delSp modSp mod">
        <pc:chgData name="Ivelina Mladenova" userId="9f89b618febd2274" providerId="LiveId" clId="{FEA7AFDC-C999-4841-9AF6-627ECF61FFFF}" dt="2021-02-10T11:31:22.645" v="378" actId="478"/>
        <pc:sldMkLst>
          <pc:docMk/>
          <pc:sldMk cId="2640264461" sldId="337"/>
        </pc:sldMkLst>
        <pc:spChg chg="add mod">
          <ac:chgData name="Ivelina Mladenova" userId="9f89b618febd2274" providerId="LiveId" clId="{FEA7AFDC-C999-4841-9AF6-627ECF61FFFF}" dt="2021-02-10T11:31:06.633" v="360" actId="12"/>
          <ac:spMkLst>
            <pc:docMk/>
            <pc:sldMk cId="2640264461" sldId="337"/>
            <ac:spMk id="4" creationId="{2A1A75E1-0323-4E58-88A7-E40F9D177DF3}"/>
          </ac:spMkLst>
        </pc:spChg>
        <pc:spChg chg="del">
          <ac:chgData name="Ivelina Mladenova" userId="9f89b618febd2274" providerId="LiveId" clId="{FEA7AFDC-C999-4841-9AF6-627ECF61FFFF}" dt="2021-02-10T11:31:22.645" v="378" actId="478"/>
          <ac:spMkLst>
            <pc:docMk/>
            <pc:sldMk cId="2640264461" sldId="337"/>
            <ac:spMk id="20" creationId="{1A0C8677-E082-4F63-8720-4D5FDBE463F6}"/>
          </ac:spMkLst>
        </pc:spChg>
        <pc:picChg chg="mod">
          <ac:chgData name="Ivelina Mladenova" userId="9f89b618febd2274" providerId="LiveId" clId="{FEA7AFDC-C999-4841-9AF6-627ECF61FFFF}" dt="2021-02-10T11:31:14.233" v="377" actId="1036"/>
          <ac:picMkLst>
            <pc:docMk/>
            <pc:sldMk cId="2640264461" sldId="337"/>
            <ac:picMk id="3074" creationId="{05133CA7-805C-4705-BBC1-F8D63E889B13}"/>
          </ac:picMkLst>
        </pc:picChg>
      </pc:sldChg>
      <pc:sldChg chg="modSp mod">
        <pc:chgData name="Ivelina Mladenova" userId="9f89b618febd2274" providerId="LiveId" clId="{FEA7AFDC-C999-4841-9AF6-627ECF61FFFF}" dt="2021-02-10T11:16:05.018" v="26" actId="20577"/>
        <pc:sldMkLst>
          <pc:docMk/>
          <pc:sldMk cId="988895578" sldId="339"/>
        </pc:sldMkLst>
        <pc:spChg chg="mod">
          <ac:chgData name="Ivelina Mladenova" userId="9f89b618febd2274" providerId="LiveId" clId="{FEA7AFDC-C999-4841-9AF6-627ECF61FFFF}" dt="2021-02-10T11:16:05.018" v="26" actId="20577"/>
          <ac:spMkLst>
            <pc:docMk/>
            <pc:sldMk cId="988895578" sldId="339"/>
            <ac:spMk id="10" creationId="{75D795BE-1D7F-4A55-984B-859936FAFA29}"/>
          </ac:spMkLst>
        </pc:spChg>
      </pc:sldChg>
      <pc:sldChg chg="modSp mod">
        <pc:chgData name="Ivelina Mladenova" userId="9f89b618febd2274" providerId="LiveId" clId="{FEA7AFDC-C999-4841-9AF6-627ECF61FFFF}" dt="2021-02-10T11:18:38.548" v="45" actId="20577"/>
        <pc:sldMkLst>
          <pc:docMk/>
          <pc:sldMk cId="882536008" sldId="340"/>
        </pc:sldMkLst>
        <pc:spChg chg="mod">
          <ac:chgData name="Ivelina Mladenova" userId="9f89b618febd2274" providerId="LiveId" clId="{FEA7AFDC-C999-4841-9AF6-627ECF61FFFF}" dt="2021-02-10T11:18:38.548" v="45" actId="20577"/>
          <ac:spMkLst>
            <pc:docMk/>
            <pc:sldMk cId="882536008" sldId="340"/>
            <ac:spMk id="3" creationId="{95B371F2-DBA5-415A-82C8-651F587B857A}"/>
          </ac:spMkLst>
        </pc:spChg>
      </pc:sldChg>
      <pc:sldChg chg="ord">
        <pc:chgData name="Ivelina Mladenova" userId="9f89b618febd2274" providerId="LiveId" clId="{FEA7AFDC-C999-4841-9AF6-627ECF61FFFF}" dt="2021-02-10T11:16:41.610" v="43"/>
        <pc:sldMkLst>
          <pc:docMk/>
          <pc:sldMk cId="3680856042" sldId="342"/>
        </pc:sldMkLst>
      </pc:sldChg>
      <pc:sldChg chg="addSp delSp modSp mod modTransition">
        <pc:chgData name="Ivelina Mladenova" userId="9f89b618febd2274" providerId="LiveId" clId="{FEA7AFDC-C999-4841-9AF6-627ECF61FFFF}" dt="2021-02-10T11:41:19.756" v="511"/>
        <pc:sldMkLst>
          <pc:docMk/>
          <pc:sldMk cId="1503091214" sldId="345"/>
        </pc:sldMkLst>
        <pc:spChg chg="del mod">
          <ac:chgData name="Ivelina Mladenova" userId="9f89b618febd2274" providerId="LiveId" clId="{FEA7AFDC-C999-4841-9AF6-627ECF61FFFF}" dt="2021-02-10T11:40:35.435" v="509" actId="478"/>
          <ac:spMkLst>
            <pc:docMk/>
            <pc:sldMk cId="1503091214" sldId="345"/>
            <ac:spMk id="2" creationId="{B8632D65-D17E-4A5F-947C-74943947A7F3}"/>
          </ac:spMkLst>
        </pc:spChg>
        <pc:spChg chg="del mod">
          <ac:chgData name="Ivelina Mladenova" userId="9f89b618febd2274" providerId="LiveId" clId="{FEA7AFDC-C999-4841-9AF6-627ECF61FFFF}" dt="2021-02-10T11:39:47.460" v="497" actId="478"/>
          <ac:spMkLst>
            <pc:docMk/>
            <pc:sldMk cId="1503091214" sldId="345"/>
            <ac:spMk id="3" creationId="{95B371F2-DBA5-415A-82C8-651F587B857A}"/>
          </ac:spMkLst>
        </pc:spChg>
        <pc:spChg chg="add del mod">
          <ac:chgData name="Ivelina Mladenova" userId="9f89b618febd2274" providerId="LiveId" clId="{FEA7AFDC-C999-4841-9AF6-627ECF61FFFF}" dt="2021-02-10T11:39:53.614" v="500" actId="478"/>
          <ac:spMkLst>
            <pc:docMk/>
            <pc:sldMk cId="1503091214" sldId="345"/>
            <ac:spMk id="6" creationId="{CA53EFA9-4E80-4B1B-BCB2-66E60F2F3C39}"/>
          </ac:spMkLst>
        </pc:spChg>
        <pc:spChg chg="add del mod">
          <ac:chgData name="Ivelina Mladenova" userId="9f89b618febd2274" providerId="LiveId" clId="{FEA7AFDC-C999-4841-9AF6-627ECF61FFFF}" dt="2021-02-10T11:19:13.586" v="105" actId="478"/>
          <ac:spMkLst>
            <pc:docMk/>
            <pc:sldMk cId="1503091214" sldId="345"/>
            <ac:spMk id="12" creationId="{AD853DDA-A37E-4DE1-81E6-0DB75786CE58}"/>
          </ac:spMkLst>
        </pc:spChg>
        <pc:spChg chg="add mod">
          <ac:chgData name="Ivelina Mladenova" userId="9f89b618febd2274" providerId="LiveId" clId="{FEA7AFDC-C999-4841-9AF6-627ECF61FFFF}" dt="2021-02-10T11:39:51.626" v="499" actId="14100"/>
          <ac:spMkLst>
            <pc:docMk/>
            <pc:sldMk cId="1503091214" sldId="345"/>
            <ac:spMk id="16" creationId="{C5985DAC-6F31-4157-B4DA-1780D2D69BBF}"/>
          </ac:spMkLst>
        </pc:spChg>
        <pc:picChg chg="add mod">
          <ac:chgData name="Ivelina Mladenova" userId="9f89b618febd2274" providerId="LiveId" clId="{FEA7AFDC-C999-4841-9AF6-627ECF61FFFF}" dt="2021-02-10T11:19:29.960" v="109" actId="1076"/>
          <ac:picMkLst>
            <pc:docMk/>
            <pc:sldMk cId="1503091214" sldId="345"/>
            <ac:picMk id="13" creationId="{40421EC1-CA08-4C7F-A2C1-E726888D5585}"/>
          </ac:picMkLst>
        </pc:picChg>
        <pc:picChg chg="add mod">
          <ac:chgData name="Ivelina Mladenova" userId="9f89b618febd2274" providerId="LiveId" clId="{FEA7AFDC-C999-4841-9AF6-627ECF61FFFF}" dt="2021-02-10T11:39:56.403" v="501" actId="1076"/>
          <ac:picMkLst>
            <pc:docMk/>
            <pc:sldMk cId="1503091214" sldId="345"/>
            <ac:picMk id="17" creationId="{98F2B344-2BB5-40B7-8024-9201B8ACA2AD}"/>
          </ac:picMkLst>
        </pc:picChg>
      </pc:sldChg>
      <pc:sldChg chg="addSp delSp modSp add mod ord">
        <pc:chgData name="Ivelina Mladenova" userId="9f89b618febd2274" providerId="LiveId" clId="{FEA7AFDC-C999-4841-9AF6-627ECF61FFFF}" dt="2021-02-10T11:25:38.312" v="227" actId="1036"/>
        <pc:sldMkLst>
          <pc:docMk/>
          <pc:sldMk cId="4069898013" sldId="346"/>
        </pc:sldMkLst>
        <pc:spChg chg="add mod">
          <ac:chgData name="Ivelina Mladenova" userId="9f89b618febd2274" providerId="LiveId" clId="{FEA7AFDC-C999-4841-9AF6-627ECF61FFFF}" dt="2021-02-10T11:25:38.312" v="227" actId="1036"/>
          <ac:spMkLst>
            <pc:docMk/>
            <pc:sldMk cId="4069898013" sldId="346"/>
            <ac:spMk id="2" creationId="{3C13FB9B-F6AA-4590-A7CD-58D84C481E9B}"/>
          </ac:spMkLst>
        </pc:spChg>
        <pc:spChg chg="del">
          <ac:chgData name="Ivelina Mladenova" userId="9f89b618febd2274" providerId="LiveId" clId="{FEA7AFDC-C999-4841-9AF6-627ECF61FFFF}" dt="2021-02-10T11:24:49.586" v="213" actId="478"/>
          <ac:spMkLst>
            <pc:docMk/>
            <pc:sldMk cId="4069898013" sldId="346"/>
            <ac:spMk id="3" creationId="{95B371F2-DBA5-415A-82C8-651F587B857A}"/>
          </ac:spMkLst>
        </pc:spChg>
        <pc:spChg chg="del">
          <ac:chgData name="Ivelina Mladenova" userId="9f89b618febd2274" providerId="LiveId" clId="{FEA7AFDC-C999-4841-9AF6-627ECF61FFFF}" dt="2021-02-10T11:24:49.586" v="213" actId="478"/>
          <ac:spMkLst>
            <pc:docMk/>
            <pc:sldMk cId="4069898013" sldId="346"/>
            <ac:spMk id="6" creationId="{E50473BC-5C8D-46D1-90C5-5611263445EF}"/>
          </ac:spMkLst>
        </pc:spChg>
        <pc:spChg chg="add del mod">
          <ac:chgData name="Ivelina Mladenova" userId="9f89b618febd2274" providerId="LiveId" clId="{FEA7AFDC-C999-4841-9AF6-627ECF61FFFF}" dt="2021-02-10T11:24:57.210" v="215" actId="478"/>
          <ac:spMkLst>
            <pc:docMk/>
            <pc:sldMk cId="4069898013" sldId="346"/>
            <ac:spMk id="11" creationId="{8BB4C908-368D-49F4-A26C-81EB304E98ED}"/>
          </ac:spMkLst>
        </pc:spChg>
        <pc:spChg chg="add del mod">
          <ac:chgData name="Ivelina Mladenova" userId="9f89b618febd2274" providerId="LiveId" clId="{FEA7AFDC-C999-4841-9AF6-627ECF61FFFF}" dt="2021-02-10T11:25:16.729" v="219" actId="478"/>
          <ac:spMkLst>
            <pc:docMk/>
            <pc:sldMk cId="4069898013" sldId="346"/>
            <ac:spMk id="12" creationId="{2EB9FB32-D4F2-441A-8E9F-F9AB33E96E92}"/>
          </ac:spMkLst>
        </pc:spChg>
        <pc:spChg chg="add mod">
          <ac:chgData name="Ivelina Mladenova" userId="9f89b618febd2274" providerId="LiveId" clId="{FEA7AFDC-C999-4841-9AF6-627ECF61FFFF}" dt="2021-02-10T11:25:35.512" v="226" actId="1076"/>
          <ac:spMkLst>
            <pc:docMk/>
            <pc:sldMk cId="4069898013" sldId="346"/>
            <ac:spMk id="15" creationId="{33A11566-2E00-4AB8-B9C1-B42D490A4E0C}"/>
          </ac:spMkLst>
        </pc:spChg>
        <pc:spChg chg="add mod">
          <ac:chgData name="Ivelina Mladenova" userId="9f89b618febd2274" providerId="LiveId" clId="{FEA7AFDC-C999-4841-9AF6-627ECF61FFFF}" dt="2021-02-10T11:25:35.512" v="226" actId="1076"/>
          <ac:spMkLst>
            <pc:docMk/>
            <pc:sldMk cId="4069898013" sldId="346"/>
            <ac:spMk id="16" creationId="{CCFB220D-9E10-435B-B95B-5C14438414F8}"/>
          </ac:spMkLst>
        </pc:spChg>
        <pc:spChg chg="add mod">
          <ac:chgData name="Ivelina Mladenova" userId="9f89b618febd2274" providerId="LiveId" clId="{FEA7AFDC-C999-4841-9AF6-627ECF61FFFF}" dt="2021-02-10T11:25:35.512" v="226" actId="1076"/>
          <ac:spMkLst>
            <pc:docMk/>
            <pc:sldMk cId="4069898013" sldId="346"/>
            <ac:spMk id="17" creationId="{E2F06B28-4796-4BF7-9ACE-1CD6AEE39DD8}"/>
          </ac:spMkLst>
        </pc:spChg>
        <pc:spChg chg="mod">
          <ac:chgData name="Ivelina Mladenova" userId="9f89b618febd2274" providerId="LiveId" clId="{FEA7AFDC-C999-4841-9AF6-627ECF61FFFF}" dt="2021-02-10T11:25:08.954" v="217" actId="14100"/>
          <ac:spMkLst>
            <pc:docMk/>
            <pc:sldMk cId="4069898013" sldId="346"/>
            <ac:spMk id="18" creationId="{EA6B7DE5-BFCC-4EEF-9609-8AA1C7CAD3B0}"/>
          </ac:spMkLst>
        </pc:spChg>
        <pc:spChg chg="add mod">
          <ac:chgData name="Ivelina Mladenova" userId="9f89b618febd2274" providerId="LiveId" clId="{FEA7AFDC-C999-4841-9AF6-627ECF61FFFF}" dt="2021-02-10T11:25:35.512" v="226" actId="1076"/>
          <ac:spMkLst>
            <pc:docMk/>
            <pc:sldMk cId="4069898013" sldId="346"/>
            <ac:spMk id="19" creationId="{74259A43-6F36-4263-8589-BB34753C8DD3}"/>
          </ac:spMkLst>
        </pc:spChg>
        <pc:spChg chg="del">
          <ac:chgData name="Ivelina Mladenova" userId="9f89b618febd2274" providerId="LiveId" clId="{FEA7AFDC-C999-4841-9AF6-627ECF61FFFF}" dt="2021-02-10T11:24:49.586" v="213" actId="478"/>
          <ac:spMkLst>
            <pc:docMk/>
            <pc:sldMk cId="4069898013" sldId="346"/>
            <ac:spMk id="20" creationId="{1A0C8677-E082-4F63-8720-4D5FDBE463F6}"/>
          </ac:spMkLst>
        </pc:spChg>
        <pc:spChg chg="add mod">
          <ac:chgData name="Ivelina Mladenova" userId="9f89b618febd2274" providerId="LiveId" clId="{FEA7AFDC-C999-4841-9AF6-627ECF61FFFF}" dt="2021-02-10T11:25:35.512" v="226" actId="1076"/>
          <ac:spMkLst>
            <pc:docMk/>
            <pc:sldMk cId="4069898013" sldId="346"/>
            <ac:spMk id="21" creationId="{329E50BC-BAB3-428F-BA2B-97B249F5CDD4}"/>
          </ac:spMkLst>
        </pc:spChg>
        <pc:spChg chg="add mod">
          <ac:chgData name="Ivelina Mladenova" userId="9f89b618febd2274" providerId="LiveId" clId="{FEA7AFDC-C999-4841-9AF6-627ECF61FFFF}" dt="2021-02-10T11:25:35.512" v="226" actId="1076"/>
          <ac:spMkLst>
            <pc:docMk/>
            <pc:sldMk cId="4069898013" sldId="346"/>
            <ac:spMk id="22" creationId="{A02F85A6-1E0A-47FC-8B18-88E557E9B9A7}"/>
          </ac:spMkLst>
        </pc:spChg>
        <pc:spChg chg="add mod">
          <ac:chgData name="Ivelina Mladenova" userId="9f89b618febd2274" providerId="LiveId" clId="{FEA7AFDC-C999-4841-9AF6-627ECF61FFFF}" dt="2021-02-10T11:25:35.512" v="226" actId="1076"/>
          <ac:spMkLst>
            <pc:docMk/>
            <pc:sldMk cId="4069898013" sldId="346"/>
            <ac:spMk id="23" creationId="{7FF3A92A-8696-43BA-9E8B-7A3DB32BC783}"/>
          </ac:spMkLst>
        </pc:spChg>
        <pc:spChg chg="add mod">
          <ac:chgData name="Ivelina Mladenova" userId="9f89b618febd2274" providerId="LiveId" clId="{FEA7AFDC-C999-4841-9AF6-627ECF61FFFF}" dt="2021-02-10T11:25:35.512" v="226" actId="1076"/>
          <ac:spMkLst>
            <pc:docMk/>
            <pc:sldMk cId="4069898013" sldId="346"/>
            <ac:spMk id="24" creationId="{3BF427DC-E638-40BF-B56D-5825D38E0E93}"/>
          </ac:spMkLst>
        </pc:spChg>
        <pc:spChg chg="add mod">
          <ac:chgData name="Ivelina Mladenova" userId="9f89b618febd2274" providerId="LiveId" clId="{FEA7AFDC-C999-4841-9AF6-627ECF61FFFF}" dt="2021-02-10T11:25:35.512" v="226" actId="1076"/>
          <ac:spMkLst>
            <pc:docMk/>
            <pc:sldMk cId="4069898013" sldId="346"/>
            <ac:spMk id="26" creationId="{B01076FE-EE0D-4576-B244-6AA889239517}"/>
          </ac:spMkLst>
        </pc:spChg>
        <pc:spChg chg="add mod">
          <ac:chgData name="Ivelina Mladenova" userId="9f89b618febd2274" providerId="LiveId" clId="{FEA7AFDC-C999-4841-9AF6-627ECF61FFFF}" dt="2021-02-10T11:25:35.512" v="226" actId="1076"/>
          <ac:spMkLst>
            <pc:docMk/>
            <pc:sldMk cId="4069898013" sldId="346"/>
            <ac:spMk id="27" creationId="{16BFD708-6125-40B2-B819-59D5193CE2A2}"/>
          </ac:spMkLst>
        </pc:spChg>
        <pc:spChg chg="add mod">
          <ac:chgData name="Ivelina Mladenova" userId="9f89b618febd2274" providerId="LiveId" clId="{FEA7AFDC-C999-4841-9AF6-627ECF61FFFF}" dt="2021-02-10T11:25:35.512" v="226" actId="1076"/>
          <ac:spMkLst>
            <pc:docMk/>
            <pc:sldMk cId="4069898013" sldId="346"/>
            <ac:spMk id="28" creationId="{1B757206-D120-4AFB-9801-C3403093F916}"/>
          </ac:spMkLst>
        </pc:spChg>
        <pc:spChg chg="add mod">
          <ac:chgData name="Ivelina Mladenova" userId="9f89b618febd2274" providerId="LiveId" clId="{FEA7AFDC-C999-4841-9AF6-627ECF61FFFF}" dt="2021-02-10T11:25:35.512" v="226" actId="1076"/>
          <ac:spMkLst>
            <pc:docMk/>
            <pc:sldMk cId="4069898013" sldId="346"/>
            <ac:spMk id="29" creationId="{327B9ECB-08D9-4AA7-A346-31EC5AE7A3FA}"/>
          </ac:spMkLst>
        </pc:spChg>
        <pc:spChg chg="add mod">
          <ac:chgData name="Ivelina Mladenova" userId="9f89b618febd2274" providerId="LiveId" clId="{FEA7AFDC-C999-4841-9AF6-627ECF61FFFF}" dt="2021-02-10T11:25:35.512" v="226" actId="1076"/>
          <ac:spMkLst>
            <pc:docMk/>
            <pc:sldMk cId="4069898013" sldId="346"/>
            <ac:spMk id="30" creationId="{6E5FE3C2-D3C1-441E-B11E-238CDAD9C87B}"/>
          </ac:spMkLst>
        </pc:spChg>
        <pc:spChg chg="add mod">
          <ac:chgData name="Ivelina Mladenova" userId="9f89b618febd2274" providerId="LiveId" clId="{FEA7AFDC-C999-4841-9AF6-627ECF61FFFF}" dt="2021-02-10T11:25:35.512" v="226" actId="1076"/>
          <ac:spMkLst>
            <pc:docMk/>
            <pc:sldMk cId="4069898013" sldId="346"/>
            <ac:spMk id="31" creationId="{501C6C1B-CE07-4777-BE5A-44096D013609}"/>
          </ac:spMkLst>
        </pc:spChg>
        <pc:spChg chg="add mod">
          <ac:chgData name="Ivelina Mladenova" userId="9f89b618febd2274" providerId="LiveId" clId="{FEA7AFDC-C999-4841-9AF6-627ECF61FFFF}" dt="2021-02-10T11:25:35.512" v="226" actId="1076"/>
          <ac:spMkLst>
            <pc:docMk/>
            <pc:sldMk cId="4069898013" sldId="346"/>
            <ac:spMk id="32" creationId="{D052D040-A988-40F3-91FD-61519C0E5AD5}"/>
          </ac:spMkLst>
        </pc:spChg>
        <pc:spChg chg="add mod">
          <ac:chgData name="Ivelina Mladenova" userId="9f89b618febd2274" providerId="LiveId" clId="{FEA7AFDC-C999-4841-9AF6-627ECF61FFFF}" dt="2021-02-10T11:25:35.512" v="226" actId="1076"/>
          <ac:spMkLst>
            <pc:docMk/>
            <pc:sldMk cId="4069898013" sldId="346"/>
            <ac:spMk id="33" creationId="{A4F03E17-2D12-487A-87CF-EC551BA94475}"/>
          </ac:spMkLst>
        </pc:spChg>
        <pc:spChg chg="add mod">
          <ac:chgData name="Ivelina Mladenova" userId="9f89b618febd2274" providerId="LiveId" clId="{FEA7AFDC-C999-4841-9AF6-627ECF61FFFF}" dt="2021-02-10T11:25:35.512" v="226" actId="1076"/>
          <ac:spMkLst>
            <pc:docMk/>
            <pc:sldMk cId="4069898013" sldId="346"/>
            <ac:spMk id="36" creationId="{409749D8-637A-4F0F-A055-92118CFC9362}"/>
          </ac:spMkLst>
        </pc:spChg>
        <pc:spChg chg="add mod">
          <ac:chgData name="Ivelina Mladenova" userId="9f89b618febd2274" providerId="LiveId" clId="{FEA7AFDC-C999-4841-9AF6-627ECF61FFFF}" dt="2021-02-10T11:25:35.512" v="226" actId="1076"/>
          <ac:spMkLst>
            <pc:docMk/>
            <pc:sldMk cId="4069898013" sldId="346"/>
            <ac:spMk id="37" creationId="{C1BE7288-CC20-401D-AE15-360955AF7904}"/>
          </ac:spMkLst>
        </pc:spChg>
        <pc:spChg chg="add mod">
          <ac:chgData name="Ivelina Mladenova" userId="9f89b618febd2274" providerId="LiveId" clId="{FEA7AFDC-C999-4841-9AF6-627ECF61FFFF}" dt="2021-02-10T11:25:35.512" v="226" actId="1076"/>
          <ac:spMkLst>
            <pc:docMk/>
            <pc:sldMk cId="4069898013" sldId="346"/>
            <ac:spMk id="38" creationId="{EA6509A9-9EFC-4C42-A884-4160E81943D8}"/>
          </ac:spMkLst>
        </pc:spChg>
        <pc:spChg chg="add mod">
          <ac:chgData name="Ivelina Mladenova" userId="9f89b618febd2274" providerId="LiveId" clId="{FEA7AFDC-C999-4841-9AF6-627ECF61FFFF}" dt="2021-02-10T11:25:35.512" v="226" actId="1076"/>
          <ac:spMkLst>
            <pc:docMk/>
            <pc:sldMk cId="4069898013" sldId="346"/>
            <ac:spMk id="39" creationId="{076AA07D-8BE0-4ED8-BA67-E595A38FC24E}"/>
          </ac:spMkLst>
        </pc:spChg>
        <pc:spChg chg="add mod">
          <ac:chgData name="Ivelina Mladenova" userId="9f89b618febd2274" providerId="LiveId" clId="{FEA7AFDC-C999-4841-9AF6-627ECF61FFFF}" dt="2021-02-10T11:25:35.512" v="226" actId="1076"/>
          <ac:spMkLst>
            <pc:docMk/>
            <pc:sldMk cId="4069898013" sldId="346"/>
            <ac:spMk id="40" creationId="{58105F7B-3583-4E21-B697-F06ADA77DC74}"/>
          </ac:spMkLst>
        </pc:spChg>
        <pc:spChg chg="add mod">
          <ac:chgData name="Ivelina Mladenova" userId="9f89b618febd2274" providerId="LiveId" clId="{FEA7AFDC-C999-4841-9AF6-627ECF61FFFF}" dt="2021-02-10T11:25:35.512" v="226" actId="1076"/>
          <ac:spMkLst>
            <pc:docMk/>
            <pc:sldMk cId="4069898013" sldId="346"/>
            <ac:spMk id="41" creationId="{D8051697-9EF2-408E-92FE-4C4F5E7FFA7D}"/>
          </ac:spMkLst>
        </pc:spChg>
        <pc:spChg chg="add mod">
          <ac:chgData name="Ivelina Mladenova" userId="9f89b618febd2274" providerId="LiveId" clId="{FEA7AFDC-C999-4841-9AF6-627ECF61FFFF}" dt="2021-02-10T11:25:35.512" v="226" actId="1076"/>
          <ac:spMkLst>
            <pc:docMk/>
            <pc:sldMk cId="4069898013" sldId="346"/>
            <ac:spMk id="42" creationId="{487B3ABB-DE77-4AC4-AA1D-FEC847197B83}"/>
          </ac:spMkLst>
        </pc:spChg>
        <pc:spChg chg="add mod">
          <ac:chgData name="Ivelina Mladenova" userId="9f89b618febd2274" providerId="LiveId" clId="{FEA7AFDC-C999-4841-9AF6-627ECF61FFFF}" dt="2021-02-10T11:25:35.512" v="226" actId="1076"/>
          <ac:spMkLst>
            <pc:docMk/>
            <pc:sldMk cId="4069898013" sldId="346"/>
            <ac:spMk id="43" creationId="{FDE88126-D8F9-4FBF-BCD5-4235F6FB4E15}"/>
          </ac:spMkLst>
        </pc:spChg>
        <pc:spChg chg="add mod">
          <ac:chgData name="Ivelina Mladenova" userId="9f89b618febd2274" providerId="LiveId" clId="{FEA7AFDC-C999-4841-9AF6-627ECF61FFFF}" dt="2021-02-10T11:25:35.512" v="226" actId="1076"/>
          <ac:spMkLst>
            <pc:docMk/>
            <pc:sldMk cId="4069898013" sldId="346"/>
            <ac:spMk id="44" creationId="{9EC29214-42E7-4D53-A872-EF39D1A2A133}"/>
          </ac:spMkLst>
        </pc:spChg>
        <pc:grpChg chg="add mod">
          <ac:chgData name="Ivelina Mladenova" userId="9f89b618febd2274" providerId="LiveId" clId="{FEA7AFDC-C999-4841-9AF6-627ECF61FFFF}" dt="2021-02-10T11:25:35.512" v="226" actId="1076"/>
          <ac:grpSpMkLst>
            <pc:docMk/>
            <pc:sldMk cId="4069898013" sldId="346"/>
            <ac:grpSpMk id="13" creationId="{6A8A5E88-841C-440F-A2D9-07FAEA1D4144}"/>
          </ac:grpSpMkLst>
        </pc:grpChg>
        <pc:grpChg chg="add mod">
          <ac:chgData name="Ivelina Mladenova" userId="9f89b618febd2274" providerId="LiveId" clId="{FEA7AFDC-C999-4841-9AF6-627ECF61FFFF}" dt="2021-02-10T11:25:35.512" v="226" actId="1076"/>
          <ac:grpSpMkLst>
            <pc:docMk/>
            <pc:sldMk cId="4069898013" sldId="346"/>
            <ac:grpSpMk id="14" creationId="{1E73155E-BA91-4953-81BE-E0C14B2BC954}"/>
          </ac:grpSpMkLst>
        </pc:grpChg>
        <pc:picChg chg="del">
          <ac:chgData name="Ivelina Mladenova" userId="9f89b618febd2274" providerId="LiveId" clId="{FEA7AFDC-C999-4841-9AF6-627ECF61FFFF}" dt="2021-02-10T11:24:49.586" v="213" actId="478"/>
          <ac:picMkLst>
            <pc:docMk/>
            <pc:sldMk cId="4069898013" sldId="346"/>
            <ac:picMk id="2050" creationId="{D6A19996-0731-42C8-9F0C-C421F918D381}"/>
          </ac:picMkLst>
        </pc:picChg>
      </pc:sldChg>
      <pc:sldChg chg="addSp delSp modSp add mod ord modTransition">
        <pc:chgData name="Ivelina Mladenova" userId="9f89b618febd2274" providerId="LiveId" clId="{FEA7AFDC-C999-4841-9AF6-627ECF61FFFF}" dt="2021-02-10T11:47:40.757" v="594" actId="1076"/>
        <pc:sldMkLst>
          <pc:docMk/>
          <pc:sldMk cId="2602592282" sldId="347"/>
        </pc:sldMkLst>
        <pc:spChg chg="del">
          <ac:chgData name="Ivelina Mladenova" userId="9f89b618febd2274" providerId="LiveId" clId="{FEA7AFDC-C999-4841-9AF6-627ECF61FFFF}" dt="2021-02-10T11:40:17.148" v="506" actId="478"/>
          <ac:spMkLst>
            <pc:docMk/>
            <pc:sldMk cId="2602592282" sldId="347"/>
            <ac:spMk id="2" creationId="{B8632D65-D17E-4A5F-947C-74943947A7F3}"/>
          </ac:spMkLst>
        </pc:spChg>
        <pc:spChg chg="del">
          <ac:chgData name="Ivelina Mladenova" userId="9f89b618febd2274" providerId="LiveId" clId="{FEA7AFDC-C999-4841-9AF6-627ECF61FFFF}" dt="2021-02-10T11:32:30.056" v="384" actId="478"/>
          <ac:spMkLst>
            <pc:docMk/>
            <pc:sldMk cId="2602592282" sldId="347"/>
            <ac:spMk id="3" creationId="{95B371F2-DBA5-415A-82C8-651F587B857A}"/>
          </ac:spMkLst>
        </pc:spChg>
        <pc:spChg chg="add del mod">
          <ac:chgData name="Ivelina Mladenova" userId="9f89b618febd2274" providerId="LiveId" clId="{FEA7AFDC-C999-4841-9AF6-627ECF61FFFF}" dt="2021-02-10T11:34:28.451" v="389" actId="478"/>
          <ac:spMkLst>
            <pc:docMk/>
            <pc:sldMk cId="2602592282" sldId="347"/>
            <ac:spMk id="5" creationId="{A18E0D9D-9BEB-4E68-9451-84637B7C6452}"/>
          </ac:spMkLst>
        </pc:spChg>
        <pc:spChg chg="add del mod">
          <ac:chgData name="Ivelina Mladenova" userId="9f89b618febd2274" providerId="LiveId" clId="{FEA7AFDC-C999-4841-9AF6-627ECF61FFFF}" dt="2021-02-10T11:40:08.215" v="503" actId="478"/>
          <ac:spMkLst>
            <pc:docMk/>
            <pc:sldMk cId="2602592282" sldId="347"/>
            <ac:spMk id="10" creationId="{F4307729-BC41-4A3B-8F77-315DC95C862E}"/>
          </ac:spMkLst>
        </pc:spChg>
        <pc:spChg chg="add del mod">
          <ac:chgData name="Ivelina Mladenova" userId="9f89b618febd2274" providerId="LiveId" clId="{FEA7AFDC-C999-4841-9AF6-627ECF61FFFF}" dt="2021-02-10T11:42:08.013" v="518" actId="478"/>
          <ac:spMkLst>
            <pc:docMk/>
            <pc:sldMk cId="2602592282" sldId="347"/>
            <ac:spMk id="14" creationId="{4B38777C-41B9-4165-B607-EDB60B12F02F}"/>
          </ac:spMkLst>
        </pc:spChg>
        <pc:spChg chg="add mod">
          <ac:chgData name="Ivelina Mladenova" userId="9f89b618febd2274" providerId="LiveId" clId="{FEA7AFDC-C999-4841-9AF6-627ECF61FFFF}" dt="2021-02-10T11:45:39.984" v="583" actId="20577"/>
          <ac:spMkLst>
            <pc:docMk/>
            <pc:sldMk cId="2602592282" sldId="347"/>
            <ac:spMk id="15" creationId="{2B7FF8E2-D7A9-49D4-BC64-A3D83CC57CF7}"/>
          </ac:spMkLst>
        </pc:spChg>
        <pc:spChg chg="add mod">
          <ac:chgData name="Ivelina Mladenova" userId="9f89b618febd2274" providerId="LiveId" clId="{FEA7AFDC-C999-4841-9AF6-627ECF61FFFF}" dt="2021-02-10T11:47:40.757" v="594" actId="1076"/>
          <ac:spMkLst>
            <pc:docMk/>
            <pc:sldMk cId="2602592282" sldId="347"/>
            <ac:spMk id="22" creationId="{7A6C4A01-8563-4344-80A6-94772F0710D2}"/>
          </ac:spMkLst>
        </pc:spChg>
        <pc:spChg chg="add mod">
          <ac:chgData name="Ivelina Mladenova" userId="9f89b618febd2274" providerId="LiveId" clId="{FEA7AFDC-C999-4841-9AF6-627ECF61FFFF}" dt="2021-02-10T11:47:29.561" v="591" actId="1076"/>
          <ac:spMkLst>
            <pc:docMk/>
            <pc:sldMk cId="2602592282" sldId="347"/>
            <ac:spMk id="23" creationId="{AE5C6427-8DDD-43F7-9C1D-D8750919863A}"/>
          </ac:spMkLst>
        </pc:spChg>
        <pc:spChg chg="add mod">
          <ac:chgData name="Ivelina Mladenova" userId="9f89b618febd2274" providerId="LiveId" clId="{FEA7AFDC-C999-4841-9AF6-627ECF61FFFF}" dt="2021-02-10T11:47:12.581" v="588" actId="255"/>
          <ac:spMkLst>
            <pc:docMk/>
            <pc:sldMk cId="2602592282" sldId="347"/>
            <ac:spMk id="24" creationId="{9A4044C1-0E95-4669-8BAF-C35629F70C4E}"/>
          </ac:spMkLst>
        </pc:spChg>
        <pc:spChg chg="add mod">
          <ac:chgData name="Ivelina Mladenova" userId="9f89b618febd2274" providerId="LiveId" clId="{FEA7AFDC-C999-4841-9AF6-627ECF61FFFF}" dt="2021-02-10T11:47:18.628" v="589" actId="108"/>
          <ac:spMkLst>
            <pc:docMk/>
            <pc:sldMk cId="2602592282" sldId="347"/>
            <ac:spMk id="26" creationId="{EB93A6C4-C0DC-4CF6-AD80-BE635BBF1350}"/>
          </ac:spMkLst>
        </pc:spChg>
        <pc:picChg chg="add del mod">
          <ac:chgData name="Ivelina Mladenova" userId="9f89b618febd2274" providerId="LiveId" clId="{FEA7AFDC-C999-4841-9AF6-627ECF61FFFF}" dt="2021-02-10T11:40:06.537" v="502" actId="478"/>
          <ac:picMkLst>
            <pc:docMk/>
            <pc:sldMk cId="2602592282" sldId="347"/>
            <ac:picMk id="11" creationId="{A212658B-349A-473D-9522-432C43DC0076}"/>
          </ac:picMkLst>
        </pc:picChg>
        <pc:picChg chg="del">
          <ac:chgData name="Ivelina Mladenova" userId="9f89b618febd2274" providerId="LiveId" clId="{FEA7AFDC-C999-4841-9AF6-627ECF61FFFF}" dt="2021-02-10T11:32:07.817" v="380" actId="478"/>
          <ac:picMkLst>
            <pc:docMk/>
            <pc:sldMk cId="2602592282" sldId="347"/>
            <ac:picMk id="13" creationId="{40421EC1-CA08-4C7F-A2C1-E726888D5585}"/>
          </ac:picMkLst>
        </pc:picChg>
        <pc:picChg chg="add mod">
          <ac:chgData name="Ivelina Mladenova" userId="9f89b618febd2274" providerId="LiveId" clId="{FEA7AFDC-C999-4841-9AF6-627ECF61FFFF}" dt="2021-02-10T11:43:59.532" v="553" actId="1076"/>
          <ac:picMkLst>
            <pc:docMk/>
            <pc:sldMk cId="2602592282" sldId="347"/>
            <ac:picMk id="16" creationId="{3ECF58CE-2B42-4C10-A6BF-7A48C278537B}"/>
          </ac:picMkLst>
        </pc:picChg>
        <pc:picChg chg="add mod">
          <ac:chgData name="Ivelina Mladenova" userId="9f89b618febd2274" providerId="LiveId" clId="{FEA7AFDC-C999-4841-9AF6-627ECF61FFFF}" dt="2021-02-10T11:47:31.106" v="592" actId="1076"/>
          <ac:picMkLst>
            <pc:docMk/>
            <pc:sldMk cId="2602592282" sldId="347"/>
            <ac:picMk id="17" creationId="{E798186C-0362-4C73-9E7C-778044C39F03}"/>
          </ac:picMkLst>
        </pc:picChg>
        <pc:picChg chg="add mod">
          <ac:chgData name="Ivelina Mladenova" userId="9f89b618febd2274" providerId="LiveId" clId="{FEA7AFDC-C999-4841-9AF6-627ECF61FFFF}" dt="2021-02-10T11:44:32.593" v="563" actId="1076"/>
          <ac:picMkLst>
            <pc:docMk/>
            <pc:sldMk cId="2602592282" sldId="347"/>
            <ac:picMk id="19" creationId="{6191B75D-3838-4772-92B8-E537F1BF26B7}"/>
          </ac:picMkLst>
        </pc:picChg>
        <pc:picChg chg="add mod">
          <ac:chgData name="Ivelina Mladenova" userId="9f89b618febd2274" providerId="LiveId" clId="{FEA7AFDC-C999-4841-9AF6-627ECF61FFFF}" dt="2021-02-10T11:44:27.167" v="561" actId="1076"/>
          <ac:picMkLst>
            <pc:docMk/>
            <pc:sldMk cId="2602592282" sldId="347"/>
            <ac:picMk id="21" creationId="{55FC37F9-5958-4005-A4F6-8DA767E9E066}"/>
          </ac:picMkLst>
        </pc:picChg>
      </pc:sldChg>
      <pc:sldChg chg="addSp delSp modSp add mod modTransition">
        <pc:chgData name="Ivelina Mladenova" userId="9f89b618febd2274" providerId="LiveId" clId="{FEA7AFDC-C999-4841-9AF6-627ECF61FFFF}" dt="2021-02-10T11:45:59.344" v="584" actId="20577"/>
        <pc:sldMkLst>
          <pc:docMk/>
          <pc:sldMk cId="1511053534" sldId="348"/>
        </pc:sldMkLst>
        <pc:spChg chg="del">
          <ac:chgData name="Ivelina Mladenova" userId="9f89b618febd2274" providerId="LiveId" clId="{FEA7AFDC-C999-4841-9AF6-627ECF61FFFF}" dt="2021-02-10T11:40:21.147" v="507" actId="478"/>
          <ac:spMkLst>
            <pc:docMk/>
            <pc:sldMk cId="1511053534" sldId="348"/>
            <ac:spMk id="2" creationId="{B8632D65-D17E-4A5F-947C-74943947A7F3}"/>
          </ac:spMkLst>
        </pc:spChg>
        <pc:spChg chg="del">
          <ac:chgData name="Ivelina Mladenova" userId="9f89b618febd2274" providerId="LiveId" clId="{FEA7AFDC-C999-4841-9AF6-627ECF61FFFF}" dt="2021-02-10T11:34:44.449" v="392" actId="478"/>
          <ac:spMkLst>
            <pc:docMk/>
            <pc:sldMk cId="1511053534" sldId="348"/>
            <ac:spMk id="10" creationId="{F4307729-BC41-4A3B-8F77-315DC95C862E}"/>
          </ac:spMkLst>
        </pc:spChg>
        <pc:spChg chg="add mod">
          <ac:chgData name="Ivelina Mladenova" userId="9f89b618febd2274" providerId="LiveId" clId="{FEA7AFDC-C999-4841-9AF6-627ECF61FFFF}" dt="2021-02-10T11:45:59.344" v="584" actId="20577"/>
          <ac:spMkLst>
            <pc:docMk/>
            <pc:sldMk cId="1511053534" sldId="348"/>
            <ac:spMk id="12" creationId="{A214EA22-4E1F-4946-BC0D-840B8DDBC118}"/>
          </ac:spMkLst>
        </pc:spChg>
        <pc:picChg chg="del">
          <ac:chgData name="Ivelina Mladenova" userId="9f89b618febd2274" providerId="LiveId" clId="{FEA7AFDC-C999-4841-9AF6-627ECF61FFFF}" dt="2021-02-10T11:34:42.230" v="391" actId="478"/>
          <ac:picMkLst>
            <pc:docMk/>
            <pc:sldMk cId="1511053534" sldId="348"/>
            <ac:picMk id="11" creationId="{A212658B-349A-473D-9522-432C43DC0076}"/>
          </ac:picMkLst>
        </pc:picChg>
        <pc:picChg chg="add mod">
          <ac:chgData name="Ivelina Mladenova" userId="9f89b618febd2274" providerId="LiveId" clId="{FEA7AFDC-C999-4841-9AF6-627ECF61FFFF}" dt="2021-02-10T11:38:27.845" v="469" actId="1076"/>
          <ac:picMkLst>
            <pc:docMk/>
            <pc:sldMk cId="1511053534" sldId="348"/>
            <ac:picMk id="13" creationId="{8ECD7D28-939E-4592-BA73-D930F07A1B43}"/>
          </ac:picMkLst>
        </pc:picChg>
      </pc:sldChg>
      <pc:sldChg chg="delSp modSp mod">
        <pc:chgData name="Ivelina Mladenova" userId="9f89b618febd2274" providerId="LiveId" clId="{FEA7AFDC-C999-4841-9AF6-627ECF61FFFF}" dt="2021-02-10T11:49:44.430" v="598" actId="478"/>
        <pc:sldMkLst>
          <pc:docMk/>
          <pc:sldMk cId="0" sldId="1108"/>
        </pc:sldMkLst>
        <pc:spChg chg="del mod">
          <ac:chgData name="Ivelina Mladenova" userId="9f89b618febd2274" providerId="LiveId" clId="{FEA7AFDC-C999-4841-9AF6-627ECF61FFFF}" dt="2021-02-10T11:49:44.430" v="598" actId="478"/>
          <ac:spMkLst>
            <pc:docMk/>
            <pc:sldMk cId="0" sldId="1108"/>
            <ac:spMk id="21507" creationId="{2D22B834-F944-4DB7-89D6-D1CA11F3A4DC}"/>
          </ac:spMkLst>
        </pc:spChg>
        <pc:picChg chg="mod">
          <ac:chgData name="Ivelina Mladenova" userId="9f89b618febd2274" providerId="LiveId" clId="{FEA7AFDC-C999-4841-9AF6-627ECF61FFFF}" dt="2021-02-10T11:49:37.932" v="596" actId="1076"/>
          <ac:picMkLst>
            <pc:docMk/>
            <pc:sldMk cId="0" sldId="1108"/>
            <ac:picMk id="21506" creationId="{5A9671FB-ABBB-4745-9D7C-8570B16BA4A5}"/>
          </ac:picMkLst>
        </pc:picChg>
      </pc:sldChg>
      <pc:sldChg chg="delSp modSp">
        <pc:chgData name="Ivelina Mladenova" userId="9f89b618febd2274" providerId="LiveId" clId="{FEA7AFDC-C999-4841-9AF6-627ECF61FFFF}" dt="2021-02-10T11:50:01.987" v="601" actId="1076"/>
        <pc:sldMkLst>
          <pc:docMk/>
          <pc:sldMk cId="0" sldId="1109"/>
        </pc:sldMkLst>
        <pc:spChg chg="del">
          <ac:chgData name="Ivelina Mladenova" userId="9f89b618febd2274" providerId="LiveId" clId="{FEA7AFDC-C999-4841-9AF6-627ECF61FFFF}" dt="2021-02-10T11:49:50.747" v="599" actId="478"/>
          <ac:spMkLst>
            <pc:docMk/>
            <pc:sldMk cId="0" sldId="1109"/>
            <ac:spMk id="22531" creationId="{E3A0A1B5-B6CE-4C57-A441-2147D286539B}"/>
          </ac:spMkLst>
        </pc:spChg>
        <pc:picChg chg="mod">
          <ac:chgData name="Ivelina Mladenova" userId="9f89b618febd2274" providerId="LiveId" clId="{FEA7AFDC-C999-4841-9AF6-627ECF61FFFF}" dt="2021-02-10T11:50:01.987" v="601" actId="1076"/>
          <ac:picMkLst>
            <pc:docMk/>
            <pc:sldMk cId="0" sldId="1109"/>
            <ac:picMk id="22530" creationId="{F36E7210-B535-486A-AA23-299AA43EE230}"/>
          </ac:picMkLst>
        </pc:picChg>
      </pc:sldChg>
      <pc:sldChg chg="delSp modSp">
        <pc:chgData name="Ivelina Mladenova" userId="9f89b618febd2274" providerId="LiveId" clId="{FEA7AFDC-C999-4841-9AF6-627ECF61FFFF}" dt="2021-02-10T11:50:17.445" v="604" actId="1076"/>
        <pc:sldMkLst>
          <pc:docMk/>
          <pc:sldMk cId="0" sldId="1110"/>
        </pc:sldMkLst>
        <pc:spChg chg="del">
          <ac:chgData name="Ivelina Mladenova" userId="9f89b618febd2274" providerId="LiveId" clId="{FEA7AFDC-C999-4841-9AF6-627ECF61FFFF}" dt="2021-02-10T11:50:07.114" v="602" actId="478"/>
          <ac:spMkLst>
            <pc:docMk/>
            <pc:sldMk cId="0" sldId="1110"/>
            <ac:spMk id="23555" creationId="{2D669A9A-E964-436E-895E-39725BF978C2}"/>
          </ac:spMkLst>
        </pc:spChg>
        <pc:picChg chg="mod">
          <ac:chgData name="Ivelina Mladenova" userId="9f89b618febd2274" providerId="LiveId" clId="{FEA7AFDC-C999-4841-9AF6-627ECF61FFFF}" dt="2021-02-10T11:50:17.445" v="604" actId="1076"/>
          <ac:picMkLst>
            <pc:docMk/>
            <pc:sldMk cId="0" sldId="1110"/>
            <ac:picMk id="23554" creationId="{45F4627B-A36D-423B-B649-9EC52A849ADE}"/>
          </ac:picMkLst>
        </pc:picChg>
      </pc:sldChg>
      <pc:sldChg chg="delSp modSp">
        <pc:chgData name="Ivelina Mladenova" userId="9f89b618febd2274" providerId="LiveId" clId="{FEA7AFDC-C999-4841-9AF6-627ECF61FFFF}" dt="2021-02-10T11:50:35.764" v="608" actId="1076"/>
        <pc:sldMkLst>
          <pc:docMk/>
          <pc:sldMk cId="0" sldId="1111"/>
        </pc:sldMkLst>
        <pc:spChg chg="del">
          <ac:chgData name="Ivelina Mladenova" userId="9f89b618febd2274" providerId="LiveId" clId="{FEA7AFDC-C999-4841-9AF6-627ECF61FFFF}" dt="2021-02-10T11:50:22.675" v="605" actId="478"/>
          <ac:spMkLst>
            <pc:docMk/>
            <pc:sldMk cId="0" sldId="1111"/>
            <ac:spMk id="24579" creationId="{C96D2C41-29E3-4A97-A0CB-E3B46A082B82}"/>
          </ac:spMkLst>
        </pc:spChg>
        <pc:picChg chg="mod">
          <ac:chgData name="Ivelina Mladenova" userId="9f89b618febd2274" providerId="LiveId" clId="{FEA7AFDC-C999-4841-9AF6-627ECF61FFFF}" dt="2021-02-10T11:50:35.764" v="608" actId="1076"/>
          <ac:picMkLst>
            <pc:docMk/>
            <pc:sldMk cId="0" sldId="1111"/>
            <ac:picMk id="24578" creationId="{CCBB109C-40B4-46CD-81C0-6428408F3B04}"/>
          </ac:picMkLst>
        </pc:picChg>
      </pc:sldChg>
      <pc:sldChg chg="delSp modSp mod">
        <pc:chgData name="Ivelina Mladenova" userId="9f89b618febd2274" providerId="LiveId" clId="{FEA7AFDC-C999-4841-9AF6-627ECF61FFFF}" dt="2021-02-10T11:50:48.303" v="612" actId="478"/>
        <pc:sldMkLst>
          <pc:docMk/>
          <pc:sldMk cId="0" sldId="1112"/>
        </pc:sldMkLst>
        <pc:spChg chg="del mod">
          <ac:chgData name="Ivelina Mladenova" userId="9f89b618febd2274" providerId="LiveId" clId="{FEA7AFDC-C999-4841-9AF6-627ECF61FFFF}" dt="2021-02-10T11:50:48.303" v="612" actId="478"/>
          <ac:spMkLst>
            <pc:docMk/>
            <pc:sldMk cId="0" sldId="1112"/>
            <ac:spMk id="25603" creationId="{BD8A990A-8025-4B92-B68C-052FA2047F1E}"/>
          </ac:spMkLst>
        </pc:spChg>
        <pc:picChg chg="mod">
          <ac:chgData name="Ivelina Mladenova" userId="9f89b618febd2274" providerId="LiveId" clId="{FEA7AFDC-C999-4841-9AF6-627ECF61FFFF}" dt="2021-02-10T11:50:44.452" v="610" actId="1076"/>
          <ac:picMkLst>
            <pc:docMk/>
            <pc:sldMk cId="0" sldId="1112"/>
            <ac:picMk id="25602" creationId="{EABCF061-EFFE-468C-BB74-5ADAC3EA6292}"/>
          </ac:picMkLst>
        </pc:picChg>
      </pc:sldChg>
      <pc:sldChg chg="delSp modSp">
        <pc:chgData name="Ivelina Mladenova" userId="9f89b618febd2274" providerId="LiveId" clId="{FEA7AFDC-C999-4841-9AF6-627ECF61FFFF}" dt="2021-02-10T11:51:01.537" v="615" actId="1076"/>
        <pc:sldMkLst>
          <pc:docMk/>
          <pc:sldMk cId="0" sldId="1113"/>
        </pc:sldMkLst>
        <pc:spChg chg="del">
          <ac:chgData name="Ivelina Mladenova" userId="9f89b618febd2274" providerId="LiveId" clId="{FEA7AFDC-C999-4841-9AF6-627ECF61FFFF}" dt="2021-02-10T11:50:53.534" v="613" actId="478"/>
          <ac:spMkLst>
            <pc:docMk/>
            <pc:sldMk cId="0" sldId="1113"/>
            <ac:spMk id="26627" creationId="{8D6F7A79-5C52-4938-B9FA-8DDCDD03FE02}"/>
          </ac:spMkLst>
        </pc:spChg>
        <pc:picChg chg="mod">
          <ac:chgData name="Ivelina Mladenova" userId="9f89b618febd2274" providerId="LiveId" clId="{FEA7AFDC-C999-4841-9AF6-627ECF61FFFF}" dt="2021-02-10T11:51:01.537" v="615" actId="1076"/>
          <ac:picMkLst>
            <pc:docMk/>
            <pc:sldMk cId="0" sldId="1113"/>
            <ac:picMk id="26626" creationId="{01A6D7A4-D2A6-41D7-BF33-A33C80B41891}"/>
          </ac:picMkLst>
        </pc:picChg>
      </pc:sldChg>
      <pc:sldChg chg="delSp modSp">
        <pc:chgData name="Ivelina Mladenova" userId="9f89b618febd2274" providerId="LiveId" clId="{FEA7AFDC-C999-4841-9AF6-627ECF61FFFF}" dt="2021-02-10T11:51:16.118" v="618" actId="1076"/>
        <pc:sldMkLst>
          <pc:docMk/>
          <pc:sldMk cId="0" sldId="1114"/>
        </pc:sldMkLst>
        <pc:spChg chg="del">
          <ac:chgData name="Ivelina Mladenova" userId="9f89b618febd2274" providerId="LiveId" clId="{FEA7AFDC-C999-4841-9AF6-627ECF61FFFF}" dt="2021-02-10T11:51:12.161" v="617" actId="478"/>
          <ac:spMkLst>
            <pc:docMk/>
            <pc:sldMk cId="0" sldId="1114"/>
            <ac:spMk id="27651" creationId="{0E30251E-B762-423F-9B0D-CAA8AE71F6EB}"/>
          </ac:spMkLst>
        </pc:spChg>
        <pc:picChg chg="mod">
          <ac:chgData name="Ivelina Mladenova" userId="9f89b618febd2274" providerId="LiveId" clId="{FEA7AFDC-C999-4841-9AF6-627ECF61FFFF}" dt="2021-02-10T11:51:16.118" v="618" actId="1076"/>
          <ac:picMkLst>
            <pc:docMk/>
            <pc:sldMk cId="0" sldId="1114"/>
            <ac:picMk id="27650" creationId="{5FD627E1-95D3-4D26-A84C-0D213F88B76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2/9/2021</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ipeline_(comput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ipeline_(comput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Crime_analys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Meaningful</a:t>
            </a:r>
            <a:r>
              <a:rPr lang="en-GB" sz="1200" b="0" i="0" kern="1200" dirty="0">
                <a:solidFill>
                  <a:schemeClr val="tx1"/>
                </a:solidFill>
                <a:effectLst/>
                <a:latin typeface="+mn-lt"/>
                <a:ea typeface="+mn-ea"/>
                <a:cs typeface="+mn-cs"/>
              </a:rPr>
              <a:t> clusters expand domain knowledge. For example, in the medical field, researchers applied clustering to gene expression experiments. The clustering results identified groups of patients who respond differently to medical treatments.</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Useful</a:t>
            </a:r>
            <a:r>
              <a:rPr lang="en-GB" sz="1200" b="0" i="0" kern="1200" dirty="0">
                <a:solidFill>
                  <a:schemeClr val="tx1"/>
                </a:solidFill>
                <a:effectLst/>
                <a:latin typeface="+mn-lt"/>
                <a:ea typeface="+mn-ea"/>
                <a:cs typeface="+mn-cs"/>
              </a:rPr>
              <a:t> clusters, on the other hand, serve as an intermediate step in a </a:t>
            </a:r>
            <a:r>
              <a:rPr lang="en-GB" sz="1200" b="0" i="0" u="none" strike="noStrike" kern="1200" dirty="0">
                <a:solidFill>
                  <a:schemeClr val="tx1"/>
                </a:solidFill>
                <a:effectLst/>
                <a:latin typeface="+mn-lt"/>
                <a:ea typeface="+mn-ea"/>
                <a:cs typeface="+mn-cs"/>
                <a:hlinkClick r:id="rId3"/>
              </a:rPr>
              <a:t>data pipeline</a:t>
            </a:r>
            <a:r>
              <a:rPr lang="en-GB" sz="1200" b="0" i="0" kern="1200" dirty="0">
                <a:solidFill>
                  <a:schemeClr val="tx1"/>
                </a:solidFill>
                <a:effectLst/>
                <a:latin typeface="+mn-lt"/>
                <a:ea typeface="+mn-ea"/>
                <a:cs typeface="+mn-cs"/>
              </a:rPr>
              <a:t>. For example, businesses use clustering for customer segmentation. The clustering results segment customers into groups with similar purchase histories, which businesses can then use to create targeted advertising campaigns.</a:t>
            </a:r>
          </a:p>
          <a:p>
            <a:endParaRPr lang="en-GB" dirty="0"/>
          </a:p>
        </p:txBody>
      </p:sp>
      <p:sp>
        <p:nvSpPr>
          <p:cNvPr id="4" name="Slide Number Placeholder 3"/>
          <p:cNvSpPr>
            <a:spLocks noGrp="1"/>
          </p:cNvSpPr>
          <p:nvPr>
            <p:ph type="sldNum" sz="quarter" idx="5"/>
          </p:nvPr>
        </p:nvSpPr>
        <p:spPr/>
        <p:txBody>
          <a:bodyPr/>
          <a:lstStyle/>
          <a:p>
            <a:fld id="{5A9B2C62-FE30-453D-946B-754E9E42C845}" type="slidenum">
              <a:rPr lang="en-US" smtClean="0"/>
              <a:t>2</a:t>
            </a:fld>
            <a:endParaRPr lang="en-US"/>
          </a:p>
        </p:txBody>
      </p:sp>
    </p:spTree>
    <p:extLst>
      <p:ext uri="{BB962C8B-B14F-4D97-AF65-F5344CB8AC3E}">
        <p14:creationId xmlns:p14="http://schemas.microsoft.com/office/powerpoint/2010/main" val="846547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video: https://www.youtube.com/watch?v=aOnKnLM4eok</a:t>
            </a:r>
          </a:p>
        </p:txBody>
      </p:sp>
      <p:sp>
        <p:nvSpPr>
          <p:cNvPr id="4" name="Slide Number Placeholder 3"/>
          <p:cNvSpPr>
            <a:spLocks noGrp="1"/>
          </p:cNvSpPr>
          <p:nvPr>
            <p:ph type="sldNum" sz="quarter" idx="5"/>
          </p:nvPr>
        </p:nvSpPr>
        <p:spPr/>
        <p:txBody>
          <a:bodyPr/>
          <a:lstStyle/>
          <a:p>
            <a:fld id="{5A9B2C62-FE30-453D-946B-754E9E42C845}" type="slidenum">
              <a:rPr lang="en-US" smtClean="0"/>
              <a:t>16</a:t>
            </a:fld>
            <a:endParaRPr lang="en-US"/>
          </a:p>
        </p:txBody>
      </p:sp>
    </p:spTree>
    <p:extLst>
      <p:ext uri="{BB962C8B-B14F-4D97-AF65-F5344CB8AC3E}">
        <p14:creationId xmlns:p14="http://schemas.microsoft.com/office/powerpoint/2010/main" val="4225692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video: https://www.youtube.com/watch?v=aOnKnLM4eok</a:t>
            </a:r>
          </a:p>
        </p:txBody>
      </p:sp>
      <p:sp>
        <p:nvSpPr>
          <p:cNvPr id="4" name="Slide Number Placeholder 3"/>
          <p:cNvSpPr>
            <a:spLocks noGrp="1"/>
          </p:cNvSpPr>
          <p:nvPr>
            <p:ph type="sldNum" sz="quarter" idx="5"/>
          </p:nvPr>
        </p:nvSpPr>
        <p:spPr/>
        <p:txBody>
          <a:bodyPr/>
          <a:lstStyle/>
          <a:p>
            <a:fld id="{5A9B2C62-FE30-453D-946B-754E9E42C845}" type="slidenum">
              <a:rPr lang="en-US" smtClean="0"/>
              <a:t>17</a:t>
            </a:fld>
            <a:endParaRPr lang="en-US"/>
          </a:p>
        </p:txBody>
      </p:sp>
    </p:spTree>
    <p:extLst>
      <p:ext uri="{BB962C8B-B14F-4D97-AF65-F5344CB8AC3E}">
        <p14:creationId xmlns:p14="http://schemas.microsoft.com/office/powerpoint/2010/main" val="286243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video: https://www.youtube.com/watch?v=aOnKnLM4eok</a:t>
            </a:r>
          </a:p>
        </p:txBody>
      </p:sp>
      <p:sp>
        <p:nvSpPr>
          <p:cNvPr id="4" name="Slide Number Placeholder 3"/>
          <p:cNvSpPr>
            <a:spLocks noGrp="1"/>
          </p:cNvSpPr>
          <p:nvPr>
            <p:ph type="sldNum" sz="quarter" idx="5"/>
          </p:nvPr>
        </p:nvSpPr>
        <p:spPr/>
        <p:txBody>
          <a:bodyPr/>
          <a:lstStyle/>
          <a:p>
            <a:fld id="{5A9B2C62-FE30-453D-946B-754E9E42C845}" type="slidenum">
              <a:rPr lang="en-US" smtClean="0"/>
              <a:t>18</a:t>
            </a:fld>
            <a:endParaRPr lang="en-US"/>
          </a:p>
        </p:txBody>
      </p:sp>
    </p:spTree>
    <p:extLst>
      <p:ext uri="{BB962C8B-B14F-4D97-AF65-F5344CB8AC3E}">
        <p14:creationId xmlns:p14="http://schemas.microsoft.com/office/powerpoint/2010/main" val="2037101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https://heartbeat.fritz.ai/understanding-the-mathematics-behind-k-means-clustering-40e1d55e2f4c</a:t>
            </a:r>
          </a:p>
        </p:txBody>
      </p:sp>
      <p:sp>
        <p:nvSpPr>
          <p:cNvPr id="4" name="Slide Number Placeholder 3"/>
          <p:cNvSpPr>
            <a:spLocks noGrp="1"/>
          </p:cNvSpPr>
          <p:nvPr>
            <p:ph type="sldNum" sz="quarter" idx="5"/>
          </p:nvPr>
        </p:nvSpPr>
        <p:spPr/>
        <p:txBody>
          <a:bodyPr/>
          <a:lstStyle/>
          <a:p>
            <a:fld id="{5A9B2C62-FE30-453D-946B-754E9E42C845}" type="slidenum">
              <a:rPr lang="en-US" smtClean="0"/>
              <a:t>20</a:t>
            </a:fld>
            <a:endParaRPr lang="en-US"/>
          </a:p>
        </p:txBody>
      </p:sp>
    </p:spTree>
    <p:extLst>
      <p:ext uri="{BB962C8B-B14F-4D97-AF65-F5344CB8AC3E}">
        <p14:creationId xmlns:p14="http://schemas.microsoft.com/office/powerpoint/2010/main" val="3294376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https://heartbeat.fritz.ai/understanding-the-mathematics-behind-k-means-clustering-40e1d55e2f4c</a:t>
            </a:r>
          </a:p>
        </p:txBody>
      </p:sp>
      <p:sp>
        <p:nvSpPr>
          <p:cNvPr id="4" name="Slide Number Placeholder 3"/>
          <p:cNvSpPr>
            <a:spLocks noGrp="1"/>
          </p:cNvSpPr>
          <p:nvPr>
            <p:ph type="sldNum" sz="quarter" idx="5"/>
          </p:nvPr>
        </p:nvSpPr>
        <p:spPr/>
        <p:txBody>
          <a:bodyPr/>
          <a:lstStyle/>
          <a:p>
            <a:fld id="{5A9B2C62-FE30-453D-946B-754E9E42C845}" type="slidenum">
              <a:rPr lang="en-US" smtClean="0"/>
              <a:t>21</a:t>
            </a:fld>
            <a:endParaRPr lang="en-US"/>
          </a:p>
        </p:txBody>
      </p:sp>
    </p:spTree>
    <p:extLst>
      <p:ext uri="{BB962C8B-B14F-4D97-AF65-F5344CB8AC3E}">
        <p14:creationId xmlns:p14="http://schemas.microsoft.com/office/powerpoint/2010/main" val="3816480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Meaningful</a:t>
            </a:r>
            <a:r>
              <a:rPr lang="en-GB" sz="1200" b="0" i="0" kern="1200" dirty="0">
                <a:solidFill>
                  <a:schemeClr val="tx1"/>
                </a:solidFill>
                <a:effectLst/>
                <a:latin typeface="+mn-lt"/>
                <a:ea typeface="+mn-ea"/>
                <a:cs typeface="+mn-cs"/>
              </a:rPr>
              <a:t> clusters expand domain knowledge. For example, in the medical field, researchers applied clustering to gene expression experiments. The clustering results identified groups of patients who respond differently to medical treatments.</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Useful</a:t>
            </a:r>
            <a:r>
              <a:rPr lang="en-GB" sz="1200" b="0" i="0" kern="1200" dirty="0">
                <a:solidFill>
                  <a:schemeClr val="tx1"/>
                </a:solidFill>
                <a:effectLst/>
                <a:latin typeface="+mn-lt"/>
                <a:ea typeface="+mn-ea"/>
                <a:cs typeface="+mn-cs"/>
              </a:rPr>
              <a:t> clusters, on the other hand, serve as an intermediate step in a </a:t>
            </a:r>
            <a:r>
              <a:rPr lang="en-GB" sz="1200" b="0" i="0" u="none" strike="noStrike" kern="1200" dirty="0">
                <a:solidFill>
                  <a:schemeClr val="tx1"/>
                </a:solidFill>
                <a:effectLst/>
                <a:latin typeface="+mn-lt"/>
                <a:ea typeface="+mn-ea"/>
                <a:cs typeface="+mn-cs"/>
                <a:hlinkClick r:id="rId3"/>
              </a:rPr>
              <a:t>data pipeline</a:t>
            </a:r>
            <a:r>
              <a:rPr lang="en-GB" sz="1200" b="0" i="0" kern="1200" dirty="0">
                <a:solidFill>
                  <a:schemeClr val="tx1"/>
                </a:solidFill>
                <a:effectLst/>
                <a:latin typeface="+mn-lt"/>
                <a:ea typeface="+mn-ea"/>
                <a:cs typeface="+mn-cs"/>
              </a:rPr>
              <a:t>. For example, businesses use clustering for customer segmentation. The clustering results segment customers into groups with similar purchase histories, which businesses can then use to create targeted advertising campaigns.</a:t>
            </a:r>
          </a:p>
          <a:p>
            <a:endParaRPr lang="en-GB" dirty="0"/>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a:p>
        </p:txBody>
      </p:sp>
    </p:spTree>
    <p:extLst>
      <p:ext uri="{BB962C8B-B14F-4D97-AF65-F5344CB8AC3E}">
        <p14:creationId xmlns:p14="http://schemas.microsoft.com/office/powerpoint/2010/main" val="2661475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Search result </a:t>
            </a:r>
            <a:r>
              <a:rPr lang="en-GB" dirty="0" err="1"/>
              <a:t>groupingIn</a:t>
            </a:r>
            <a:r>
              <a:rPr lang="en-GB" dirty="0"/>
              <a:t> the process of intelligent grouping of the files and websites, clustering may be used to create a more relevant set of search results compared to normal search engines like </a:t>
            </a:r>
            <a:r>
              <a:rPr lang="en-GB" sz="1200" u="sng" kern="1200" dirty="0">
                <a:solidFill>
                  <a:schemeClr val="tx1"/>
                </a:solidFill>
                <a:effectLst/>
                <a:latin typeface="+mn-lt"/>
                <a:ea typeface="+mn-ea"/>
                <a:cs typeface="+mn-cs"/>
                <a:hlinkClick r:id="rId3"/>
              </a:rPr>
              <a:t>Google</a:t>
            </a:r>
            <a:endParaRPr lang="en-GB" sz="1200" u="sng" kern="1200" dirty="0">
              <a:solidFill>
                <a:schemeClr val="tx1"/>
              </a:solidFill>
              <a:effectLst/>
              <a:latin typeface="+mn-lt"/>
              <a:ea typeface="+mn-ea"/>
              <a:cs typeface="+mn-cs"/>
            </a:endParaRPr>
          </a:p>
          <a:p>
            <a:endParaRPr lang="en-GB" dirty="0"/>
          </a:p>
          <a:p>
            <a:r>
              <a:rPr lang="en-GB" sz="1200" u="sng" kern="1200" dirty="0">
                <a:solidFill>
                  <a:schemeClr val="tx1"/>
                </a:solidFill>
                <a:effectLst/>
                <a:latin typeface="+mn-lt"/>
                <a:ea typeface="+mn-ea"/>
                <a:cs typeface="+mn-cs"/>
                <a:hlinkClick r:id="rId4"/>
              </a:rPr>
              <a:t>Crime </a:t>
            </a:r>
            <a:r>
              <a:rPr lang="en-GB" sz="1200" u="sng" kern="1200" dirty="0" err="1">
                <a:solidFill>
                  <a:schemeClr val="tx1"/>
                </a:solidFill>
                <a:effectLst/>
                <a:latin typeface="+mn-lt"/>
                <a:ea typeface="+mn-ea"/>
                <a:cs typeface="+mn-cs"/>
                <a:hlinkClick r:id="rId4"/>
              </a:rPr>
              <a:t>analysis</a:t>
            </a:r>
            <a:r>
              <a:rPr lang="en-GB" dirty="0" err="1"/>
              <a:t>Cluster</a:t>
            </a:r>
            <a:r>
              <a:rPr lang="en-GB" dirty="0"/>
              <a:t> analysis can be used to identify areas where there are greater incidences of particular types of crime. By identifying these distinct areas or "hot spots" where a similar crime has happened over a period of time, it is possible to manage law enforcement resources more effectively.</a:t>
            </a:r>
          </a:p>
        </p:txBody>
      </p:sp>
      <p:sp>
        <p:nvSpPr>
          <p:cNvPr id="4" name="Slide Number Placeholder 3"/>
          <p:cNvSpPr>
            <a:spLocks noGrp="1"/>
          </p:cNvSpPr>
          <p:nvPr>
            <p:ph type="sldNum" sz="quarter" idx="5"/>
          </p:nvPr>
        </p:nvSpPr>
        <p:spPr/>
        <p:txBody>
          <a:bodyPr/>
          <a:lstStyle/>
          <a:p>
            <a:fld id="{5A9B2C62-FE30-453D-946B-754E9E42C845}" type="slidenum">
              <a:rPr lang="en-US" smtClean="0"/>
              <a:t>5</a:t>
            </a:fld>
            <a:endParaRPr lang="en-US"/>
          </a:p>
        </p:txBody>
      </p:sp>
    </p:spTree>
    <p:extLst>
      <p:ext uri="{BB962C8B-B14F-4D97-AF65-F5344CB8AC3E}">
        <p14:creationId xmlns:p14="http://schemas.microsoft.com/office/powerpoint/2010/main" val="4138188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a:p>
        </p:txBody>
      </p:sp>
    </p:spTree>
    <p:extLst>
      <p:ext uri="{BB962C8B-B14F-4D97-AF65-F5344CB8AC3E}">
        <p14:creationId xmlns:p14="http://schemas.microsoft.com/office/powerpoint/2010/main" val="404868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choice of linkage method entirely depends on you and there is no hard and fast method that will always give you good results. Different linkage methods lead to different clusters.</a:t>
            </a:r>
          </a:p>
          <a:p>
            <a:r>
              <a:rPr lang="en-GB" sz="1200" b="0" i="0" kern="1200" dirty="0">
                <a:solidFill>
                  <a:schemeClr val="tx1"/>
                </a:solidFill>
                <a:effectLst/>
                <a:latin typeface="+mn-lt"/>
                <a:ea typeface="+mn-ea"/>
                <a:cs typeface="+mn-cs"/>
              </a:rPr>
              <a:t>The point of doing all this is to demonstrate the way hierarchical clustering works, it maintains a memory of how we went through this process and that memory is stored in </a:t>
            </a:r>
            <a:r>
              <a:rPr lang="en-GB" sz="1200" b="1" i="0" kern="1200" dirty="0">
                <a:solidFill>
                  <a:schemeClr val="tx1"/>
                </a:solidFill>
                <a:effectLst/>
                <a:latin typeface="+mn-lt"/>
                <a:ea typeface="+mn-ea"/>
                <a:cs typeface="+mn-cs"/>
              </a:rPr>
              <a:t>Dendrogram</a:t>
            </a:r>
            <a:r>
              <a:rPr lang="en-GB"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A9B2C62-FE30-453D-946B-754E9E42C845}" type="slidenum">
              <a:rPr lang="en-US" smtClean="0"/>
              <a:t>7</a:t>
            </a:fld>
            <a:endParaRPr lang="en-US"/>
          </a:p>
        </p:txBody>
      </p:sp>
    </p:spTree>
    <p:extLst>
      <p:ext uri="{BB962C8B-B14F-4D97-AF65-F5344CB8AC3E}">
        <p14:creationId xmlns:p14="http://schemas.microsoft.com/office/powerpoint/2010/main" val="58618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k-means clustering tries to group similar kinds of items in form of clusters. It finds the similarity between the items and groups them into the clusters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Resource: https://realpython.com/k-means-clustering-python/ </a:t>
            </a:r>
            <a:endParaRPr lang="en-GB" dirty="0"/>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359573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Source: https://towardsdatascience.com/k-means-clustering-identifying-f-r-i-e-n-d-s-in-the-world-of-strangers-695537505d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step 3, basically we have to check that for every data point in our dataset, identify which of the two centroids(Blue or Red) is the closest. This we will determine by refreshing our geometry knowledge. What we’re going to do is we connect those centroids with straight line and bisect that line with a perpendicular(marked in yellow).Any point on yellow line is equidistant from both centroids. Points lying above the line belongs to blue cluster centroid and likewise points lying below the line belongs to red cluster centroid. For simplicity purpose points of clusters that they belong will be painted in same </a:t>
            </a:r>
            <a:r>
              <a:rPr lang="en-GB" sz="1200" b="0" i="0" kern="1200" dirty="0" err="1">
                <a:solidFill>
                  <a:schemeClr val="tx1"/>
                </a:solidFill>
                <a:effectLst/>
                <a:latin typeface="+mn-lt"/>
                <a:ea typeface="+mn-ea"/>
                <a:cs typeface="+mn-cs"/>
              </a:rPr>
              <a:t>colors</a:t>
            </a:r>
            <a:r>
              <a:rPr lang="en-GB" sz="1200" b="0" i="0" kern="1200" dirty="0">
                <a:solidFill>
                  <a:schemeClr val="tx1"/>
                </a:solidFill>
                <a:effectLst/>
                <a:latin typeface="+mn-lt"/>
                <a:ea typeface="+mn-ea"/>
                <a:cs typeface="+mn-cs"/>
              </a:rPr>
              <a:t>. Before we continue further again I would like to mention “closest” is an ambiguous term. Because closest when you visualize things on scatter plot is pretty straight forward implies that the distance we’re looking at. From scatter plot we can very well conclude that point x is closer to cluster A and point y is closer to cluster B.</a:t>
            </a:r>
            <a:endParaRPr lang="en-GB" dirty="0"/>
          </a:p>
        </p:txBody>
      </p:sp>
      <p:sp>
        <p:nvSpPr>
          <p:cNvPr id="4" name="Slide Number Placeholder 3"/>
          <p:cNvSpPr>
            <a:spLocks noGrp="1"/>
          </p:cNvSpPr>
          <p:nvPr>
            <p:ph type="sldNum" sz="quarter" idx="5"/>
          </p:nvPr>
        </p:nvSpPr>
        <p:spPr/>
        <p:txBody>
          <a:bodyPr/>
          <a:lstStyle/>
          <a:p>
            <a:fld id="{5A9B2C62-FE30-453D-946B-754E9E42C845}" type="slidenum">
              <a:rPr lang="en-US" smtClean="0"/>
              <a:t>11</a:t>
            </a:fld>
            <a:endParaRPr lang="en-US"/>
          </a:p>
        </p:txBody>
      </p:sp>
    </p:spTree>
    <p:extLst>
      <p:ext uri="{BB962C8B-B14F-4D97-AF65-F5344CB8AC3E}">
        <p14:creationId xmlns:p14="http://schemas.microsoft.com/office/powerpoint/2010/main" val="479212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difference between Euclidean distances vs Cosine one in Python, article: https://cmry.github.io/notes/euclidean-v-cosine</a:t>
            </a:r>
          </a:p>
          <a:p>
            <a:endParaRPr lang="en-GB" dirty="0"/>
          </a:p>
          <a:p>
            <a:endParaRPr lang="en-GB" dirty="0"/>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a:p>
        </p:txBody>
      </p:sp>
    </p:spTree>
    <p:extLst>
      <p:ext uri="{BB962C8B-B14F-4D97-AF65-F5344CB8AC3E}">
        <p14:creationId xmlns:p14="http://schemas.microsoft.com/office/powerpoint/2010/main" val="116102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difference between Euclidean distances vs Cosine one in Python, article: https://cmry.github.io/notes/euclidean-v-cosine</a:t>
            </a:r>
          </a:p>
          <a:p>
            <a:endParaRPr lang="en-GB" dirty="0"/>
          </a:p>
          <a:p>
            <a:endParaRPr lang="en-GB" dirty="0"/>
          </a:p>
        </p:txBody>
      </p:sp>
      <p:sp>
        <p:nvSpPr>
          <p:cNvPr id="4" name="Slide Number Placeholder 3"/>
          <p:cNvSpPr>
            <a:spLocks noGrp="1"/>
          </p:cNvSpPr>
          <p:nvPr>
            <p:ph type="sldNum" sz="quarter" idx="5"/>
          </p:nvPr>
        </p:nvSpPr>
        <p:spPr/>
        <p:txBody>
          <a:bodyPr/>
          <a:lstStyle/>
          <a:p>
            <a:fld id="{5A9B2C62-FE30-453D-946B-754E9E42C845}" type="slidenum">
              <a:rPr lang="en-US" smtClean="0"/>
              <a:t>14</a:t>
            </a:fld>
            <a:endParaRPr lang="en-US"/>
          </a:p>
        </p:txBody>
      </p:sp>
    </p:spTree>
    <p:extLst>
      <p:ext uri="{BB962C8B-B14F-4D97-AF65-F5344CB8AC3E}">
        <p14:creationId xmlns:p14="http://schemas.microsoft.com/office/powerpoint/2010/main" val="377147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2/9/2021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2/9/2021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2/9/2021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DD4D519-7580-4F1D-A885-7AADDB330A56}"/>
              </a:ext>
            </a:extLst>
          </p:cNvPr>
          <p:cNvSpPr>
            <a:spLocks noGrp="1" noChangeArrowheads="1"/>
          </p:cNvSpPr>
          <p:nvPr>
            <p:ph type="dt" sz="half" idx="10"/>
          </p:nvPr>
        </p:nvSpPr>
        <p:spPr>
          <a:ln/>
        </p:spPr>
        <p:txBody>
          <a:bodyPr/>
          <a:lstStyle>
            <a:lvl1pPr>
              <a:defRPr/>
            </a:lvl1pPr>
          </a:lstStyle>
          <a:p>
            <a:pPr>
              <a:defRPr/>
            </a:pPr>
            <a:fld id="{4A36F581-21B2-42AA-B62A-E909C4F94E03}" type="datetimeFigureOut">
              <a:rPr lang="en-US" altLang="en-US"/>
              <a:pPr>
                <a:defRPr/>
              </a:pPr>
              <a:t>2/10/2021</a:t>
            </a:fld>
            <a:endParaRPr lang="en-US" altLang="en-US"/>
          </a:p>
        </p:txBody>
      </p:sp>
      <p:sp>
        <p:nvSpPr>
          <p:cNvPr id="3" name="Rectangle 5">
            <a:extLst>
              <a:ext uri="{FF2B5EF4-FFF2-40B4-BE49-F238E27FC236}">
                <a16:creationId xmlns:a16="http://schemas.microsoft.com/office/drawing/2014/main" id="{E05F30B2-B626-4E3F-85B5-014CC2A20A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140CA07-F127-4888-B9D4-D2B9C44C2B90}"/>
              </a:ext>
            </a:extLst>
          </p:cNvPr>
          <p:cNvSpPr>
            <a:spLocks noGrp="1" noChangeArrowheads="1"/>
          </p:cNvSpPr>
          <p:nvPr>
            <p:ph type="sldNum" sz="quarter" idx="12"/>
          </p:nvPr>
        </p:nvSpPr>
        <p:spPr>
          <a:ln/>
        </p:spPr>
        <p:txBody>
          <a:bodyPr/>
          <a:lstStyle>
            <a:lvl1pPr>
              <a:defRPr/>
            </a:lvl1pPr>
          </a:lstStyle>
          <a:p>
            <a:fld id="{40169A4E-9512-4F21-8810-463A8E836EA0}" type="slidenum">
              <a:rPr lang="en-US" altLang="en-US"/>
              <a:pPr/>
              <a:t>‹#›</a:t>
            </a:fld>
            <a:endParaRPr lang="en-US" altLang="en-US"/>
          </a:p>
        </p:txBody>
      </p:sp>
    </p:spTree>
    <p:extLst>
      <p:ext uri="{BB962C8B-B14F-4D97-AF65-F5344CB8AC3E}">
        <p14:creationId xmlns:p14="http://schemas.microsoft.com/office/powerpoint/2010/main" val="340539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2/9/2021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2/9/2021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2/9/2021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2/9/2021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2/9/2021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2/9/2021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2/9/2021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2/9/2021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 id="2147483661"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files.realpython.com/media/centroids_iterations.247379590275.gi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6096000" y="1276350"/>
            <a:ext cx="5057776" cy="4352925"/>
          </a:xfrm>
        </p:spPr>
        <p:txBody>
          <a:bodyPr>
            <a:normAutofit/>
          </a:bodyPr>
          <a:lstStyle/>
          <a:p>
            <a:r>
              <a:rPr lang="en-US" dirty="0"/>
              <a:t>01 Introduction to Clustering</a:t>
            </a:r>
          </a:p>
          <a:p>
            <a:r>
              <a:rPr lang="en-US" dirty="0"/>
              <a:t>02 K-means </a:t>
            </a:r>
          </a:p>
          <a:p>
            <a:r>
              <a:rPr lang="en-US" dirty="0"/>
              <a:t>03 Customer Segmentation in Python</a:t>
            </a:r>
          </a:p>
          <a:p>
            <a:r>
              <a:rPr lang="en-US" dirty="0"/>
              <a:t>04 Gaussian Mixture models (If we have time) </a:t>
            </a:r>
          </a:p>
          <a:p>
            <a:r>
              <a:rPr lang="en-US" dirty="0"/>
              <a:t>05 Closing Q&amp;A</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2/10/2021</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a:xfrm>
            <a:off x="761917" y="460220"/>
            <a:ext cx="2956560" cy="1333500"/>
          </a:xfrm>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What does it do?</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Picture 3" descr="Diagram&#10;&#10;Description automatically generated">
            <a:extLst>
              <a:ext uri="{FF2B5EF4-FFF2-40B4-BE49-F238E27FC236}">
                <a16:creationId xmlns:a16="http://schemas.microsoft.com/office/drawing/2014/main" id="{0429482A-3D65-4BF4-A509-9C233FDA4D16}"/>
              </a:ext>
            </a:extLst>
          </p:cNvPr>
          <p:cNvPicPr>
            <a:picLocks noChangeAspect="1"/>
          </p:cNvPicPr>
          <p:nvPr/>
        </p:nvPicPr>
        <p:blipFill>
          <a:blip r:embed="rId2"/>
          <a:stretch>
            <a:fillRect/>
          </a:stretch>
        </p:blipFill>
        <p:spPr>
          <a:xfrm>
            <a:off x="1383477" y="2009776"/>
            <a:ext cx="9425045" cy="3985448"/>
          </a:xfrm>
          <a:prstGeom prst="rect">
            <a:avLst/>
          </a:prstGeom>
        </p:spPr>
      </p:pic>
      <p:sp>
        <p:nvSpPr>
          <p:cNvPr id="3" name="Rectangle 2">
            <a:extLst>
              <a:ext uri="{FF2B5EF4-FFF2-40B4-BE49-F238E27FC236}">
                <a16:creationId xmlns:a16="http://schemas.microsoft.com/office/drawing/2014/main" id="{7D7AED8A-F5CB-43AE-8BBF-EF2B15B1A13C}"/>
              </a:ext>
            </a:extLst>
          </p:cNvPr>
          <p:cNvSpPr/>
          <p:nvPr/>
        </p:nvSpPr>
        <p:spPr>
          <a:xfrm>
            <a:off x="1109472" y="6561822"/>
            <a:ext cx="7650480" cy="215444"/>
          </a:xfrm>
          <a:prstGeom prst="rect">
            <a:avLst/>
          </a:prstGeom>
        </p:spPr>
        <p:txBody>
          <a:bodyPr wrap="square">
            <a:spAutoFit/>
          </a:bodyPr>
          <a:lstStyle/>
          <a:p>
            <a:r>
              <a:rPr lang="en-GB" sz="800" dirty="0"/>
              <a:t>Image from: https://towardsdatascience.com/k-means-clustering-identifying-f-r-i-e-n-d-s-in-the-world-of-strangers-695537505d</a:t>
            </a:r>
          </a:p>
        </p:txBody>
      </p:sp>
    </p:spTree>
    <p:extLst>
      <p:ext uri="{BB962C8B-B14F-4D97-AF65-F5344CB8AC3E}">
        <p14:creationId xmlns:p14="http://schemas.microsoft.com/office/powerpoint/2010/main" val="73554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The algorithm example</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7" name="TextBox 6">
            <a:extLst>
              <a:ext uri="{FF2B5EF4-FFF2-40B4-BE49-F238E27FC236}">
                <a16:creationId xmlns:a16="http://schemas.microsoft.com/office/drawing/2014/main" id="{AAD1DE87-A021-4ED1-8FD5-CB71C7A0F5E5}"/>
              </a:ext>
            </a:extLst>
          </p:cNvPr>
          <p:cNvSpPr txBox="1"/>
          <p:nvPr/>
        </p:nvSpPr>
        <p:spPr>
          <a:xfrm>
            <a:off x="1028699" y="6562314"/>
            <a:ext cx="9889017" cy="215444"/>
          </a:xfrm>
          <a:prstGeom prst="rect">
            <a:avLst/>
          </a:prstGeom>
          <a:noFill/>
        </p:spPr>
        <p:txBody>
          <a:bodyPr wrap="square" rtlCol="0">
            <a:spAutoFit/>
          </a:bodyPr>
          <a:lstStyle/>
          <a:p>
            <a:r>
              <a:rPr lang="en-GB" sz="800" dirty="0"/>
              <a:t>Image from: https://www.analyticsvidhya.com/blog/2020/10/a-simple-explanation-of-k-means-clustering/</a:t>
            </a:r>
          </a:p>
        </p:txBody>
      </p:sp>
      <p:pic>
        <p:nvPicPr>
          <p:cNvPr id="7170" name="Picture 2" descr="Image for post">
            <a:extLst>
              <a:ext uri="{FF2B5EF4-FFF2-40B4-BE49-F238E27FC236}">
                <a16:creationId xmlns:a16="http://schemas.microsoft.com/office/drawing/2014/main" id="{4398B53B-0FBD-412E-BD3F-2B81BCD6DE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91" t="4930" r="26606" b="5665"/>
          <a:stretch/>
        </p:blipFill>
        <p:spPr bwMode="auto">
          <a:xfrm>
            <a:off x="1577599" y="1991725"/>
            <a:ext cx="2937795"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for post">
            <a:extLst>
              <a:ext uri="{FF2B5EF4-FFF2-40B4-BE49-F238E27FC236}">
                <a16:creationId xmlns:a16="http://schemas.microsoft.com/office/drawing/2014/main" id="{2989DFFB-E241-4461-96F7-3DC446F724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730" t="5810" r="18869" b="5931"/>
          <a:stretch/>
        </p:blipFill>
        <p:spPr bwMode="auto">
          <a:xfrm>
            <a:off x="6739747" y="1999782"/>
            <a:ext cx="3012256"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for post">
            <a:extLst>
              <a:ext uri="{FF2B5EF4-FFF2-40B4-BE49-F238E27FC236}">
                <a16:creationId xmlns:a16="http://schemas.microsoft.com/office/drawing/2014/main" id="{26735AF4-DB0A-4A84-B4F6-B5A51CD8FB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58" t="3899" r="17820" b="5167"/>
          <a:stretch/>
        </p:blipFill>
        <p:spPr bwMode="auto">
          <a:xfrm>
            <a:off x="1504950" y="4295987"/>
            <a:ext cx="3083095"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for post">
            <a:extLst>
              <a:ext uri="{FF2B5EF4-FFF2-40B4-BE49-F238E27FC236}">
                <a16:creationId xmlns:a16="http://schemas.microsoft.com/office/drawing/2014/main" id="{F235188E-2A55-4B77-9DD3-61969D6A3D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240" r="17967" b="5692"/>
          <a:stretch/>
        </p:blipFill>
        <p:spPr bwMode="auto">
          <a:xfrm>
            <a:off x="6739747" y="4295987"/>
            <a:ext cx="3110457" cy="180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D660B77-23D4-4CCA-B5F8-BC4ECE730766}"/>
              </a:ext>
            </a:extLst>
          </p:cNvPr>
          <p:cNvSpPr/>
          <p:nvPr/>
        </p:nvSpPr>
        <p:spPr>
          <a:xfrm>
            <a:off x="1028699" y="1548044"/>
            <a:ext cx="5261377" cy="369332"/>
          </a:xfrm>
          <a:prstGeom prst="rect">
            <a:avLst/>
          </a:prstGeom>
        </p:spPr>
        <p:txBody>
          <a:bodyPr wrap="none">
            <a:spAutoFit/>
          </a:bodyPr>
          <a:lstStyle/>
          <a:p>
            <a:r>
              <a:rPr lang="en-GB" b="1" dirty="0">
                <a:solidFill>
                  <a:schemeClr val="accent2">
                    <a:lumMod val="50000"/>
                  </a:schemeClr>
                </a:solidFill>
                <a:hlinkClick r:id="rId7">
                  <a:extLst>
                    <a:ext uri="{A12FA001-AC4F-418D-AE19-62706E023703}">
                      <ahyp:hlinkClr xmlns:ahyp="http://schemas.microsoft.com/office/drawing/2018/hyperlinkcolor" val="tx"/>
                    </a:ext>
                  </a:extLst>
                </a:hlinkClick>
              </a:rPr>
              <a:t>Gif Example</a:t>
            </a:r>
            <a:r>
              <a:rPr lang="en-GB" b="1" dirty="0">
                <a:solidFill>
                  <a:schemeClr val="accent2">
                    <a:lumMod val="50000"/>
                  </a:schemeClr>
                </a:solidFill>
              </a:rPr>
              <a:t>: K-Means Iteration Convergence</a:t>
            </a:r>
          </a:p>
        </p:txBody>
      </p:sp>
      <p:sp>
        <p:nvSpPr>
          <p:cNvPr id="4" name="TextBox 3">
            <a:extLst>
              <a:ext uri="{FF2B5EF4-FFF2-40B4-BE49-F238E27FC236}">
                <a16:creationId xmlns:a16="http://schemas.microsoft.com/office/drawing/2014/main" id="{1EB38F53-EE16-465A-9938-F3560A3262C4}"/>
              </a:ext>
            </a:extLst>
          </p:cNvPr>
          <p:cNvSpPr txBox="1"/>
          <p:nvPr/>
        </p:nvSpPr>
        <p:spPr>
          <a:xfrm flipH="1">
            <a:off x="1697315" y="3783754"/>
            <a:ext cx="2937794" cy="307777"/>
          </a:xfrm>
          <a:prstGeom prst="rect">
            <a:avLst/>
          </a:prstGeom>
          <a:noFill/>
        </p:spPr>
        <p:txBody>
          <a:bodyPr wrap="square" rtlCol="0">
            <a:spAutoFit/>
          </a:bodyPr>
          <a:lstStyle/>
          <a:p>
            <a:r>
              <a:rPr lang="en-GB" sz="1400" b="1" dirty="0"/>
              <a:t>Step 1: Choose initial points </a:t>
            </a:r>
          </a:p>
        </p:txBody>
      </p:sp>
      <p:sp>
        <p:nvSpPr>
          <p:cNvPr id="16" name="TextBox 15">
            <a:extLst>
              <a:ext uri="{FF2B5EF4-FFF2-40B4-BE49-F238E27FC236}">
                <a16:creationId xmlns:a16="http://schemas.microsoft.com/office/drawing/2014/main" id="{968279BB-8CCE-4314-B67A-C4E8F98F2970}"/>
              </a:ext>
            </a:extLst>
          </p:cNvPr>
          <p:cNvSpPr txBox="1"/>
          <p:nvPr/>
        </p:nvSpPr>
        <p:spPr>
          <a:xfrm flipH="1">
            <a:off x="5779008" y="3783754"/>
            <a:ext cx="5312664" cy="523220"/>
          </a:xfrm>
          <a:prstGeom prst="rect">
            <a:avLst/>
          </a:prstGeom>
          <a:noFill/>
        </p:spPr>
        <p:txBody>
          <a:bodyPr wrap="square" rtlCol="0">
            <a:spAutoFit/>
          </a:bodyPr>
          <a:lstStyle/>
          <a:p>
            <a:r>
              <a:rPr lang="en-GB" sz="1400" b="1" dirty="0"/>
              <a:t>Step 2: Connect centroids with a dotted line and ‘draw’ perpendicular line bisecting it, at the average point. </a:t>
            </a:r>
          </a:p>
        </p:txBody>
      </p:sp>
      <p:sp>
        <p:nvSpPr>
          <p:cNvPr id="17" name="TextBox 16">
            <a:extLst>
              <a:ext uri="{FF2B5EF4-FFF2-40B4-BE49-F238E27FC236}">
                <a16:creationId xmlns:a16="http://schemas.microsoft.com/office/drawing/2014/main" id="{46888E1B-7F88-412F-A771-30A304E51E1B}"/>
              </a:ext>
            </a:extLst>
          </p:cNvPr>
          <p:cNvSpPr txBox="1"/>
          <p:nvPr/>
        </p:nvSpPr>
        <p:spPr>
          <a:xfrm flipH="1">
            <a:off x="1304172" y="6060083"/>
            <a:ext cx="3487284" cy="523220"/>
          </a:xfrm>
          <a:prstGeom prst="rect">
            <a:avLst/>
          </a:prstGeom>
          <a:noFill/>
        </p:spPr>
        <p:txBody>
          <a:bodyPr wrap="square" rtlCol="0">
            <a:spAutoFit/>
          </a:bodyPr>
          <a:lstStyle/>
          <a:p>
            <a:r>
              <a:rPr lang="en-GB" sz="1400" b="1" dirty="0"/>
              <a:t>Step 3: Assign values to clusters and calculate the AVR of each cluster.</a:t>
            </a:r>
          </a:p>
        </p:txBody>
      </p:sp>
      <p:sp>
        <p:nvSpPr>
          <p:cNvPr id="20" name="TextBox 19">
            <a:extLst>
              <a:ext uri="{FF2B5EF4-FFF2-40B4-BE49-F238E27FC236}">
                <a16:creationId xmlns:a16="http://schemas.microsoft.com/office/drawing/2014/main" id="{E16A68D5-3DA9-4E19-A6A2-C4C03210DEF1}"/>
              </a:ext>
            </a:extLst>
          </p:cNvPr>
          <p:cNvSpPr txBox="1"/>
          <p:nvPr/>
        </p:nvSpPr>
        <p:spPr>
          <a:xfrm flipH="1">
            <a:off x="6912410" y="6157310"/>
            <a:ext cx="2937794" cy="523220"/>
          </a:xfrm>
          <a:prstGeom prst="rect">
            <a:avLst/>
          </a:prstGeom>
          <a:noFill/>
        </p:spPr>
        <p:txBody>
          <a:bodyPr wrap="square" rtlCol="0">
            <a:spAutoFit/>
          </a:bodyPr>
          <a:lstStyle/>
          <a:p>
            <a:r>
              <a:rPr lang="en-GB" sz="1400" b="1" dirty="0"/>
              <a:t>Step 4: Set new centroid points and go back to step 2.</a:t>
            </a:r>
          </a:p>
        </p:txBody>
      </p:sp>
    </p:spTree>
    <p:extLst>
      <p:ext uri="{BB962C8B-B14F-4D97-AF65-F5344CB8AC3E}">
        <p14:creationId xmlns:p14="http://schemas.microsoft.com/office/powerpoint/2010/main" val="367616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The algorithm in detail</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868597" y="1851472"/>
            <a:ext cx="10049119" cy="4116127"/>
          </a:xfrm>
          <a:prstGeom prst="rect">
            <a:avLst/>
          </a:prstGeom>
        </p:spPr>
        <p:txBody>
          <a:bodyPr wrap="square">
            <a:spAutoFit/>
          </a:bodyPr>
          <a:lstStyle/>
          <a:p>
            <a:pPr marL="285750" indent="-285750">
              <a:lnSpc>
                <a:spcPct val="150000"/>
              </a:lnSpc>
              <a:buFont typeface="Arial" panose="020B0604020202020204" pitchFamily="34" charset="0"/>
              <a:buChar char="•"/>
            </a:pPr>
            <a:r>
              <a:rPr lang="en-GB" sz="1600" b="1" dirty="0">
                <a:solidFill>
                  <a:schemeClr val="accent2">
                    <a:lumMod val="50000"/>
                  </a:schemeClr>
                </a:solidFill>
              </a:rPr>
              <a:t>Goal</a:t>
            </a:r>
            <a:r>
              <a:rPr lang="en-GB" sz="1600" dirty="0">
                <a:solidFill>
                  <a:schemeClr val="accent2">
                    <a:lumMod val="50000"/>
                  </a:schemeClr>
                </a:solidFill>
              </a:rPr>
              <a:t>: Minimize the our objective function</a:t>
            </a:r>
            <a:r>
              <a:rPr lang="en-GB" sz="1600" b="1" dirty="0">
                <a:solidFill>
                  <a:schemeClr val="accent2">
                    <a:lumMod val="50000"/>
                  </a:schemeClr>
                </a:solidFill>
              </a:rPr>
              <a:t>.</a:t>
            </a:r>
          </a:p>
          <a:p>
            <a:pPr marL="285750" indent="-285750">
              <a:lnSpc>
                <a:spcPct val="150000"/>
              </a:lnSpc>
              <a:buFont typeface="Arial" panose="020B0604020202020204" pitchFamily="34" charset="0"/>
              <a:buChar char="•"/>
            </a:pPr>
            <a:endParaRPr lang="en-GB" sz="1600" dirty="0">
              <a:solidFill>
                <a:schemeClr val="accent2">
                  <a:lumMod val="50000"/>
                </a:schemeClr>
              </a:solidFill>
            </a:endParaRPr>
          </a:p>
          <a:p>
            <a:pPr marL="285750" indent="-285750">
              <a:lnSpc>
                <a:spcPct val="150000"/>
              </a:lnSpc>
              <a:buFont typeface="Arial" panose="020B0604020202020204" pitchFamily="34" charset="0"/>
              <a:buChar char="•"/>
            </a:pPr>
            <a:r>
              <a:rPr lang="en-GB" sz="1600" dirty="0">
                <a:solidFill>
                  <a:schemeClr val="accent2">
                    <a:lumMod val="50000"/>
                  </a:schemeClr>
                </a:solidFill>
              </a:rPr>
              <a:t>For our </a:t>
            </a:r>
            <a:r>
              <a:rPr lang="en-GB" sz="1600" b="1" dirty="0">
                <a:solidFill>
                  <a:schemeClr val="accent2">
                    <a:lumMod val="50000"/>
                  </a:schemeClr>
                </a:solidFill>
              </a:rPr>
              <a:t>objective function</a:t>
            </a:r>
            <a:r>
              <a:rPr lang="en-GB" sz="1600" dirty="0">
                <a:solidFill>
                  <a:schemeClr val="accent2">
                    <a:lumMod val="50000"/>
                  </a:schemeClr>
                </a:solidFill>
              </a:rPr>
              <a:t>, which measures the quality of a clustering, we use the </a:t>
            </a:r>
            <a:r>
              <a:rPr lang="en-GB" sz="1600" b="1" dirty="0">
                <a:solidFill>
                  <a:schemeClr val="accent2">
                    <a:lumMod val="50000"/>
                  </a:schemeClr>
                </a:solidFill>
              </a:rPr>
              <a:t>sum of the squared error (SSE)</a:t>
            </a:r>
            <a:r>
              <a:rPr lang="en-GB" sz="1600" dirty="0">
                <a:solidFill>
                  <a:schemeClr val="accent2">
                    <a:lumMod val="50000"/>
                  </a:schemeClr>
                </a:solidFill>
              </a:rPr>
              <a:t>, which is also known as scatter.</a:t>
            </a:r>
          </a:p>
          <a:p>
            <a:pPr marL="285750" indent="-285750">
              <a:lnSpc>
                <a:spcPct val="150000"/>
              </a:lnSpc>
              <a:buFont typeface="Arial" panose="020B0604020202020204" pitchFamily="34" charset="0"/>
              <a:buChar char="•"/>
            </a:pPr>
            <a:endParaRPr lang="en-GB" sz="1600" dirty="0">
              <a:solidFill>
                <a:schemeClr val="accent2">
                  <a:lumMod val="50000"/>
                </a:schemeClr>
              </a:solidFill>
            </a:endParaRPr>
          </a:p>
          <a:p>
            <a:pPr marL="285750" indent="-285750">
              <a:lnSpc>
                <a:spcPct val="150000"/>
              </a:lnSpc>
              <a:buFont typeface="Arial" panose="020B0604020202020204" pitchFamily="34" charset="0"/>
              <a:buChar char="•"/>
            </a:pPr>
            <a:r>
              <a:rPr lang="en-GB" sz="1600" dirty="0">
                <a:solidFill>
                  <a:schemeClr val="accent2">
                    <a:lumMod val="50000"/>
                  </a:schemeClr>
                </a:solidFill>
              </a:rPr>
              <a:t>Calculate the error of each data point, i.e., its </a:t>
            </a:r>
            <a:r>
              <a:rPr lang="en-GB" sz="1600" b="1" dirty="0">
                <a:solidFill>
                  <a:schemeClr val="accent2">
                    <a:lumMod val="50000"/>
                  </a:schemeClr>
                </a:solidFill>
              </a:rPr>
              <a:t>Euclidean distance to the closest centroid</a:t>
            </a:r>
            <a:r>
              <a:rPr lang="en-GB" sz="1600" dirty="0">
                <a:solidFill>
                  <a:schemeClr val="accent2">
                    <a:lumMod val="50000"/>
                  </a:schemeClr>
                </a:solidFill>
              </a:rPr>
              <a:t>, and then compute the </a:t>
            </a:r>
            <a:r>
              <a:rPr lang="en-GB" sz="1600" b="1" dirty="0">
                <a:solidFill>
                  <a:schemeClr val="accent2">
                    <a:lumMod val="50000"/>
                  </a:schemeClr>
                </a:solidFill>
              </a:rPr>
              <a:t>total sum of the squared errors</a:t>
            </a:r>
            <a:r>
              <a:rPr lang="en-GB" sz="1600" dirty="0">
                <a:solidFill>
                  <a:schemeClr val="accent2">
                    <a:lumMod val="50000"/>
                  </a:schemeClr>
                </a:solidFill>
              </a:rPr>
              <a:t>. </a:t>
            </a:r>
          </a:p>
          <a:p>
            <a:pPr marL="285750" indent="-285750">
              <a:lnSpc>
                <a:spcPct val="150000"/>
              </a:lnSpc>
              <a:buFont typeface="Arial" panose="020B0604020202020204" pitchFamily="34" charset="0"/>
              <a:buChar char="•"/>
            </a:pPr>
            <a:endParaRPr lang="en-GB" sz="1600" dirty="0">
              <a:solidFill>
                <a:schemeClr val="accent2">
                  <a:lumMod val="50000"/>
                </a:schemeClr>
              </a:solidFill>
            </a:endParaRPr>
          </a:p>
          <a:p>
            <a:pPr marL="285750" indent="-285750">
              <a:lnSpc>
                <a:spcPct val="150000"/>
              </a:lnSpc>
              <a:buFont typeface="Arial" panose="020B0604020202020204" pitchFamily="34" charset="0"/>
              <a:buChar char="•"/>
            </a:pPr>
            <a:r>
              <a:rPr lang="en-GB" sz="1600" dirty="0">
                <a:solidFill>
                  <a:schemeClr val="accent2">
                    <a:lumMod val="50000"/>
                  </a:schemeClr>
                </a:solidFill>
              </a:rPr>
              <a:t>Given </a:t>
            </a:r>
            <a:r>
              <a:rPr lang="en-GB" sz="1600" b="1" dirty="0">
                <a:solidFill>
                  <a:schemeClr val="accent2">
                    <a:lumMod val="50000"/>
                  </a:schemeClr>
                </a:solidFill>
              </a:rPr>
              <a:t>two diﬀerent sets of clusters </a:t>
            </a:r>
            <a:r>
              <a:rPr lang="en-GB" sz="1600" dirty="0">
                <a:solidFill>
                  <a:schemeClr val="accent2">
                    <a:lumMod val="50000"/>
                  </a:schemeClr>
                </a:solidFill>
              </a:rPr>
              <a:t>that are produced by two </a:t>
            </a:r>
            <a:r>
              <a:rPr lang="en-GB" sz="1600" b="1" dirty="0">
                <a:solidFill>
                  <a:schemeClr val="accent2">
                    <a:lumMod val="50000"/>
                  </a:schemeClr>
                </a:solidFill>
              </a:rPr>
              <a:t>diﬀerent runs of K-means</a:t>
            </a:r>
            <a:r>
              <a:rPr lang="en-GB" sz="1600" dirty="0">
                <a:solidFill>
                  <a:schemeClr val="accent2">
                    <a:lumMod val="50000"/>
                  </a:schemeClr>
                </a:solidFill>
              </a:rPr>
              <a:t>, we prefer the one with the </a:t>
            </a:r>
            <a:r>
              <a:rPr lang="en-GB" sz="1600" b="1" dirty="0">
                <a:solidFill>
                  <a:schemeClr val="accent2">
                    <a:lumMod val="50000"/>
                  </a:schemeClr>
                </a:solidFill>
              </a:rPr>
              <a:t>smallest squared error</a:t>
            </a:r>
            <a:r>
              <a:rPr lang="en-GB" sz="1600" dirty="0">
                <a:solidFill>
                  <a:schemeClr val="accent2">
                    <a:lumMod val="50000"/>
                  </a:schemeClr>
                </a:solidFill>
              </a:rPr>
              <a:t>, since this means that the prototypes (centroids) of this clustering are a better representation of the points in their cluster.</a:t>
            </a:r>
          </a:p>
        </p:txBody>
      </p:sp>
      <p:sp>
        <p:nvSpPr>
          <p:cNvPr id="7" name="TextBox 6">
            <a:extLst>
              <a:ext uri="{FF2B5EF4-FFF2-40B4-BE49-F238E27FC236}">
                <a16:creationId xmlns:a16="http://schemas.microsoft.com/office/drawing/2014/main" id="{AAD1DE87-A021-4ED1-8FD5-CB71C7A0F5E5}"/>
              </a:ext>
            </a:extLst>
          </p:cNvPr>
          <p:cNvSpPr txBox="1"/>
          <p:nvPr/>
        </p:nvSpPr>
        <p:spPr>
          <a:xfrm>
            <a:off x="1028699" y="6562314"/>
            <a:ext cx="9889017" cy="215444"/>
          </a:xfrm>
          <a:prstGeom prst="rect">
            <a:avLst/>
          </a:prstGeom>
          <a:noFill/>
        </p:spPr>
        <p:txBody>
          <a:bodyPr wrap="square" rtlCol="0">
            <a:spAutoFit/>
          </a:bodyPr>
          <a:lstStyle/>
          <a:p>
            <a:r>
              <a:rPr lang="en-GB" sz="800" dirty="0"/>
              <a:t>Source: https://heartbeat.fritz.ai/understanding-the-mathematics-behind-k-means-clustering-40e1d55e2f4c</a:t>
            </a:r>
          </a:p>
        </p:txBody>
      </p:sp>
      <p:sp>
        <p:nvSpPr>
          <p:cNvPr id="3" name="Rectangle 2">
            <a:extLst>
              <a:ext uri="{FF2B5EF4-FFF2-40B4-BE49-F238E27FC236}">
                <a16:creationId xmlns:a16="http://schemas.microsoft.com/office/drawing/2014/main" id="{BEBE97A1-3961-45CB-ADF2-AA7B3AB8EBD3}"/>
              </a:ext>
            </a:extLst>
          </p:cNvPr>
          <p:cNvSpPr/>
          <p:nvPr/>
        </p:nvSpPr>
        <p:spPr>
          <a:xfrm>
            <a:off x="404992" y="6146761"/>
            <a:ext cx="11136430" cy="340221"/>
          </a:xfrm>
          <a:prstGeom prst="rect">
            <a:avLst/>
          </a:prstGeom>
        </p:spPr>
        <p:txBody>
          <a:bodyPr wrap="square">
            <a:spAutoFit/>
          </a:bodyPr>
          <a:lstStyle/>
          <a:p>
            <a:pPr>
              <a:lnSpc>
                <a:spcPct val="150000"/>
              </a:lnSpc>
            </a:pPr>
            <a:r>
              <a:rPr lang="en-GB" sz="1200" dirty="0">
                <a:solidFill>
                  <a:schemeClr val="accent2">
                    <a:lumMod val="50000"/>
                  </a:schemeClr>
                </a:solidFill>
              </a:rPr>
              <a:t>Note that: there are some other distance measures like </a:t>
            </a:r>
            <a:r>
              <a:rPr lang="en-GB" sz="1200" b="1" dirty="0">
                <a:solidFill>
                  <a:schemeClr val="accent2">
                    <a:lumMod val="50000"/>
                  </a:schemeClr>
                </a:solidFill>
              </a:rPr>
              <a:t>Manhattan</a:t>
            </a:r>
            <a:r>
              <a:rPr lang="en-GB" sz="1200" dirty="0">
                <a:solidFill>
                  <a:schemeClr val="accent2">
                    <a:lumMod val="50000"/>
                  </a:schemeClr>
                </a:solidFill>
              </a:rPr>
              <a:t>, </a:t>
            </a:r>
            <a:r>
              <a:rPr lang="en-GB" sz="1200" b="1" dirty="0">
                <a:solidFill>
                  <a:schemeClr val="accent2">
                    <a:lumMod val="50000"/>
                  </a:schemeClr>
                </a:solidFill>
              </a:rPr>
              <a:t>Jaccard</a:t>
            </a:r>
            <a:r>
              <a:rPr lang="en-GB" sz="1200" dirty="0">
                <a:solidFill>
                  <a:schemeClr val="accent2">
                    <a:lumMod val="50000"/>
                  </a:schemeClr>
                </a:solidFill>
              </a:rPr>
              <a:t>, and </a:t>
            </a:r>
            <a:r>
              <a:rPr lang="en-GB" sz="1200" b="1" dirty="0">
                <a:solidFill>
                  <a:schemeClr val="accent2">
                    <a:lumMod val="50000"/>
                  </a:schemeClr>
                </a:solidFill>
              </a:rPr>
              <a:t>Cosine</a:t>
            </a:r>
            <a:r>
              <a:rPr lang="en-GB" sz="1200" dirty="0">
                <a:solidFill>
                  <a:schemeClr val="accent2">
                    <a:lumMod val="50000"/>
                  </a:schemeClr>
                </a:solidFill>
              </a:rPr>
              <a:t> which are used based on the </a:t>
            </a:r>
            <a:r>
              <a:rPr lang="en-GB" sz="1200" b="1" dirty="0">
                <a:solidFill>
                  <a:schemeClr val="accent2">
                    <a:lumMod val="50000"/>
                  </a:schemeClr>
                </a:solidFill>
              </a:rPr>
              <a:t>appropriate</a:t>
            </a:r>
            <a:r>
              <a:rPr lang="en-GB" sz="1200" dirty="0">
                <a:solidFill>
                  <a:schemeClr val="accent2">
                    <a:lumMod val="50000"/>
                  </a:schemeClr>
                </a:solidFill>
              </a:rPr>
              <a:t> type of data.</a:t>
            </a:r>
          </a:p>
        </p:txBody>
      </p:sp>
    </p:spTree>
    <p:extLst>
      <p:ext uri="{BB962C8B-B14F-4D97-AF65-F5344CB8AC3E}">
        <p14:creationId xmlns:p14="http://schemas.microsoft.com/office/powerpoint/2010/main" val="134480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The Objective Function</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13</a:t>
            </a:fld>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8A695F9-097B-47E5-B7C8-5DD8467C8400}"/>
                  </a:ext>
                </a:extLst>
              </p:cNvPr>
              <p:cNvSpPr txBox="1"/>
              <p:nvPr/>
            </p:nvSpPr>
            <p:spPr>
              <a:xfrm>
                <a:off x="3593640" y="3588745"/>
                <a:ext cx="4782463" cy="1376018"/>
              </a:xfrm>
              <a:prstGeom prst="rect">
                <a:avLst/>
              </a:prstGeom>
              <a:solidFill>
                <a:schemeClr val="bg1">
                  <a:lumMod val="75000"/>
                </a:schemeClr>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GB" sz="2800" b="1" i="1" smtClean="0">
                          <a:latin typeface="Cambria Math" panose="02040503050406030204" pitchFamily="18" charset="0"/>
                        </a:rPr>
                        <m:t>𝑺𝑺𝑬</m:t>
                      </m:r>
                      <m:r>
                        <a:rPr lang="en-GB" sz="2800" b="1" i="1" smtClean="0">
                          <a:latin typeface="Cambria Math" panose="02040503050406030204" pitchFamily="18" charset="0"/>
                        </a:rPr>
                        <m:t> =</m:t>
                      </m:r>
                      <m:nary>
                        <m:naryPr>
                          <m:chr m:val="∑"/>
                          <m:ctrlPr>
                            <a:rPr lang="en-GB" sz="2800" b="1" i="1" smtClean="0">
                              <a:latin typeface="Cambria Math" panose="02040503050406030204" pitchFamily="18" charset="0"/>
                            </a:rPr>
                          </m:ctrlPr>
                        </m:naryPr>
                        <m:sub>
                          <m:r>
                            <a:rPr lang="en-GB" sz="2800" b="1" i="1" smtClean="0">
                              <a:latin typeface="Cambria Math" panose="02040503050406030204" pitchFamily="18" charset="0"/>
                            </a:rPr>
                            <m:t>𝒋</m:t>
                          </m:r>
                          <m:r>
                            <a:rPr lang="en-GB" sz="2800" b="1" i="1" smtClean="0">
                              <a:latin typeface="Cambria Math" panose="02040503050406030204" pitchFamily="18" charset="0"/>
                            </a:rPr>
                            <m:t>=</m:t>
                          </m:r>
                          <m:r>
                            <a:rPr lang="en-GB" sz="2800" b="1" i="1" smtClean="0">
                              <a:latin typeface="Cambria Math" panose="02040503050406030204" pitchFamily="18" charset="0"/>
                            </a:rPr>
                            <m:t>𝟏</m:t>
                          </m:r>
                        </m:sub>
                        <m:sup>
                          <m:r>
                            <a:rPr lang="en-GB" sz="2800" b="1" i="1" smtClean="0">
                              <a:latin typeface="Cambria Math" panose="02040503050406030204" pitchFamily="18" charset="0"/>
                            </a:rPr>
                            <m:t>𝒌</m:t>
                          </m:r>
                        </m:sup>
                        <m:e>
                          <m:r>
                            <a:rPr lang="en-GB" sz="2800" b="1" i="1" smtClean="0">
                              <a:latin typeface="Cambria Math" panose="02040503050406030204" pitchFamily="18" charset="0"/>
                            </a:rPr>
                            <m:t> </m:t>
                          </m:r>
                        </m:e>
                      </m:nary>
                      <m:nary>
                        <m:naryPr>
                          <m:chr m:val="∑"/>
                          <m:ctrlPr>
                            <a:rPr lang="en-GB" sz="2800" b="1" i="1" smtClean="0">
                              <a:latin typeface="Cambria Math" panose="02040503050406030204" pitchFamily="18" charset="0"/>
                            </a:rPr>
                          </m:ctrlPr>
                        </m:naryPr>
                        <m:sub>
                          <m:r>
                            <a:rPr lang="en-GB" sz="2800" b="1" i="1" smtClean="0">
                              <a:latin typeface="Cambria Math" panose="02040503050406030204" pitchFamily="18" charset="0"/>
                            </a:rPr>
                            <m:t>𝒊</m:t>
                          </m:r>
                          <m:r>
                            <a:rPr lang="en-GB" sz="2800" b="1" i="1" smtClean="0">
                              <a:latin typeface="Cambria Math" panose="02040503050406030204" pitchFamily="18" charset="0"/>
                            </a:rPr>
                            <m:t>=</m:t>
                          </m:r>
                          <m:r>
                            <a:rPr lang="en-GB" sz="2800" b="1" i="1" smtClean="0">
                              <a:latin typeface="Cambria Math" panose="02040503050406030204" pitchFamily="18" charset="0"/>
                            </a:rPr>
                            <m:t>𝟏</m:t>
                          </m:r>
                        </m:sub>
                        <m:sup>
                          <m:r>
                            <a:rPr lang="en-GB" sz="2800" b="1" i="1" smtClean="0">
                              <a:latin typeface="Cambria Math" panose="02040503050406030204" pitchFamily="18" charset="0"/>
                            </a:rPr>
                            <m:t>𝒏</m:t>
                          </m:r>
                        </m:sup>
                        <m:e>
                          <m:r>
                            <a:rPr lang="en-GB" sz="2800" b="1" i="1" smtClean="0">
                              <a:latin typeface="Cambria Math" panose="02040503050406030204" pitchFamily="18" charset="0"/>
                            </a:rPr>
                            <m:t> </m:t>
                          </m:r>
                        </m:e>
                      </m:nary>
                      <m:r>
                        <a:rPr lang="en-GB" sz="2800" b="1" i="1" smtClean="0">
                          <a:latin typeface="Cambria Math" panose="02040503050406030204" pitchFamily="18" charset="0"/>
                        </a:rPr>
                        <m:t> </m:t>
                      </m:r>
                      <m:sSup>
                        <m:sSupPr>
                          <m:ctrlPr>
                            <a:rPr lang="en-GB" sz="2800" b="1" i="1" smtClean="0">
                              <a:latin typeface="Cambria Math" panose="02040503050406030204" pitchFamily="18" charset="0"/>
                            </a:rPr>
                          </m:ctrlPr>
                        </m:sSupPr>
                        <m:e>
                          <m:d>
                            <m:dPr>
                              <m:begChr m:val="‖"/>
                              <m:endChr m:val="‖"/>
                              <m:ctrlPr>
                                <a:rPr lang="en-GB" sz="2800" b="1" i="1" smtClean="0">
                                  <a:latin typeface="Cambria Math" panose="02040503050406030204" pitchFamily="18" charset="0"/>
                                </a:rPr>
                              </m:ctrlPr>
                            </m:dPr>
                            <m:e>
                              <m:sSubSup>
                                <m:sSubSupPr>
                                  <m:ctrlPr>
                                    <a:rPr lang="en-GB" sz="2800" b="1" i="1" smtClean="0">
                                      <a:latin typeface="Cambria Math" panose="02040503050406030204" pitchFamily="18" charset="0"/>
                                    </a:rPr>
                                  </m:ctrlPr>
                                </m:sSubSupPr>
                                <m:e>
                                  <m:r>
                                    <a:rPr lang="en-GB" sz="2800" b="1" i="1" smtClean="0">
                                      <a:latin typeface="Cambria Math" panose="02040503050406030204" pitchFamily="18" charset="0"/>
                                    </a:rPr>
                                    <m:t>𝒙</m:t>
                                  </m:r>
                                </m:e>
                                <m:sub>
                                  <m:r>
                                    <a:rPr lang="en-GB" sz="2800" b="1" i="1" smtClean="0">
                                      <a:latin typeface="Cambria Math" panose="02040503050406030204" pitchFamily="18" charset="0"/>
                                    </a:rPr>
                                    <m:t>𝒊</m:t>
                                  </m:r>
                                </m:sub>
                                <m:sup>
                                  <m:r>
                                    <a:rPr lang="en-GB" sz="2800" b="1" i="1" smtClean="0">
                                      <a:latin typeface="Cambria Math" panose="02040503050406030204" pitchFamily="18" charset="0"/>
                                    </a:rPr>
                                    <m:t>(</m:t>
                                  </m:r>
                                  <m:r>
                                    <a:rPr lang="en-GB" sz="2800" b="1" i="1" smtClean="0">
                                      <a:latin typeface="Cambria Math" panose="02040503050406030204" pitchFamily="18" charset="0"/>
                                    </a:rPr>
                                    <m:t>𝒋</m:t>
                                  </m:r>
                                  <m:r>
                                    <a:rPr lang="en-GB" sz="2800" b="1" i="1" smtClean="0">
                                      <a:latin typeface="Cambria Math" panose="02040503050406030204" pitchFamily="18" charset="0"/>
                                    </a:rPr>
                                    <m:t>)</m:t>
                                  </m:r>
                                </m:sup>
                              </m:sSubSup>
                              <m:r>
                                <a:rPr lang="en-GB" sz="2800" b="1" i="1" smtClean="0">
                                  <a:latin typeface="Cambria Math" panose="02040503050406030204" pitchFamily="18" charset="0"/>
                                </a:rPr>
                                <m:t>−</m:t>
                              </m:r>
                              <m:sSub>
                                <m:sSubPr>
                                  <m:ctrlPr>
                                    <a:rPr lang="en-GB" sz="2800" b="1" i="1" smtClean="0">
                                      <a:latin typeface="Cambria Math" panose="02040503050406030204" pitchFamily="18" charset="0"/>
                                    </a:rPr>
                                  </m:ctrlPr>
                                </m:sSubPr>
                                <m:e>
                                  <m:r>
                                    <a:rPr lang="en-GB" sz="2800" b="1" i="1" smtClean="0">
                                      <a:latin typeface="Cambria Math" panose="02040503050406030204" pitchFamily="18" charset="0"/>
                                    </a:rPr>
                                    <m:t>𝒄</m:t>
                                  </m:r>
                                </m:e>
                                <m:sub>
                                  <m:r>
                                    <a:rPr lang="en-GB" sz="2800" b="1" i="1" smtClean="0">
                                      <a:latin typeface="Cambria Math" panose="02040503050406030204" pitchFamily="18" charset="0"/>
                                    </a:rPr>
                                    <m:t>𝒋</m:t>
                                  </m:r>
                                </m:sub>
                              </m:sSub>
                            </m:e>
                          </m:d>
                        </m:e>
                        <m:sup>
                          <m:r>
                            <a:rPr lang="en-GB" sz="2800" b="1" i="1" smtClean="0">
                              <a:latin typeface="Cambria Math" panose="02040503050406030204" pitchFamily="18" charset="0"/>
                            </a:rPr>
                            <m:t>𝟐</m:t>
                          </m:r>
                        </m:sup>
                      </m:sSup>
                    </m:oMath>
                  </m:oMathPara>
                </a14:m>
                <a:endParaRPr lang="en-GB" sz="2800" b="1" dirty="0"/>
              </a:p>
            </p:txBody>
          </p:sp>
        </mc:Choice>
        <mc:Fallback>
          <p:sp>
            <p:nvSpPr>
              <p:cNvPr id="3" name="TextBox 2">
                <a:extLst>
                  <a:ext uri="{FF2B5EF4-FFF2-40B4-BE49-F238E27FC236}">
                    <a16:creationId xmlns:a16="http://schemas.microsoft.com/office/drawing/2014/main" id="{08A695F9-097B-47E5-B7C8-5DD8467C8400}"/>
                  </a:ext>
                </a:extLst>
              </p:cNvPr>
              <p:cNvSpPr txBox="1">
                <a:spLocks noRot="1" noChangeAspect="1" noMove="1" noResize="1" noEditPoints="1" noAdjustHandles="1" noChangeArrowheads="1" noChangeShapeType="1" noTextEdit="1"/>
              </p:cNvSpPr>
              <p:nvPr/>
            </p:nvSpPr>
            <p:spPr>
              <a:xfrm>
                <a:off x="3593640" y="3588745"/>
                <a:ext cx="4782463" cy="1376018"/>
              </a:xfrm>
              <a:prstGeom prst="rect">
                <a:avLst/>
              </a:prstGeom>
              <a:blipFill>
                <a:blip r:embed="rId3"/>
                <a:stretch>
                  <a:fillRect/>
                </a:stretch>
              </a:blipFill>
            </p:spPr>
            <p:txBody>
              <a:bodyPr/>
              <a:lstStyle/>
              <a:p>
                <a:r>
                  <a:rPr lang="en-GB">
                    <a:noFill/>
                  </a:rPr>
                  <a:t> </a:t>
                </a:r>
              </a:p>
            </p:txBody>
          </p:sp>
        </mc:Fallback>
      </mc:AlternateContent>
      <p:sp>
        <p:nvSpPr>
          <p:cNvPr id="5" name="Rectangle 4">
            <a:extLst>
              <a:ext uri="{FF2B5EF4-FFF2-40B4-BE49-F238E27FC236}">
                <a16:creationId xmlns:a16="http://schemas.microsoft.com/office/drawing/2014/main" id="{3E6BB132-2F27-4E79-82DA-2B09D7414B3F}"/>
              </a:ext>
            </a:extLst>
          </p:cNvPr>
          <p:cNvSpPr/>
          <p:nvPr/>
        </p:nvSpPr>
        <p:spPr>
          <a:xfrm>
            <a:off x="2506624" y="2047174"/>
            <a:ext cx="1427423" cy="683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Number of clusters</a:t>
            </a:r>
          </a:p>
        </p:txBody>
      </p:sp>
      <p:sp>
        <p:nvSpPr>
          <p:cNvPr id="13" name="Rectangle 12">
            <a:extLst>
              <a:ext uri="{FF2B5EF4-FFF2-40B4-BE49-F238E27FC236}">
                <a16:creationId xmlns:a16="http://schemas.microsoft.com/office/drawing/2014/main" id="{DED58A7C-1EA0-4BBF-AE9B-A24F40DCCBF9}"/>
              </a:ext>
            </a:extLst>
          </p:cNvPr>
          <p:cNvSpPr/>
          <p:nvPr/>
        </p:nvSpPr>
        <p:spPr>
          <a:xfrm>
            <a:off x="4639544" y="1939954"/>
            <a:ext cx="1333663" cy="5549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Number of cases</a:t>
            </a:r>
          </a:p>
        </p:txBody>
      </p:sp>
      <p:sp>
        <p:nvSpPr>
          <p:cNvPr id="14" name="Rectangle 13">
            <a:extLst>
              <a:ext uri="{FF2B5EF4-FFF2-40B4-BE49-F238E27FC236}">
                <a16:creationId xmlns:a16="http://schemas.microsoft.com/office/drawing/2014/main" id="{7FFB5B6D-5D08-4469-BFD4-A6C5AA87B2B2}"/>
              </a:ext>
            </a:extLst>
          </p:cNvPr>
          <p:cNvSpPr/>
          <p:nvPr/>
        </p:nvSpPr>
        <p:spPr>
          <a:xfrm>
            <a:off x="6324519" y="2707715"/>
            <a:ext cx="906537" cy="43440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Case i</a:t>
            </a:r>
          </a:p>
        </p:txBody>
      </p:sp>
      <p:sp>
        <p:nvSpPr>
          <p:cNvPr id="15" name="Rectangle 14">
            <a:extLst>
              <a:ext uri="{FF2B5EF4-FFF2-40B4-BE49-F238E27FC236}">
                <a16:creationId xmlns:a16="http://schemas.microsoft.com/office/drawing/2014/main" id="{8E8453AC-6715-434C-8216-CD70A5D30807}"/>
              </a:ext>
            </a:extLst>
          </p:cNvPr>
          <p:cNvSpPr/>
          <p:nvPr/>
        </p:nvSpPr>
        <p:spPr>
          <a:xfrm>
            <a:off x="7647789" y="2587203"/>
            <a:ext cx="1762025" cy="5549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Centroid for cluster j</a:t>
            </a:r>
          </a:p>
        </p:txBody>
      </p:sp>
      <p:sp>
        <p:nvSpPr>
          <p:cNvPr id="16" name="Rectangle 15">
            <a:extLst>
              <a:ext uri="{FF2B5EF4-FFF2-40B4-BE49-F238E27FC236}">
                <a16:creationId xmlns:a16="http://schemas.microsoft.com/office/drawing/2014/main" id="{96B91704-35A6-4612-BD95-64F8E2A473BA}"/>
              </a:ext>
            </a:extLst>
          </p:cNvPr>
          <p:cNvSpPr/>
          <p:nvPr/>
        </p:nvSpPr>
        <p:spPr>
          <a:xfrm>
            <a:off x="6298269" y="5033419"/>
            <a:ext cx="1762025" cy="5549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Distance function</a:t>
            </a:r>
          </a:p>
        </p:txBody>
      </p:sp>
      <p:sp>
        <p:nvSpPr>
          <p:cNvPr id="17" name="Rectangle 16">
            <a:extLst>
              <a:ext uri="{FF2B5EF4-FFF2-40B4-BE49-F238E27FC236}">
                <a16:creationId xmlns:a16="http://schemas.microsoft.com/office/drawing/2014/main" id="{D3148A38-D4E7-463D-8160-F5F833A66A0D}"/>
              </a:ext>
            </a:extLst>
          </p:cNvPr>
          <p:cNvSpPr/>
          <p:nvPr/>
        </p:nvSpPr>
        <p:spPr>
          <a:xfrm>
            <a:off x="1028699" y="3818732"/>
            <a:ext cx="1762025" cy="91604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Objective function</a:t>
            </a:r>
          </a:p>
          <a:p>
            <a:pPr algn="ctr"/>
            <a:r>
              <a:rPr lang="en-GB" dirty="0">
                <a:solidFill>
                  <a:schemeClr val="tx2">
                    <a:lumMod val="50000"/>
                  </a:schemeClr>
                </a:solidFill>
              </a:rPr>
              <a:t>SSE</a:t>
            </a:r>
          </a:p>
        </p:txBody>
      </p:sp>
      <p:cxnSp>
        <p:nvCxnSpPr>
          <p:cNvPr id="9" name="Straight Arrow Connector 8">
            <a:extLst>
              <a:ext uri="{FF2B5EF4-FFF2-40B4-BE49-F238E27FC236}">
                <a16:creationId xmlns:a16="http://schemas.microsoft.com/office/drawing/2014/main" id="{054277DD-1BD2-4FDF-97B6-155C92968C10}"/>
              </a:ext>
            </a:extLst>
          </p:cNvPr>
          <p:cNvCxnSpPr>
            <a:cxnSpLocks/>
          </p:cNvCxnSpPr>
          <p:nvPr/>
        </p:nvCxnSpPr>
        <p:spPr>
          <a:xfrm flipH="1" flipV="1">
            <a:off x="3822632" y="2752324"/>
            <a:ext cx="1194990" cy="86347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7B7E4DD-6368-4A73-A7ED-979C3617B4F4}"/>
              </a:ext>
            </a:extLst>
          </p:cNvPr>
          <p:cNvCxnSpPr>
            <a:cxnSpLocks/>
            <a:endCxn id="13" idx="2"/>
          </p:cNvCxnSpPr>
          <p:nvPr/>
        </p:nvCxnSpPr>
        <p:spPr>
          <a:xfrm flipH="1" flipV="1">
            <a:off x="5306376" y="2494872"/>
            <a:ext cx="378077" cy="11477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614B3EF-167C-4FD8-83FD-A288A2C2700A}"/>
              </a:ext>
            </a:extLst>
          </p:cNvPr>
          <p:cNvCxnSpPr>
            <a:cxnSpLocks/>
          </p:cNvCxnSpPr>
          <p:nvPr/>
        </p:nvCxnSpPr>
        <p:spPr>
          <a:xfrm flipV="1">
            <a:off x="6765690" y="3171519"/>
            <a:ext cx="93914" cy="8344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7F110D9-3FCA-4A7C-8CF2-517471F36CAA}"/>
              </a:ext>
            </a:extLst>
          </p:cNvPr>
          <p:cNvCxnSpPr>
            <a:cxnSpLocks/>
          </p:cNvCxnSpPr>
          <p:nvPr/>
        </p:nvCxnSpPr>
        <p:spPr>
          <a:xfrm flipV="1">
            <a:off x="7692127" y="3167828"/>
            <a:ext cx="491430" cy="9496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 name="Right Brace 26">
            <a:extLst>
              <a:ext uri="{FF2B5EF4-FFF2-40B4-BE49-F238E27FC236}">
                <a16:creationId xmlns:a16="http://schemas.microsoft.com/office/drawing/2014/main" id="{6D191654-3BF8-487D-88A2-D3B1D9A5F835}"/>
              </a:ext>
            </a:extLst>
          </p:cNvPr>
          <p:cNvSpPr/>
          <p:nvPr/>
        </p:nvSpPr>
        <p:spPr>
          <a:xfrm rot="5400000">
            <a:off x="6934760" y="4133174"/>
            <a:ext cx="489045" cy="1260030"/>
          </a:xfrm>
          <a:prstGeom prst="rightBrace">
            <a:avLst>
              <a:gd name="adj1" fmla="val 0"/>
              <a:gd name="adj2"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cxnSp>
        <p:nvCxnSpPr>
          <p:cNvPr id="32" name="Straight Arrow Connector 31">
            <a:extLst>
              <a:ext uri="{FF2B5EF4-FFF2-40B4-BE49-F238E27FC236}">
                <a16:creationId xmlns:a16="http://schemas.microsoft.com/office/drawing/2014/main" id="{63F09AAB-CDA8-466D-A351-3AB50916986F}"/>
              </a:ext>
            </a:extLst>
          </p:cNvPr>
          <p:cNvCxnSpPr>
            <a:cxnSpLocks/>
            <a:stCxn id="3" idx="1"/>
          </p:cNvCxnSpPr>
          <p:nvPr/>
        </p:nvCxnSpPr>
        <p:spPr>
          <a:xfrm flipH="1">
            <a:off x="2768358" y="4276754"/>
            <a:ext cx="82528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303EC8C8-B20D-4C7B-90F9-931603459EFD}"/>
              </a:ext>
            </a:extLst>
          </p:cNvPr>
          <p:cNvSpPr/>
          <p:nvPr/>
        </p:nvSpPr>
        <p:spPr>
          <a:xfrm>
            <a:off x="1075171" y="5855705"/>
            <a:ext cx="10371883" cy="584775"/>
          </a:xfrm>
          <a:prstGeom prst="rect">
            <a:avLst/>
          </a:prstGeom>
        </p:spPr>
        <p:txBody>
          <a:bodyPr wrap="square">
            <a:spAutoFit/>
          </a:bodyPr>
          <a:lstStyle/>
          <a:p>
            <a:pPr algn="ctr"/>
            <a:r>
              <a:rPr lang="en-GB" sz="1600" dirty="0">
                <a:solidFill>
                  <a:schemeClr val="accent2">
                    <a:lumMod val="50000"/>
                  </a:schemeClr>
                </a:solidFill>
              </a:rPr>
              <a:t>The </a:t>
            </a:r>
            <a:r>
              <a:rPr lang="en-GB" sz="1600" b="1" dirty="0">
                <a:solidFill>
                  <a:schemeClr val="accent2">
                    <a:lumMod val="50000"/>
                  </a:schemeClr>
                </a:solidFill>
              </a:rPr>
              <a:t>sum of squared deviations from centroid </a:t>
            </a:r>
            <a:r>
              <a:rPr lang="en-GB" sz="1600" dirty="0">
                <a:solidFill>
                  <a:schemeClr val="accent2">
                    <a:lumMod val="50000"/>
                  </a:schemeClr>
                </a:solidFill>
              </a:rPr>
              <a:t>is equal to the </a:t>
            </a:r>
            <a:r>
              <a:rPr lang="en-GB" sz="1600" b="1" dirty="0">
                <a:solidFill>
                  <a:schemeClr val="accent2">
                    <a:lumMod val="50000"/>
                  </a:schemeClr>
                </a:solidFill>
              </a:rPr>
              <a:t>sum of pairwise squared Euclidean distances</a:t>
            </a:r>
            <a:r>
              <a:rPr lang="en-GB" sz="1600" dirty="0">
                <a:solidFill>
                  <a:schemeClr val="accent2">
                    <a:lumMod val="50000"/>
                  </a:schemeClr>
                </a:solidFill>
              </a:rPr>
              <a:t> divided by the number of points.</a:t>
            </a:r>
          </a:p>
        </p:txBody>
      </p:sp>
      <p:sp>
        <p:nvSpPr>
          <p:cNvPr id="38" name="TextBox 37">
            <a:extLst>
              <a:ext uri="{FF2B5EF4-FFF2-40B4-BE49-F238E27FC236}">
                <a16:creationId xmlns:a16="http://schemas.microsoft.com/office/drawing/2014/main" id="{63077F62-5A43-470E-BCA5-C5AED2FD2818}"/>
              </a:ext>
            </a:extLst>
          </p:cNvPr>
          <p:cNvSpPr txBox="1"/>
          <p:nvPr/>
        </p:nvSpPr>
        <p:spPr>
          <a:xfrm>
            <a:off x="828102" y="6561822"/>
            <a:ext cx="5780750" cy="215444"/>
          </a:xfrm>
          <a:prstGeom prst="rect">
            <a:avLst/>
          </a:prstGeom>
          <a:noFill/>
        </p:spPr>
        <p:txBody>
          <a:bodyPr wrap="none" rtlCol="0">
            <a:spAutoFit/>
          </a:bodyPr>
          <a:lstStyle/>
          <a:p>
            <a:r>
              <a:rPr lang="en-GB" sz="800" dirty="0"/>
              <a:t>Source: https://heartbeat.fritz.ai/understanding-the-mathematics-behind-k-means-clustering-40e1d55e2f4c</a:t>
            </a:r>
          </a:p>
        </p:txBody>
      </p:sp>
      <p:sp>
        <p:nvSpPr>
          <p:cNvPr id="39" name="Rectangle 38">
            <a:extLst>
              <a:ext uri="{FF2B5EF4-FFF2-40B4-BE49-F238E27FC236}">
                <a16:creationId xmlns:a16="http://schemas.microsoft.com/office/drawing/2014/main" id="{A4796508-F699-43B7-801A-8F66B0F6131E}"/>
              </a:ext>
            </a:extLst>
          </p:cNvPr>
          <p:cNvSpPr/>
          <p:nvPr/>
        </p:nvSpPr>
        <p:spPr>
          <a:xfrm>
            <a:off x="8576291" y="3585953"/>
            <a:ext cx="3025096" cy="894219"/>
          </a:xfrm>
          <a:prstGeom prst="rect">
            <a:avLst/>
          </a:prstGeom>
        </p:spPr>
        <p:txBody>
          <a:bodyPr wrap="square">
            <a:spAutoFit/>
          </a:bodyPr>
          <a:lstStyle/>
          <a:p>
            <a:pPr marL="285750" indent="-285750">
              <a:lnSpc>
                <a:spcPct val="150000"/>
              </a:lnSpc>
              <a:buFont typeface="Arial" panose="020B0604020202020204" pitchFamily="34" charset="0"/>
              <a:buChar char="•"/>
            </a:pPr>
            <a:r>
              <a:rPr lang="en-GB" sz="1200" dirty="0">
                <a:solidFill>
                  <a:schemeClr val="accent2">
                    <a:lumMod val="50000"/>
                  </a:schemeClr>
                </a:solidFill>
              </a:rPr>
              <a:t>Dataset has </a:t>
            </a:r>
            <a:r>
              <a:rPr lang="en-GB" sz="1200" b="1" i="1" dirty="0">
                <a:solidFill>
                  <a:schemeClr val="accent2">
                    <a:lumMod val="50000"/>
                  </a:schemeClr>
                </a:solidFill>
              </a:rPr>
              <a:t>n</a:t>
            </a:r>
            <a:r>
              <a:rPr lang="en-GB" sz="1200" b="1" dirty="0">
                <a:solidFill>
                  <a:schemeClr val="accent2">
                    <a:lumMod val="50000"/>
                  </a:schemeClr>
                </a:solidFill>
              </a:rPr>
              <a:t> </a:t>
            </a:r>
            <a:r>
              <a:rPr lang="en-GB" sz="1200" dirty="0">
                <a:solidFill>
                  <a:schemeClr val="accent2">
                    <a:lumMod val="50000"/>
                  </a:schemeClr>
                </a:solidFill>
              </a:rPr>
              <a:t>values.</a:t>
            </a:r>
          </a:p>
          <a:p>
            <a:pPr marL="285750" indent="-285750">
              <a:lnSpc>
                <a:spcPct val="150000"/>
              </a:lnSpc>
              <a:buFont typeface="Arial" panose="020B0604020202020204" pitchFamily="34" charset="0"/>
              <a:buChar char="•"/>
            </a:pPr>
            <a:r>
              <a:rPr lang="en-GB" sz="1200" b="1" i="1" dirty="0">
                <a:solidFill>
                  <a:schemeClr val="accent2">
                    <a:lumMod val="50000"/>
                  </a:schemeClr>
                </a:solidFill>
              </a:rPr>
              <a:t>K</a:t>
            </a:r>
            <a:r>
              <a:rPr lang="en-GB" sz="1200" dirty="0">
                <a:solidFill>
                  <a:schemeClr val="accent2">
                    <a:lumMod val="50000"/>
                  </a:schemeClr>
                </a:solidFill>
              </a:rPr>
              <a:t> number of clusters </a:t>
            </a:r>
          </a:p>
          <a:p>
            <a:pPr marL="285750" indent="-285750">
              <a:lnSpc>
                <a:spcPct val="150000"/>
              </a:lnSpc>
              <a:buFont typeface="Arial" panose="020B0604020202020204" pitchFamily="34" charset="0"/>
              <a:buChar char="•"/>
            </a:pPr>
            <a:r>
              <a:rPr lang="en-GB" sz="1200" dirty="0">
                <a:solidFill>
                  <a:schemeClr val="accent2">
                    <a:lumMod val="50000"/>
                  </a:schemeClr>
                </a:solidFill>
              </a:rPr>
              <a:t>Centroids (centre points) as </a:t>
            </a:r>
            <a:r>
              <a:rPr lang="en-GB" sz="1200" b="1" i="1" dirty="0">
                <a:solidFill>
                  <a:schemeClr val="accent2">
                    <a:lumMod val="50000"/>
                  </a:schemeClr>
                </a:solidFill>
              </a:rPr>
              <a:t>c.</a:t>
            </a: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D32D6D21-46C5-458B-8D40-5B7ED0D39AA8}"/>
                  </a:ext>
                </a:extLst>
              </p:cNvPr>
              <p:cNvSpPr txBox="1"/>
              <p:nvPr/>
            </p:nvSpPr>
            <p:spPr>
              <a:xfrm>
                <a:off x="8883715" y="4766605"/>
                <a:ext cx="2079223" cy="990336"/>
              </a:xfrm>
              <a:prstGeom prst="rect">
                <a:avLst/>
              </a:prstGeom>
              <a:solidFill>
                <a:schemeClr val="accent2">
                  <a:lumMod val="60000"/>
                  <a:lumOff val="40000"/>
                </a:schemeClr>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GB" sz="1500" b="1" i="1" smtClean="0">
                          <a:latin typeface="Cambria Math" panose="02040503050406030204" pitchFamily="18" charset="0"/>
                        </a:rPr>
                        <m:t>𝒅</m:t>
                      </m:r>
                      <m:r>
                        <a:rPr lang="en-GB" sz="1500" b="1" i="1" smtClean="0">
                          <a:latin typeface="Cambria Math" panose="02040503050406030204" pitchFamily="18" charset="0"/>
                        </a:rPr>
                        <m:t> = </m:t>
                      </m:r>
                      <m:rad>
                        <m:radPr>
                          <m:degHide m:val="on"/>
                          <m:ctrlPr>
                            <a:rPr lang="en-GB" sz="1500" b="1" i="1" smtClean="0">
                              <a:latin typeface="Cambria Math" panose="02040503050406030204" pitchFamily="18" charset="0"/>
                            </a:rPr>
                          </m:ctrlPr>
                        </m:radPr>
                        <m:deg/>
                        <m:e>
                          <m:nary>
                            <m:naryPr>
                              <m:chr m:val="∑"/>
                              <m:ctrlPr>
                                <a:rPr lang="en-GB" sz="1500" b="1" i="1" smtClean="0">
                                  <a:latin typeface="Cambria Math" panose="02040503050406030204" pitchFamily="18" charset="0"/>
                                </a:rPr>
                              </m:ctrlPr>
                            </m:naryPr>
                            <m:sub>
                              <m:r>
                                <a:rPr lang="en-GB" sz="1500" b="1" i="1" smtClean="0">
                                  <a:latin typeface="Cambria Math" panose="02040503050406030204" pitchFamily="18" charset="0"/>
                                </a:rPr>
                                <m:t>𝒊</m:t>
                              </m:r>
                            </m:sub>
                            <m:sup>
                              <m:r>
                                <a:rPr lang="en-GB" sz="1500" b="1" i="1" smtClean="0">
                                  <a:latin typeface="Cambria Math" panose="02040503050406030204" pitchFamily="18" charset="0"/>
                                </a:rPr>
                                <m:t>𝒏</m:t>
                              </m:r>
                            </m:sup>
                            <m:e>
                              <m:sSup>
                                <m:sSupPr>
                                  <m:ctrlPr>
                                    <a:rPr lang="en-GB" sz="1500" b="1" i="1" smtClean="0">
                                      <a:latin typeface="Cambria Math" panose="02040503050406030204" pitchFamily="18" charset="0"/>
                                    </a:rPr>
                                  </m:ctrlPr>
                                </m:sSupPr>
                                <m:e>
                                  <m:d>
                                    <m:dPr>
                                      <m:ctrlPr>
                                        <a:rPr lang="en-GB" sz="1500" b="1" i="1" smtClean="0">
                                          <a:latin typeface="Cambria Math" panose="02040503050406030204" pitchFamily="18" charset="0"/>
                                        </a:rPr>
                                      </m:ctrlPr>
                                    </m:dPr>
                                    <m:e>
                                      <m:sSubSup>
                                        <m:sSubSupPr>
                                          <m:ctrlPr>
                                            <a:rPr lang="en-GB" sz="1500" b="1" i="1" smtClean="0">
                                              <a:latin typeface="Cambria Math" panose="02040503050406030204" pitchFamily="18" charset="0"/>
                                            </a:rPr>
                                          </m:ctrlPr>
                                        </m:sSubSupPr>
                                        <m:e>
                                          <m:r>
                                            <a:rPr lang="en-GB" sz="1500" b="1" i="1" smtClean="0">
                                              <a:latin typeface="Cambria Math" panose="02040503050406030204" pitchFamily="18" charset="0"/>
                                            </a:rPr>
                                            <m:t>𝒙</m:t>
                                          </m:r>
                                        </m:e>
                                        <m:sub>
                                          <m:r>
                                            <a:rPr lang="en-GB" sz="1500" b="1" i="1" smtClean="0">
                                              <a:latin typeface="Cambria Math" panose="02040503050406030204" pitchFamily="18" charset="0"/>
                                            </a:rPr>
                                            <m:t>𝒊</m:t>
                                          </m:r>
                                        </m:sub>
                                        <m:sup>
                                          <m:r>
                                            <a:rPr lang="en-GB" sz="1500" b="1" i="1" smtClean="0">
                                              <a:latin typeface="Cambria Math" panose="02040503050406030204" pitchFamily="18" charset="0"/>
                                            </a:rPr>
                                            <m:t>(</m:t>
                                          </m:r>
                                          <m:r>
                                            <a:rPr lang="en-GB" sz="1500" b="1" i="1" smtClean="0">
                                              <a:latin typeface="Cambria Math" panose="02040503050406030204" pitchFamily="18" charset="0"/>
                                            </a:rPr>
                                            <m:t>𝒋</m:t>
                                          </m:r>
                                          <m:r>
                                            <a:rPr lang="en-GB" sz="1500" b="1" i="1" smtClean="0">
                                              <a:latin typeface="Cambria Math" panose="02040503050406030204" pitchFamily="18" charset="0"/>
                                            </a:rPr>
                                            <m:t>)</m:t>
                                          </m:r>
                                        </m:sup>
                                      </m:sSubSup>
                                      <m:r>
                                        <a:rPr lang="en-GB" sz="1500" b="1" i="1" smtClean="0">
                                          <a:latin typeface="Cambria Math" panose="02040503050406030204" pitchFamily="18" charset="0"/>
                                        </a:rPr>
                                        <m:t>−</m:t>
                                      </m:r>
                                      <m:sSub>
                                        <m:sSubPr>
                                          <m:ctrlPr>
                                            <a:rPr lang="en-GB" sz="1500" b="1" i="1" smtClean="0">
                                              <a:latin typeface="Cambria Math" panose="02040503050406030204" pitchFamily="18" charset="0"/>
                                            </a:rPr>
                                          </m:ctrlPr>
                                        </m:sSubPr>
                                        <m:e>
                                          <m:r>
                                            <a:rPr lang="en-GB" sz="1500" b="1" i="1" smtClean="0">
                                              <a:latin typeface="Cambria Math" panose="02040503050406030204" pitchFamily="18" charset="0"/>
                                            </a:rPr>
                                            <m:t>𝒄</m:t>
                                          </m:r>
                                        </m:e>
                                        <m:sub>
                                          <m:r>
                                            <a:rPr lang="en-GB" sz="1500" b="1" i="1" smtClean="0">
                                              <a:latin typeface="Cambria Math" panose="02040503050406030204" pitchFamily="18" charset="0"/>
                                            </a:rPr>
                                            <m:t>𝒋</m:t>
                                          </m:r>
                                        </m:sub>
                                      </m:sSub>
                                    </m:e>
                                  </m:d>
                                </m:e>
                                <m:sup>
                                  <m:r>
                                    <a:rPr lang="en-GB" sz="1500" b="1" i="1" smtClean="0">
                                      <a:latin typeface="Cambria Math" panose="02040503050406030204" pitchFamily="18" charset="0"/>
                                    </a:rPr>
                                    <m:t>𝟐</m:t>
                                  </m:r>
                                </m:sup>
                              </m:sSup>
                            </m:e>
                          </m:nary>
                        </m:e>
                      </m:rad>
                    </m:oMath>
                  </m:oMathPara>
                </a14:m>
                <a:endParaRPr lang="en-GB" sz="1500" b="1" dirty="0"/>
              </a:p>
            </p:txBody>
          </p:sp>
        </mc:Choice>
        <mc:Fallback>
          <p:sp>
            <p:nvSpPr>
              <p:cNvPr id="41" name="TextBox 40">
                <a:extLst>
                  <a:ext uri="{FF2B5EF4-FFF2-40B4-BE49-F238E27FC236}">
                    <a16:creationId xmlns:a16="http://schemas.microsoft.com/office/drawing/2014/main" id="{D32D6D21-46C5-458B-8D40-5B7ED0D39AA8}"/>
                  </a:ext>
                </a:extLst>
              </p:cNvPr>
              <p:cNvSpPr txBox="1">
                <a:spLocks noRot="1" noChangeAspect="1" noMove="1" noResize="1" noEditPoints="1" noAdjustHandles="1" noChangeArrowheads="1" noChangeShapeType="1" noTextEdit="1"/>
              </p:cNvSpPr>
              <p:nvPr/>
            </p:nvSpPr>
            <p:spPr>
              <a:xfrm>
                <a:off x="8883715" y="4766605"/>
                <a:ext cx="2079223" cy="990336"/>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8449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The Objective Function</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14</a:t>
            </a:fld>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8A695F9-097B-47E5-B7C8-5DD8467C8400}"/>
                  </a:ext>
                </a:extLst>
              </p:cNvPr>
              <p:cNvSpPr txBox="1"/>
              <p:nvPr/>
            </p:nvSpPr>
            <p:spPr>
              <a:xfrm>
                <a:off x="3545919" y="3429000"/>
                <a:ext cx="2807243" cy="1235979"/>
              </a:xfrm>
              <a:prstGeom prst="rect">
                <a:avLst/>
              </a:prstGeom>
              <a:solidFill>
                <a:schemeClr val="bg1">
                  <a:lumMod val="75000"/>
                </a:schemeClr>
              </a:solidFill>
            </p:spPr>
            <p:txBody>
              <a:bodyPr wrap="none" rtlCol="0" anchor="ctr">
                <a:spAutoFit/>
              </a:bodyPr>
              <a:lstStyle/>
              <a:p>
                <a:pPr/>
                <a14:m>
                  <m:oMathPara xmlns:m="http://schemas.openxmlformats.org/officeDocument/2006/math">
                    <m:oMathParaPr>
                      <m:jc m:val="center"/>
                    </m:oMathParaPr>
                    <m:oMath xmlns:m="http://schemas.openxmlformats.org/officeDocument/2006/math">
                      <m:sSub>
                        <m:sSubPr>
                          <m:ctrlPr>
                            <a:rPr lang="en-GB" sz="2800" b="1" i="0" smtClean="0">
                              <a:latin typeface="Cambria Math" panose="02040503050406030204" pitchFamily="18" charset="0"/>
                            </a:rPr>
                          </m:ctrlPr>
                        </m:sSubPr>
                        <m:e>
                          <m:r>
                            <a:rPr lang="en-GB" sz="2800" b="1" i="0" smtClean="0">
                              <a:latin typeface="Cambria Math" panose="02040503050406030204" pitchFamily="18" charset="0"/>
                            </a:rPr>
                            <m:t>𝐜</m:t>
                          </m:r>
                        </m:e>
                        <m:sub>
                          <m:r>
                            <a:rPr lang="en-GB" sz="2800" b="1" i="0" smtClean="0">
                              <a:latin typeface="Cambria Math" panose="02040503050406030204" pitchFamily="18" charset="0"/>
                            </a:rPr>
                            <m:t>𝐣</m:t>
                          </m:r>
                        </m:sub>
                      </m:sSub>
                      <m:r>
                        <a:rPr lang="en-GB" sz="2800" b="1" i="1" smtClean="0">
                          <a:latin typeface="Cambria Math" panose="02040503050406030204" pitchFamily="18" charset="0"/>
                        </a:rPr>
                        <m:t> =</m:t>
                      </m:r>
                      <m:f>
                        <m:fPr>
                          <m:ctrlPr>
                            <a:rPr lang="en-GB" sz="2800" b="1" i="1" smtClean="0">
                              <a:latin typeface="Cambria Math" panose="02040503050406030204" pitchFamily="18" charset="0"/>
                            </a:rPr>
                          </m:ctrlPr>
                        </m:fPr>
                        <m:num>
                          <m:r>
                            <a:rPr lang="en-GB" sz="2800" b="1" i="1" smtClean="0">
                              <a:latin typeface="Cambria Math" panose="02040503050406030204" pitchFamily="18" charset="0"/>
                            </a:rPr>
                            <m:t>𝟏</m:t>
                          </m:r>
                        </m:num>
                        <m:den>
                          <m:sSub>
                            <m:sSubPr>
                              <m:ctrlPr>
                                <a:rPr lang="en-GB" sz="2800" b="1" i="1" smtClean="0">
                                  <a:latin typeface="Cambria Math" panose="02040503050406030204" pitchFamily="18" charset="0"/>
                                </a:rPr>
                              </m:ctrlPr>
                            </m:sSubPr>
                            <m:e>
                              <m:r>
                                <a:rPr lang="en-GB" sz="2800" b="1" i="1" smtClean="0">
                                  <a:latin typeface="Cambria Math" panose="02040503050406030204" pitchFamily="18" charset="0"/>
                                </a:rPr>
                                <m:t>𝒏</m:t>
                              </m:r>
                            </m:e>
                            <m:sub>
                              <m:r>
                                <a:rPr lang="en-GB" sz="2800" b="1" i="1" smtClean="0">
                                  <a:latin typeface="Cambria Math" panose="02040503050406030204" pitchFamily="18" charset="0"/>
                                </a:rPr>
                                <m:t>𝒋</m:t>
                              </m:r>
                            </m:sub>
                          </m:sSub>
                        </m:den>
                      </m:f>
                      <m:nary>
                        <m:naryPr>
                          <m:chr m:val="∑"/>
                          <m:supHide m:val="on"/>
                          <m:ctrlPr>
                            <a:rPr lang="en-GB" sz="2800" b="1" i="1" smtClean="0">
                              <a:latin typeface="Cambria Math" panose="02040503050406030204" pitchFamily="18" charset="0"/>
                            </a:rPr>
                          </m:ctrlPr>
                        </m:naryPr>
                        <m:sub>
                          <m:r>
                            <a:rPr lang="en-GB" sz="2800" b="1" i="1" smtClean="0">
                              <a:latin typeface="Cambria Math" panose="02040503050406030204" pitchFamily="18" charset="0"/>
                            </a:rPr>
                            <m:t>𝒙</m:t>
                          </m:r>
                          <m:r>
                            <a:rPr lang="en-GB" sz="2800" b="1" i="1" smtClean="0">
                              <a:latin typeface="Cambria Math" panose="02040503050406030204" pitchFamily="18" charset="0"/>
                            </a:rPr>
                            <m:t>∈</m:t>
                          </m:r>
                          <m:sSub>
                            <m:sSubPr>
                              <m:ctrlPr>
                                <a:rPr lang="en-GB" sz="2800" b="1" i="1" smtClean="0">
                                  <a:latin typeface="Cambria Math" panose="02040503050406030204" pitchFamily="18" charset="0"/>
                                </a:rPr>
                              </m:ctrlPr>
                            </m:sSubPr>
                            <m:e>
                              <m:r>
                                <a:rPr lang="en-GB" sz="2800" b="1" i="1" smtClean="0">
                                  <a:latin typeface="Cambria Math" panose="02040503050406030204" pitchFamily="18" charset="0"/>
                                </a:rPr>
                                <m:t>𝑪</m:t>
                              </m:r>
                            </m:e>
                            <m:sub>
                              <m:r>
                                <a:rPr lang="en-GB" sz="2800" b="1" i="1" smtClean="0">
                                  <a:latin typeface="Cambria Math" panose="02040503050406030204" pitchFamily="18" charset="0"/>
                                </a:rPr>
                                <m:t>𝒋</m:t>
                              </m:r>
                            </m:sub>
                          </m:sSub>
                        </m:sub>
                        <m:sup/>
                        <m:e>
                          <m:r>
                            <a:rPr lang="en-GB" sz="2800" b="1" i="1" smtClean="0">
                              <a:latin typeface="Cambria Math" panose="02040503050406030204" pitchFamily="18" charset="0"/>
                            </a:rPr>
                            <m:t> </m:t>
                          </m:r>
                        </m:e>
                      </m:nary>
                      <m:sSubSup>
                        <m:sSubSupPr>
                          <m:ctrlPr>
                            <a:rPr lang="en-GB" sz="2800" b="1" i="1">
                              <a:latin typeface="Cambria Math" panose="02040503050406030204" pitchFamily="18" charset="0"/>
                            </a:rPr>
                          </m:ctrlPr>
                        </m:sSubSupPr>
                        <m:e>
                          <m:r>
                            <a:rPr lang="en-GB" sz="2800" b="1" i="1">
                              <a:latin typeface="Cambria Math" panose="02040503050406030204" pitchFamily="18" charset="0"/>
                            </a:rPr>
                            <m:t>𝒙</m:t>
                          </m:r>
                        </m:e>
                        <m:sub>
                          <m:r>
                            <a:rPr lang="en-GB" sz="2800" b="1" i="1">
                              <a:latin typeface="Cambria Math" panose="02040503050406030204" pitchFamily="18" charset="0"/>
                            </a:rPr>
                            <m:t>𝒊</m:t>
                          </m:r>
                        </m:sub>
                        <m:sup>
                          <m:r>
                            <a:rPr lang="en-GB" sz="2800" b="1" i="1">
                              <a:latin typeface="Cambria Math" panose="02040503050406030204" pitchFamily="18" charset="0"/>
                            </a:rPr>
                            <m:t>(</m:t>
                          </m:r>
                          <m:r>
                            <a:rPr lang="en-GB" sz="2800" b="1" i="1">
                              <a:latin typeface="Cambria Math" panose="02040503050406030204" pitchFamily="18" charset="0"/>
                            </a:rPr>
                            <m:t>𝒋</m:t>
                          </m:r>
                          <m:r>
                            <a:rPr lang="en-GB" sz="2800" b="1" i="1">
                              <a:latin typeface="Cambria Math" panose="02040503050406030204" pitchFamily="18" charset="0"/>
                            </a:rPr>
                            <m:t>)</m:t>
                          </m:r>
                        </m:sup>
                      </m:sSubSup>
                    </m:oMath>
                  </m:oMathPara>
                </a14:m>
                <a:endParaRPr lang="en-GB" sz="2800" b="1" dirty="0"/>
              </a:p>
            </p:txBody>
          </p:sp>
        </mc:Choice>
        <mc:Fallback>
          <p:sp>
            <p:nvSpPr>
              <p:cNvPr id="3" name="TextBox 2">
                <a:extLst>
                  <a:ext uri="{FF2B5EF4-FFF2-40B4-BE49-F238E27FC236}">
                    <a16:creationId xmlns:a16="http://schemas.microsoft.com/office/drawing/2014/main" id="{08A695F9-097B-47E5-B7C8-5DD8467C8400}"/>
                  </a:ext>
                </a:extLst>
              </p:cNvPr>
              <p:cNvSpPr txBox="1">
                <a:spLocks noRot="1" noChangeAspect="1" noMove="1" noResize="1" noEditPoints="1" noAdjustHandles="1" noChangeArrowheads="1" noChangeShapeType="1" noTextEdit="1"/>
              </p:cNvSpPr>
              <p:nvPr/>
            </p:nvSpPr>
            <p:spPr>
              <a:xfrm>
                <a:off x="3545919" y="3429000"/>
                <a:ext cx="2807243" cy="1235979"/>
              </a:xfrm>
              <a:prstGeom prst="rect">
                <a:avLst/>
              </a:prstGeom>
              <a:blipFill>
                <a:blip r:embed="rId3"/>
                <a:stretch>
                  <a:fillRect/>
                </a:stretch>
              </a:blipFill>
            </p:spPr>
            <p:txBody>
              <a:bodyPr/>
              <a:lstStyle/>
              <a:p>
                <a:r>
                  <a:rPr lang="en-GB">
                    <a:noFill/>
                  </a:rPr>
                  <a:t> </a:t>
                </a:r>
              </a:p>
            </p:txBody>
          </p:sp>
        </mc:Fallback>
      </mc:AlternateContent>
      <p:sp>
        <p:nvSpPr>
          <p:cNvPr id="33" name="Rectangle 32">
            <a:extLst>
              <a:ext uri="{FF2B5EF4-FFF2-40B4-BE49-F238E27FC236}">
                <a16:creationId xmlns:a16="http://schemas.microsoft.com/office/drawing/2014/main" id="{303EC8C8-B20D-4C7B-90F9-931603459EFD}"/>
              </a:ext>
            </a:extLst>
          </p:cNvPr>
          <p:cNvSpPr/>
          <p:nvPr/>
        </p:nvSpPr>
        <p:spPr>
          <a:xfrm>
            <a:off x="910058" y="1981774"/>
            <a:ext cx="10371883" cy="584775"/>
          </a:xfrm>
          <a:prstGeom prst="rect">
            <a:avLst/>
          </a:prstGeom>
        </p:spPr>
        <p:txBody>
          <a:bodyPr wrap="square">
            <a:spAutoFit/>
          </a:bodyPr>
          <a:lstStyle/>
          <a:p>
            <a:r>
              <a:rPr lang="en-GB" sz="1600" dirty="0">
                <a:solidFill>
                  <a:schemeClr val="accent2">
                    <a:lumMod val="50000"/>
                  </a:schemeClr>
                </a:solidFill>
              </a:rPr>
              <a:t>Given our data in Euclidean space, it can be shown that the centroid that minimizes the SSE of the cluster is the mean.</a:t>
            </a:r>
          </a:p>
        </p:txBody>
      </p:sp>
      <p:sp>
        <p:nvSpPr>
          <p:cNvPr id="38" name="TextBox 37">
            <a:extLst>
              <a:ext uri="{FF2B5EF4-FFF2-40B4-BE49-F238E27FC236}">
                <a16:creationId xmlns:a16="http://schemas.microsoft.com/office/drawing/2014/main" id="{63077F62-5A43-470E-BCA5-C5AED2FD2818}"/>
              </a:ext>
            </a:extLst>
          </p:cNvPr>
          <p:cNvSpPr txBox="1"/>
          <p:nvPr/>
        </p:nvSpPr>
        <p:spPr>
          <a:xfrm>
            <a:off x="828102" y="6561822"/>
            <a:ext cx="5780750" cy="215444"/>
          </a:xfrm>
          <a:prstGeom prst="rect">
            <a:avLst/>
          </a:prstGeom>
          <a:noFill/>
        </p:spPr>
        <p:txBody>
          <a:bodyPr wrap="none" rtlCol="0">
            <a:spAutoFit/>
          </a:bodyPr>
          <a:lstStyle/>
          <a:p>
            <a:r>
              <a:rPr lang="en-GB" sz="800" dirty="0"/>
              <a:t>Source: https://heartbeat.fritz.ai/understanding-the-mathematics-behind-k-means-clustering-40e1d55e2f4c</a:t>
            </a:r>
          </a:p>
        </p:txBody>
      </p:sp>
      <p:sp>
        <p:nvSpPr>
          <p:cNvPr id="23" name="Rectangle 22">
            <a:extLst>
              <a:ext uri="{FF2B5EF4-FFF2-40B4-BE49-F238E27FC236}">
                <a16:creationId xmlns:a16="http://schemas.microsoft.com/office/drawing/2014/main" id="{F522CCAC-0305-40C0-AB11-BBA3F5553468}"/>
              </a:ext>
            </a:extLst>
          </p:cNvPr>
          <p:cNvSpPr/>
          <p:nvPr/>
        </p:nvSpPr>
        <p:spPr>
          <a:xfrm>
            <a:off x="919732" y="3151541"/>
            <a:ext cx="1762025" cy="55491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Centroid for cluster j</a:t>
            </a:r>
          </a:p>
        </p:txBody>
      </p:sp>
      <p:sp>
        <p:nvSpPr>
          <p:cNvPr id="24" name="Rectangle 23">
            <a:extLst>
              <a:ext uri="{FF2B5EF4-FFF2-40B4-BE49-F238E27FC236}">
                <a16:creationId xmlns:a16="http://schemas.microsoft.com/office/drawing/2014/main" id="{42F2CAD5-40B5-4E0D-A4E7-C6A27DEBE2B7}"/>
              </a:ext>
            </a:extLst>
          </p:cNvPr>
          <p:cNvSpPr/>
          <p:nvPr/>
        </p:nvSpPr>
        <p:spPr>
          <a:xfrm>
            <a:off x="6478525" y="2717134"/>
            <a:ext cx="2338218" cy="7118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Case i in the </a:t>
            </a:r>
            <a:r>
              <a:rPr lang="en-GB" i="1" dirty="0" err="1">
                <a:solidFill>
                  <a:schemeClr val="tx2">
                    <a:lumMod val="50000"/>
                  </a:schemeClr>
                </a:solidFill>
              </a:rPr>
              <a:t>j</a:t>
            </a:r>
            <a:r>
              <a:rPr lang="en-GB" dirty="0" err="1">
                <a:solidFill>
                  <a:schemeClr val="tx2">
                    <a:lumMod val="50000"/>
                  </a:schemeClr>
                </a:solidFill>
              </a:rPr>
              <a:t>th</a:t>
            </a:r>
            <a:r>
              <a:rPr lang="en-GB" dirty="0">
                <a:solidFill>
                  <a:schemeClr val="tx2">
                    <a:lumMod val="50000"/>
                  </a:schemeClr>
                </a:solidFill>
              </a:rPr>
              <a:t> cluster </a:t>
            </a:r>
          </a:p>
        </p:txBody>
      </p:sp>
      <p:sp>
        <p:nvSpPr>
          <p:cNvPr id="28" name="Rectangle 27">
            <a:extLst>
              <a:ext uri="{FF2B5EF4-FFF2-40B4-BE49-F238E27FC236}">
                <a16:creationId xmlns:a16="http://schemas.microsoft.com/office/drawing/2014/main" id="{9D8E6068-5E30-445D-8AE3-A09F6571BBCE}"/>
              </a:ext>
            </a:extLst>
          </p:cNvPr>
          <p:cNvSpPr/>
          <p:nvPr/>
        </p:nvSpPr>
        <p:spPr>
          <a:xfrm>
            <a:off x="3332952" y="5135452"/>
            <a:ext cx="1450806" cy="78395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lumMod val="50000"/>
                  </a:schemeClr>
                </a:solidFill>
              </a:rPr>
              <a:t>Number of data points in </a:t>
            </a:r>
            <a:r>
              <a:rPr lang="en-GB" sz="1400" i="1" dirty="0" err="1">
                <a:solidFill>
                  <a:schemeClr val="tx2">
                    <a:lumMod val="50000"/>
                  </a:schemeClr>
                </a:solidFill>
              </a:rPr>
              <a:t>j</a:t>
            </a:r>
            <a:r>
              <a:rPr lang="en-GB" sz="1400" dirty="0" err="1">
                <a:solidFill>
                  <a:schemeClr val="tx2">
                    <a:lumMod val="50000"/>
                  </a:schemeClr>
                </a:solidFill>
              </a:rPr>
              <a:t>th</a:t>
            </a:r>
            <a:r>
              <a:rPr lang="en-GB" sz="1400" dirty="0">
                <a:solidFill>
                  <a:schemeClr val="tx2">
                    <a:lumMod val="50000"/>
                  </a:schemeClr>
                </a:solidFill>
              </a:rPr>
              <a:t> cluster</a:t>
            </a:r>
          </a:p>
        </p:txBody>
      </p:sp>
      <p:cxnSp>
        <p:nvCxnSpPr>
          <p:cNvPr id="30" name="Straight Arrow Connector 29">
            <a:extLst>
              <a:ext uri="{FF2B5EF4-FFF2-40B4-BE49-F238E27FC236}">
                <a16:creationId xmlns:a16="http://schemas.microsoft.com/office/drawing/2014/main" id="{4CF7DBD6-C124-45D8-9B2E-7F5EAAB14622}"/>
              </a:ext>
            </a:extLst>
          </p:cNvPr>
          <p:cNvCxnSpPr>
            <a:cxnSpLocks/>
          </p:cNvCxnSpPr>
          <p:nvPr/>
        </p:nvCxnSpPr>
        <p:spPr>
          <a:xfrm flipH="1" flipV="1">
            <a:off x="2681757" y="3706459"/>
            <a:ext cx="864162" cy="3405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732EC3D-95BC-4C57-AEC6-04ED1FFC844C}"/>
              </a:ext>
            </a:extLst>
          </p:cNvPr>
          <p:cNvCxnSpPr>
            <a:cxnSpLocks/>
          </p:cNvCxnSpPr>
          <p:nvPr/>
        </p:nvCxnSpPr>
        <p:spPr>
          <a:xfrm flipH="1">
            <a:off x="4244743" y="4356500"/>
            <a:ext cx="245693" cy="7776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8D8977B-A0C1-4151-9492-12B09B671E92}"/>
              </a:ext>
            </a:extLst>
          </p:cNvPr>
          <p:cNvCxnSpPr>
            <a:cxnSpLocks/>
          </p:cNvCxnSpPr>
          <p:nvPr/>
        </p:nvCxnSpPr>
        <p:spPr>
          <a:xfrm flipV="1">
            <a:off x="6245873" y="3428999"/>
            <a:ext cx="821670" cy="50319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64E591D0-6AA3-42CC-999D-E01F3BCA64C3}"/>
              </a:ext>
            </a:extLst>
          </p:cNvPr>
          <p:cNvSpPr/>
          <p:nvPr/>
        </p:nvSpPr>
        <p:spPr>
          <a:xfrm>
            <a:off x="7390401" y="3762920"/>
            <a:ext cx="3678652" cy="2554545"/>
          </a:xfrm>
          <a:prstGeom prst="rect">
            <a:avLst/>
          </a:prstGeom>
        </p:spPr>
        <p:txBody>
          <a:bodyPr wrap="square">
            <a:spAutoFit/>
          </a:bodyPr>
          <a:lstStyle/>
          <a:p>
            <a:r>
              <a:rPr lang="en-GB" sz="1600" b="1" dirty="0">
                <a:solidFill>
                  <a:schemeClr val="accent2">
                    <a:lumMod val="50000"/>
                  </a:schemeClr>
                </a:solidFill>
              </a:rPr>
              <a:t>For example</a:t>
            </a:r>
          </a:p>
          <a:p>
            <a:endParaRPr lang="en-GB" sz="1600" dirty="0">
              <a:solidFill>
                <a:schemeClr val="accent2">
                  <a:lumMod val="50000"/>
                </a:schemeClr>
              </a:solidFill>
            </a:endParaRPr>
          </a:p>
          <a:p>
            <a:pPr marL="285750" indent="-285750">
              <a:buFont typeface="Arial" panose="020B0604020202020204" pitchFamily="34" charset="0"/>
              <a:buChar char="•"/>
            </a:pPr>
            <a:r>
              <a:rPr lang="en-GB" sz="1600" dirty="0">
                <a:solidFill>
                  <a:schemeClr val="accent2">
                    <a:lumMod val="50000"/>
                  </a:schemeClr>
                </a:solidFill>
              </a:rPr>
              <a:t>Given the three data points</a:t>
            </a:r>
          </a:p>
          <a:p>
            <a:r>
              <a:rPr lang="en-GB" sz="1600" dirty="0">
                <a:solidFill>
                  <a:schemeClr val="accent2">
                    <a:lumMod val="50000"/>
                  </a:schemeClr>
                </a:solidFill>
              </a:rPr>
              <a:t>	</a:t>
            </a:r>
            <a:r>
              <a:rPr lang="en-GB" sz="1600" b="1" dirty="0">
                <a:solidFill>
                  <a:schemeClr val="accent2">
                    <a:lumMod val="50000"/>
                  </a:schemeClr>
                </a:solidFill>
              </a:rPr>
              <a:t>(1,1), (2,3) and (6,2)</a:t>
            </a:r>
          </a:p>
          <a:p>
            <a:endParaRPr lang="en-GB" sz="1600" b="1" dirty="0">
              <a:solidFill>
                <a:schemeClr val="accent2">
                  <a:lumMod val="50000"/>
                </a:schemeClr>
              </a:solidFill>
            </a:endParaRPr>
          </a:p>
          <a:p>
            <a:pPr marL="285750" indent="-285750">
              <a:buFont typeface="Arial" panose="020B0604020202020204" pitchFamily="34" charset="0"/>
              <a:buChar char="•"/>
            </a:pPr>
            <a:r>
              <a:rPr lang="en-GB" sz="1600" dirty="0">
                <a:solidFill>
                  <a:schemeClr val="accent2">
                    <a:lumMod val="50000"/>
                  </a:schemeClr>
                </a:solidFill>
              </a:rPr>
              <a:t>The centroid containing these 2D points is</a:t>
            </a:r>
          </a:p>
          <a:p>
            <a:r>
              <a:rPr lang="en-GB" sz="1600" dirty="0">
                <a:solidFill>
                  <a:schemeClr val="accent2">
                    <a:lumMod val="50000"/>
                  </a:schemeClr>
                </a:solidFill>
              </a:rPr>
              <a:t>	(1+2+6)/3 = 3</a:t>
            </a:r>
          </a:p>
          <a:p>
            <a:r>
              <a:rPr lang="en-GB" sz="1600" dirty="0">
                <a:solidFill>
                  <a:schemeClr val="accent2">
                    <a:lumMod val="50000"/>
                  </a:schemeClr>
                </a:solidFill>
              </a:rPr>
              <a:t>	(1+3+2)/3 = 2</a:t>
            </a:r>
          </a:p>
          <a:p>
            <a:pPr marL="285750" indent="-285750">
              <a:buFont typeface="Arial" panose="020B0604020202020204" pitchFamily="34" charset="0"/>
              <a:buChar char="•"/>
            </a:pPr>
            <a:r>
              <a:rPr lang="en-GB" sz="1600" dirty="0">
                <a:solidFill>
                  <a:schemeClr val="accent2">
                    <a:lumMod val="50000"/>
                  </a:schemeClr>
                </a:solidFill>
              </a:rPr>
              <a:t>Which is the point </a:t>
            </a:r>
            <a:r>
              <a:rPr lang="en-GB" sz="1600" b="1" dirty="0">
                <a:solidFill>
                  <a:schemeClr val="accent2">
                    <a:lumMod val="50000"/>
                  </a:schemeClr>
                </a:solidFill>
              </a:rPr>
              <a:t>(3,2)</a:t>
            </a:r>
            <a:r>
              <a:rPr lang="en-GB" sz="1600" dirty="0">
                <a:solidFill>
                  <a:schemeClr val="accent2">
                    <a:lumMod val="50000"/>
                  </a:schemeClr>
                </a:solidFill>
              </a:rPr>
              <a:t>.</a:t>
            </a:r>
          </a:p>
        </p:txBody>
      </p:sp>
    </p:spTree>
    <p:extLst>
      <p:ext uri="{BB962C8B-B14F-4D97-AF65-F5344CB8AC3E}">
        <p14:creationId xmlns:p14="http://schemas.microsoft.com/office/powerpoint/2010/main" val="379923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Choosing K clusters </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1028700" y="2076767"/>
            <a:ext cx="4476952" cy="3746795"/>
          </a:xfrm>
          <a:prstGeom prst="rect">
            <a:avLst/>
          </a:prstGeom>
        </p:spPr>
        <p:txBody>
          <a:bodyPr wrap="square">
            <a:spAutoFit/>
          </a:bodyPr>
          <a:lstStyle/>
          <a:p>
            <a:pPr>
              <a:lnSpc>
                <a:spcPct val="150000"/>
              </a:lnSpc>
            </a:pPr>
            <a:r>
              <a:rPr lang="en-GB" sz="1600" b="1" dirty="0">
                <a:solidFill>
                  <a:schemeClr val="accent2">
                    <a:lumMod val="50000"/>
                  </a:schemeClr>
                </a:solidFill>
              </a:rPr>
              <a:t>The elbow method.</a:t>
            </a:r>
          </a:p>
          <a:p>
            <a:pPr>
              <a:lnSpc>
                <a:spcPct val="150000"/>
              </a:lnSpc>
            </a:pPr>
            <a:endParaRPr lang="en-GB" sz="1600" b="1" dirty="0">
              <a:solidFill>
                <a:schemeClr val="accent2">
                  <a:lumMod val="50000"/>
                </a:schemeClr>
              </a:solidFill>
            </a:endParaRPr>
          </a:p>
          <a:p>
            <a:pPr marL="285750" indent="-285750">
              <a:lnSpc>
                <a:spcPct val="150000"/>
              </a:lnSpc>
              <a:buFont typeface="Arial" panose="020B0604020202020204" pitchFamily="34" charset="0"/>
              <a:buChar char="•"/>
            </a:pPr>
            <a:r>
              <a:rPr lang="en-GB" sz="1600" dirty="0">
                <a:solidFill>
                  <a:schemeClr val="accent2">
                    <a:lumMod val="50000"/>
                  </a:schemeClr>
                </a:solidFill>
              </a:rPr>
              <a:t>In this method we will </a:t>
            </a:r>
            <a:r>
              <a:rPr lang="en-GB" sz="1600" b="1" dirty="0">
                <a:solidFill>
                  <a:schemeClr val="accent2">
                    <a:lumMod val="50000"/>
                  </a:schemeClr>
                </a:solidFill>
              </a:rPr>
              <a:t>run K-Means </a:t>
            </a:r>
            <a:r>
              <a:rPr lang="en-GB" sz="1600" dirty="0">
                <a:solidFill>
                  <a:schemeClr val="accent2">
                    <a:lumMod val="50000"/>
                  </a:schemeClr>
                </a:solidFill>
              </a:rPr>
              <a:t>clustering </a:t>
            </a:r>
            <a:r>
              <a:rPr lang="en-GB" sz="1600" b="1" dirty="0">
                <a:solidFill>
                  <a:schemeClr val="accent2">
                    <a:lumMod val="50000"/>
                  </a:schemeClr>
                </a:solidFill>
              </a:rPr>
              <a:t>for a range of K values </a:t>
            </a:r>
            <a:r>
              <a:rPr lang="en-GB" sz="1600" dirty="0">
                <a:solidFill>
                  <a:schemeClr val="accent2">
                    <a:lumMod val="50000"/>
                  </a:schemeClr>
                </a:solidFill>
              </a:rPr>
              <a:t>lets say ( K= 1 to 10 ) and </a:t>
            </a:r>
            <a:r>
              <a:rPr lang="en-GB" sz="1600" b="1" dirty="0">
                <a:solidFill>
                  <a:schemeClr val="accent2">
                    <a:lumMod val="50000"/>
                  </a:schemeClr>
                </a:solidFill>
              </a:rPr>
              <a:t>calculate </a:t>
            </a:r>
            <a:r>
              <a:rPr lang="en-GB" sz="1600" dirty="0">
                <a:solidFill>
                  <a:schemeClr val="accent2">
                    <a:lumMod val="50000"/>
                  </a:schemeClr>
                </a:solidFill>
              </a:rPr>
              <a:t>the Sum of Squared Error (</a:t>
            </a:r>
            <a:r>
              <a:rPr lang="en-GB" sz="1600" b="1" dirty="0">
                <a:solidFill>
                  <a:schemeClr val="accent2">
                    <a:lumMod val="50000"/>
                  </a:schemeClr>
                </a:solidFill>
              </a:rPr>
              <a:t>SSE</a:t>
            </a:r>
            <a:r>
              <a:rPr lang="en-GB" sz="1600" dirty="0">
                <a:solidFill>
                  <a:schemeClr val="accent2">
                    <a:lumMod val="50000"/>
                  </a:schemeClr>
                </a:solidFill>
              </a:rPr>
              <a:t>).</a:t>
            </a:r>
          </a:p>
          <a:p>
            <a:pPr>
              <a:lnSpc>
                <a:spcPct val="150000"/>
              </a:lnSpc>
            </a:pPr>
            <a:endParaRPr lang="en-GB" sz="1600" dirty="0">
              <a:solidFill>
                <a:schemeClr val="accent2">
                  <a:lumMod val="50000"/>
                </a:schemeClr>
              </a:solidFill>
            </a:endParaRPr>
          </a:p>
          <a:p>
            <a:pPr marL="285750" indent="-285750">
              <a:lnSpc>
                <a:spcPct val="150000"/>
              </a:lnSpc>
              <a:buFont typeface="Arial" panose="020B0604020202020204" pitchFamily="34" charset="0"/>
              <a:buChar char="•"/>
            </a:pPr>
            <a:r>
              <a:rPr lang="en-GB" sz="1600" dirty="0">
                <a:solidFill>
                  <a:schemeClr val="accent2">
                    <a:lumMod val="50000"/>
                  </a:schemeClr>
                </a:solidFill>
              </a:rPr>
              <a:t>The point where this distortion declines the most is the elbow point, which works as an optimal value of k.</a:t>
            </a:r>
            <a:endParaRPr lang="en-GB" sz="1600" b="1" dirty="0">
              <a:solidFill>
                <a:schemeClr val="accent2">
                  <a:lumMod val="50000"/>
                </a:schemeClr>
              </a:solidFill>
            </a:endParaRPr>
          </a:p>
        </p:txBody>
      </p:sp>
      <p:sp>
        <p:nvSpPr>
          <p:cNvPr id="3" name="TextBox 2">
            <a:extLst>
              <a:ext uri="{FF2B5EF4-FFF2-40B4-BE49-F238E27FC236}">
                <a16:creationId xmlns:a16="http://schemas.microsoft.com/office/drawing/2014/main" id="{E2130546-62CF-4237-B6A7-102F78577890}"/>
              </a:ext>
            </a:extLst>
          </p:cNvPr>
          <p:cNvSpPr txBox="1"/>
          <p:nvPr/>
        </p:nvSpPr>
        <p:spPr>
          <a:xfrm>
            <a:off x="1028699" y="6486982"/>
            <a:ext cx="5780750" cy="215444"/>
          </a:xfrm>
          <a:prstGeom prst="rect">
            <a:avLst/>
          </a:prstGeom>
          <a:noFill/>
        </p:spPr>
        <p:txBody>
          <a:bodyPr wrap="none" rtlCol="0">
            <a:spAutoFit/>
          </a:bodyPr>
          <a:lstStyle/>
          <a:p>
            <a:r>
              <a:rPr lang="en-GB" sz="800" dirty="0"/>
              <a:t>Source: https://heartbeat.fritz.ai/understanding-the-mathematics-behind-k-means-clustering-40e1d55e2f4c</a:t>
            </a:r>
          </a:p>
        </p:txBody>
      </p:sp>
      <p:pic>
        <p:nvPicPr>
          <p:cNvPr id="4100" name="Picture 4" descr="Image result for the elbow method k-means">
            <a:extLst>
              <a:ext uri="{FF2B5EF4-FFF2-40B4-BE49-F238E27FC236}">
                <a16:creationId xmlns:a16="http://schemas.microsoft.com/office/drawing/2014/main" id="{378FE9F3-27B1-4621-B315-A1077F80B9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 r="1035" b="2288"/>
          <a:stretch/>
        </p:blipFill>
        <p:spPr bwMode="auto">
          <a:xfrm>
            <a:off x="5736657" y="2330164"/>
            <a:ext cx="5524902" cy="316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62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Choosing K clusters </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1028700" y="2076767"/>
            <a:ext cx="5067300" cy="3936334"/>
          </a:xfrm>
          <a:prstGeom prst="rect">
            <a:avLst/>
          </a:prstGeom>
        </p:spPr>
        <p:txBody>
          <a:bodyPr wrap="square">
            <a:spAutoFit/>
          </a:bodyPr>
          <a:lstStyle/>
          <a:p>
            <a:pPr>
              <a:lnSpc>
                <a:spcPct val="150000"/>
              </a:lnSpc>
            </a:pPr>
            <a:r>
              <a:rPr lang="en-GB" sz="1400" b="1" dirty="0">
                <a:solidFill>
                  <a:schemeClr val="accent2">
                    <a:lumMod val="50000"/>
                  </a:schemeClr>
                </a:solidFill>
              </a:rPr>
              <a:t>The Silhouette Method.</a:t>
            </a:r>
          </a:p>
          <a:p>
            <a:pPr>
              <a:lnSpc>
                <a:spcPct val="150000"/>
              </a:lnSpc>
            </a:pPr>
            <a:endParaRPr lang="en-GB" sz="1400" b="1" dirty="0">
              <a:solidFill>
                <a:schemeClr val="accent2">
                  <a:lumMod val="50000"/>
                </a:schemeClr>
              </a:solidFill>
            </a:endParaRPr>
          </a:p>
          <a:p>
            <a:pPr marL="285750" indent="-285750">
              <a:lnSpc>
                <a:spcPct val="150000"/>
              </a:lnSpc>
              <a:buFont typeface="Arial" panose="020B0604020202020204" pitchFamily="34" charset="0"/>
              <a:buChar char="•"/>
            </a:pPr>
            <a:r>
              <a:rPr lang="en-GB" sz="1400" dirty="0">
                <a:solidFill>
                  <a:schemeClr val="accent2">
                    <a:lumMod val="50000"/>
                  </a:schemeClr>
                </a:solidFill>
              </a:rPr>
              <a:t>Metric used to calculate the</a:t>
            </a:r>
            <a:r>
              <a:rPr lang="en-GB" sz="1400" b="1" dirty="0">
                <a:solidFill>
                  <a:schemeClr val="accent2">
                    <a:lumMod val="50000"/>
                  </a:schemeClr>
                </a:solidFill>
              </a:rPr>
              <a:t> goodness of a clustering technique</a:t>
            </a:r>
            <a:r>
              <a:rPr lang="en-GB" sz="1400" dirty="0">
                <a:solidFill>
                  <a:schemeClr val="accent2">
                    <a:lumMod val="50000"/>
                  </a:schemeClr>
                </a:solidFill>
              </a:rPr>
              <a:t>.</a:t>
            </a:r>
          </a:p>
          <a:p>
            <a:pPr marL="285750" indent="-285750">
              <a:lnSpc>
                <a:spcPct val="150000"/>
              </a:lnSpc>
              <a:buFont typeface="Arial" panose="020B0604020202020204" pitchFamily="34" charset="0"/>
              <a:buChar char="•"/>
            </a:pPr>
            <a:r>
              <a:rPr lang="en-GB" sz="1400" dirty="0">
                <a:solidFill>
                  <a:schemeClr val="accent2">
                    <a:lumMod val="50000"/>
                  </a:schemeClr>
                </a:solidFill>
              </a:rPr>
              <a:t>It ranges from </a:t>
            </a:r>
            <a:r>
              <a:rPr lang="en-GB" sz="1400" b="1" dirty="0">
                <a:solidFill>
                  <a:schemeClr val="accent2">
                    <a:lumMod val="50000"/>
                  </a:schemeClr>
                </a:solidFill>
              </a:rPr>
              <a:t>-1 to 1</a:t>
            </a:r>
            <a:r>
              <a:rPr lang="en-GB" sz="1400" dirty="0">
                <a:solidFill>
                  <a:schemeClr val="accent2">
                    <a:lumMod val="50000"/>
                  </a:schemeClr>
                </a:solidFill>
              </a:rPr>
              <a:t>.</a:t>
            </a:r>
          </a:p>
          <a:p>
            <a:pPr marL="285750" indent="-285750">
              <a:lnSpc>
                <a:spcPct val="150000"/>
              </a:lnSpc>
              <a:buFont typeface="Arial" panose="020B0604020202020204" pitchFamily="34" charset="0"/>
              <a:buChar char="•"/>
            </a:pPr>
            <a:endParaRPr lang="en-GB" sz="1400" dirty="0">
              <a:solidFill>
                <a:schemeClr val="accent2">
                  <a:lumMod val="50000"/>
                </a:schemeClr>
              </a:solidFill>
            </a:endParaRPr>
          </a:p>
          <a:p>
            <a:pPr>
              <a:lnSpc>
                <a:spcPct val="150000"/>
              </a:lnSpc>
            </a:pPr>
            <a:r>
              <a:rPr lang="en-GB" sz="1400" b="1" dirty="0">
                <a:solidFill>
                  <a:schemeClr val="accent2">
                    <a:lumMod val="50000"/>
                  </a:schemeClr>
                </a:solidFill>
              </a:rPr>
              <a:t>It quantifies how well a data point fits into its assigned cluster based on two factors:</a:t>
            </a:r>
          </a:p>
          <a:p>
            <a:pPr marL="285750" indent="-285750">
              <a:lnSpc>
                <a:spcPct val="150000"/>
              </a:lnSpc>
              <a:buFont typeface="Arial" panose="020B0604020202020204" pitchFamily="34" charset="0"/>
              <a:buChar char="•"/>
            </a:pPr>
            <a:r>
              <a:rPr lang="en-GB" sz="1400" b="1" dirty="0">
                <a:solidFill>
                  <a:schemeClr val="accent2">
                    <a:lumMod val="50000"/>
                  </a:schemeClr>
                </a:solidFill>
              </a:rPr>
              <a:t>Cohesion:</a:t>
            </a:r>
            <a:r>
              <a:rPr lang="en-GB" sz="1400" dirty="0">
                <a:solidFill>
                  <a:schemeClr val="accent2">
                    <a:lumMod val="50000"/>
                  </a:schemeClr>
                </a:solidFill>
              </a:rPr>
              <a:t> How close the data point is to other points in the cluster</a:t>
            </a:r>
          </a:p>
          <a:p>
            <a:pPr marL="285750" indent="-285750">
              <a:lnSpc>
                <a:spcPct val="150000"/>
              </a:lnSpc>
              <a:buFont typeface="Arial" panose="020B0604020202020204" pitchFamily="34" charset="0"/>
              <a:buChar char="•"/>
            </a:pPr>
            <a:r>
              <a:rPr lang="en-GB" sz="1400" b="1" dirty="0">
                <a:solidFill>
                  <a:schemeClr val="accent2">
                    <a:lumMod val="50000"/>
                  </a:schemeClr>
                </a:solidFill>
              </a:rPr>
              <a:t>Separation: </a:t>
            </a:r>
            <a:r>
              <a:rPr lang="en-GB" sz="1400" dirty="0">
                <a:solidFill>
                  <a:schemeClr val="accent2">
                    <a:lumMod val="50000"/>
                  </a:schemeClr>
                </a:solidFill>
              </a:rPr>
              <a:t>How far away the data point is from points in other clusters</a:t>
            </a:r>
          </a:p>
        </p:txBody>
      </p:sp>
      <p:sp>
        <p:nvSpPr>
          <p:cNvPr id="3" name="TextBox 2">
            <a:extLst>
              <a:ext uri="{FF2B5EF4-FFF2-40B4-BE49-F238E27FC236}">
                <a16:creationId xmlns:a16="http://schemas.microsoft.com/office/drawing/2014/main" id="{E2130546-62CF-4237-B6A7-102F78577890}"/>
              </a:ext>
            </a:extLst>
          </p:cNvPr>
          <p:cNvSpPr txBox="1"/>
          <p:nvPr/>
        </p:nvSpPr>
        <p:spPr>
          <a:xfrm>
            <a:off x="1028699" y="6486982"/>
            <a:ext cx="5910592" cy="215444"/>
          </a:xfrm>
          <a:prstGeom prst="rect">
            <a:avLst/>
          </a:prstGeom>
          <a:noFill/>
        </p:spPr>
        <p:txBody>
          <a:bodyPr wrap="none" rtlCol="0">
            <a:spAutoFit/>
          </a:bodyPr>
          <a:lstStyle/>
          <a:p>
            <a:r>
              <a:rPr lang="en-GB" sz="800" dirty="0"/>
              <a:t>Source: https://towardsdatascience.com/silhouette-coefficient-validating-clustering-techniques-e976bb81d10c</a:t>
            </a:r>
          </a:p>
        </p:txBody>
      </p:sp>
      <p:pic>
        <p:nvPicPr>
          <p:cNvPr id="6146" name="Picture 2" descr="An illustrative figure to show how Silhouette score is calculated Source: Author original image">
            <a:extLst>
              <a:ext uri="{FF2B5EF4-FFF2-40B4-BE49-F238E27FC236}">
                <a16:creationId xmlns:a16="http://schemas.microsoft.com/office/drawing/2014/main" id="{0FE45825-4C5D-486A-80BD-2589BB542D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8" t="3138" r="2528" b="4811"/>
          <a:stretch/>
        </p:blipFill>
        <p:spPr bwMode="auto">
          <a:xfrm>
            <a:off x="6096000" y="2076767"/>
            <a:ext cx="5544312" cy="360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26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Choosing K clusters </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1028700" y="2076767"/>
            <a:ext cx="5067300" cy="4259499"/>
          </a:xfrm>
          <a:prstGeom prst="rect">
            <a:avLst/>
          </a:prstGeom>
        </p:spPr>
        <p:txBody>
          <a:bodyPr wrap="square">
            <a:spAutoFit/>
          </a:bodyPr>
          <a:lstStyle/>
          <a:p>
            <a:pPr>
              <a:lnSpc>
                <a:spcPct val="150000"/>
              </a:lnSpc>
            </a:pPr>
            <a:r>
              <a:rPr lang="en-GB" sz="1400" b="1" dirty="0">
                <a:solidFill>
                  <a:schemeClr val="accent2">
                    <a:lumMod val="50000"/>
                  </a:schemeClr>
                </a:solidFill>
              </a:rPr>
              <a:t>The Silhouette Method.</a:t>
            </a:r>
          </a:p>
          <a:p>
            <a:pPr>
              <a:lnSpc>
                <a:spcPct val="150000"/>
              </a:lnSpc>
            </a:pPr>
            <a:endParaRPr lang="en-GB" sz="1400" b="1" dirty="0">
              <a:solidFill>
                <a:schemeClr val="accent2">
                  <a:lumMod val="50000"/>
                </a:schemeClr>
              </a:solidFill>
            </a:endParaRPr>
          </a:p>
          <a:p>
            <a:pPr marL="285750" indent="-285750">
              <a:lnSpc>
                <a:spcPct val="150000"/>
              </a:lnSpc>
              <a:buFont typeface="Arial" panose="020B0604020202020204" pitchFamily="34" charset="0"/>
              <a:buChar char="•"/>
            </a:pPr>
            <a:r>
              <a:rPr lang="en-GB" sz="1400" b="1" dirty="0">
                <a:solidFill>
                  <a:schemeClr val="accent2">
                    <a:lumMod val="50000"/>
                  </a:schemeClr>
                </a:solidFill>
              </a:rPr>
              <a:t> -1:  the samples might have been assigned to the wrong cluster!</a:t>
            </a:r>
          </a:p>
          <a:p>
            <a:pPr marL="285750" indent="-285750">
              <a:lnSpc>
                <a:spcPct val="150000"/>
              </a:lnSpc>
              <a:buFont typeface="Arial" panose="020B0604020202020204" pitchFamily="34" charset="0"/>
              <a:buChar char="•"/>
            </a:pPr>
            <a:endParaRPr lang="en-GB" sz="1400" b="1" dirty="0">
              <a:solidFill>
                <a:schemeClr val="accent2">
                  <a:lumMod val="50000"/>
                </a:schemeClr>
              </a:solidFill>
            </a:endParaRPr>
          </a:p>
          <a:p>
            <a:pPr marL="285750" indent="-285750">
              <a:lnSpc>
                <a:spcPct val="150000"/>
              </a:lnSpc>
              <a:buFont typeface="Arial" panose="020B0604020202020204" pitchFamily="34" charset="0"/>
              <a:buChar char="•"/>
            </a:pPr>
            <a:r>
              <a:rPr lang="en-GB" sz="1400" b="1" dirty="0">
                <a:solidFill>
                  <a:schemeClr val="accent2">
                    <a:lumMod val="50000"/>
                  </a:schemeClr>
                </a:solidFill>
              </a:rPr>
              <a:t>   0:  the sample is on or very close to the decision boundary between two </a:t>
            </a:r>
            <a:r>
              <a:rPr lang="en-GB" sz="1400" b="1" dirty="0" err="1">
                <a:solidFill>
                  <a:schemeClr val="accent2">
                    <a:lumMod val="50000"/>
                  </a:schemeClr>
                </a:solidFill>
              </a:rPr>
              <a:t>neighboring</a:t>
            </a:r>
            <a:r>
              <a:rPr lang="en-GB" sz="1400" b="1" dirty="0">
                <a:solidFill>
                  <a:schemeClr val="accent2">
                    <a:lumMod val="50000"/>
                  </a:schemeClr>
                </a:solidFill>
              </a:rPr>
              <a:t> clusters.</a:t>
            </a:r>
          </a:p>
          <a:p>
            <a:pPr marL="285750" indent="-285750">
              <a:lnSpc>
                <a:spcPct val="150000"/>
              </a:lnSpc>
              <a:buFont typeface="Arial" panose="020B0604020202020204" pitchFamily="34" charset="0"/>
              <a:buChar char="•"/>
            </a:pPr>
            <a:endParaRPr lang="en-GB" sz="1400" b="1" dirty="0">
              <a:solidFill>
                <a:schemeClr val="accent2">
                  <a:lumMod val="50000"/>
                </a:schemeClr>
              </a:solidFill>
            </a:endParaRPr>
          </a:p>
          <a:p>
            <a:pPr marL="285750" indent="-285750">
              <a:lnSpc>
                <a:spcPct val="150000"/>
              </a:lnSpc>
              <a:buFont typeface="Arial" panose="020B0604020202020204" pitchFamily="34" charset="0"/>
              <a:buChar char="•"/>
            </a:pPr>
            <a:r>
              <a:rPr lang="en-GB" sz="1400" b="1" dirty="0">
                <a:solidFill>
                  <a:schemeClr val="accent2">
                    <a:lumMod val="50000"/>
                  </a:schemeClr>
                </a:solidFill>
              </a:rPr>
              <a:t>  1: the sample is far away from the </a:t>
            </a:r>
            <a:r>
              <a:rPr lang="en-GB" sz="1400" b="1" dirty="0" err="1">
                <a:solidFill>
                  <a:schemeClr val="accent2">
                    <a:lumMod val="50000"/>
                  </a:schemeClr>
                </a:solidFill>
              </a:rPr>
              <a:t>neighboring</a:t>
            </a:r>
            <a:r>
              <a:rPr lang="en-GB" sz="1400" b="1" dirty="0">
                <a:solidFill>
                  <a:schemeClr val="accent2">
                    <a:lumMod val="50000"/>
                  </a:schemeClr>
                </a:solidFill>
              </a:rPr>
              <a:t> clusters.</a:t>
            </a:r>
          </a:p>
          <a:p>
            <a:pPr marL="285750" indent="-285750">
              <a:lnSpc>
                <a:spcPct val="150000"/>
              </a:lnSpc>
              <a:buFont typeface="Arial" panose="020B0604020202020204" pitchFamily="34" charset="0"/>
              <a:buChar char="•"/>
            </a:pPr>
            <a:endParaRPr lang="en-GB" sz="1400" b="1" dirty="0">
              <a:solidFill>
                <a:schemeClr val="accent2">
                  <a:lumMod val="50000"/>
                </a:schemeClr>
              </a:solidFill>
            </a:endParaRPr>
          </a:p>
          <a:p>
            <a:pPr>
              <a:lnSpc>
                <a:spcPct val="150000"/>
              </a:lnSpc>
            </a:pPr>
            <a:r>
              <a:rPr lang="en-GB" sz="1400" b="1" dirty="0">
                <a:solidFill>
                  <a:schemeClr val="accent2">
                    <a:lumMod val="50000"/>
                  </a:schemeClr>
                </a:solidFill>
              </a:rPr>
              <a:t>Larger ‘numbers’ indicate that samples are closer to their clusters than they are to other clusters.</a:t>
            </a:r>
          </a:p>
        </p:txBody>
      </p:sp>
      <p:sp>
        <p:nvSpPr>
          <p:cNvPr id="3" name="TextBox 2">
            <a:extLst>
              <a:ext uri="{FF2B5EF4-FFF2-40B4-BE49-F238E27FC236}">
                <a16:creationId xmlns:a16="http://schemas.microsoft.com/office/drawing/2014/main" id="{E2130546-62CF-4237-B6A7-102F78577890}"/>
              </a:ext>
            </a:extLst>
          </p:cNvPr>
          <p:cNvSpPr txBox="1"/>
          <p:nvPr/>
        </p:nvSpPr>
        <p:spPr>
          <a:xfrm>
            <a:off x="1028699" y="6486982"/>
            <a:ext cx="5221301" cy="215444"/>
          </a:xfrm>
          <a:prstGeom prst="rect">
            <a:avLst/>
          </a:prstGeom>
          <a:noFill/>
        </p:spPr>
        <p:txBody>
          <a:bodyPr wrap="none" rtlCol="0">
            <a:spAutoFit/>
          </a:bodyPr>
          <a:lstStyle/>
          <a:p>
            <a:r>
              <a:rPr lang="en-GB" sz="800" dirty="0"/>
              <a:t>Source: https://scikit-learn.org/stable/auto_examples/cluster/plot_kmeans_silhouette_analysis.html</a:t>
            </a:r>
          </a:p>
        </p:txBody>
      </p:sp>
      <p:pic>
        <p:nvPicPr>
          <p:cNvPr id="6146" name="Picture 2" descr="An illustrative figure to show how Silhouette score is calculated Source: Author original image">
            <a:extLst>
              <a:ext uri="{FF2B5EF4-FFF2-40B4-BE49-F238E27FC236}">
                <a16:creationId xmlns:a16="http://schemas.microsoft.com/office/drawing/2014/main" id="{0FE45825-4C5D-486A-80BD-2589BB542D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8" t="3138" r="2528" b="4811"/>
          <a:stretch/>
        </p:blipFill>
        <p:spPr bwMode="auto">
          <a:xfrm>
            <a:off x="6096000" y="2076767"/>
            <a:ext cx="5544312" cy="360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85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 Choosing K clusters </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1028700" y="2076767"/>
            <a:ext cx="5067300" cy="381515"/>
          </a:xfrm>
          <a:prstGeom prst="rect">
            <a:avLst/>
          </a:prstGeom>
        </p:spPr>
        <p:txBody>
          <a:bodyPr wrap="square">
            <a:spAutoFit/>
          </a:bodyPr>
          <a:lstStyle/>
          <a:p>
            <a:pPr>
              <a:lnSpc>
                <a:spcPct val="150000"/>
              </a:lnSpc>
            </a:pPr>
            <a:r>
              <a:rPr lang="en-GB" sz="1400" b="1" dirty="0">
                <a:solidFill>
                  <a:schemeClr val="accent2">
                    <a:lumMod val="50000"/>
                  </a:schemeClr>
                </a:solidFill>
              </a:rPr>
              <a:t>The Silhouette Method.</a:t>
            </a:r>
          </a:p>
        </p:txBody>
      </p:sp>
      <p:sp>
        <p:nvSpPr>
          <p:cNvPr id="3" name="TextBox 2">
            <a:extLst>
              <a:ext uri="{FF2B5EF4-FFF2-40B4-BE49-F238E27FC236}">
                <a16:creationId xmlns:a16="http://schemas.microsoft.com/office/drawing/2014/main" id="{E2130546-62CF-4237-B6A7-102F78577890}"/>
              </a:ext>
            </a:extLst>
          </p:cNvPr>
          <p:cNvSpPr txBox="1"/>
          <p:nvPr/>
        </p:nvSpPr>
        <p:spPr>
          <a:xfrm>
            <a:off x="1028699" y="6486982"/>
            <a:ext cx="5836854" cy="215444"/>
          </a:xfrm>
          <a:prstGeom prst="rect">
            <a:avLst/>
          </a:prstGeom>
          <a:noFill/>
        </p:spPr>
        <p:txBody>
          <a:bodyPr wrap="none" rtlCol="0">
            <a:spAutoFit/>
          </a:bodyPr>
          <a:lstStyle/>
          <a:p>
            <a:r>
              <a:rPr lang="en-GB" sz="800" dirty="0"/>
              <a:t>Source: http://www.amse-conference.eu/old/2018/wp-content/uploads/2018/10/%C5%98ezankov%C3%A1.pdf</a:t>
            </a:r>
          </a:p>
        </p:txBody>
      </p:sp>
      <p:pic>
        <p:nvPicPr>
          <p:cNvPr id="5" name="Picture 4" descr="Text&#10;&#10;Description automatically generated">
            <a:extLst>
              <a:ext uri="{FF2B5EF4-FFF2-40B4-BE49-F238E27FC236}">
                <a16:creationId xmlns:a16="http://schemas.microsoft.com/office/drawing/2014/main" id="{9FFCC4F6-BFFC-43F8-9EBD-2D74C2FA420A}"/>
              </a:ext>
            </a:extLst>
          </p:cNvPr>
          <p:cNvPicPr>
            <a:picLocks noChangeAspect="1"/>
          </p:cNvPicPr>
          <p:nvPr/>
        </p:nvPicPr>
        <p:blipFill rotWithShape="1">
          <a:blip r:embed="rId3"/>
          <a:srcRect l="43399" t="33735" r="45700" b="57731"/>
          <a:stretch/>
        </p:blipFill>
        <p:spPr>
          <a:xfrm>
            <a:off x="2237480" y="4086991"/>
            <a:ext cx="2029498" cy="893671"/>
          </a:xfrm>
          <a:prstGeom prst="rect">
            <a:avLst/>
          </a:prstGeom>
        </p:spPr>
      </p:pic>
      <p:pic>
        <p:nvPicPr>
          <p:cNvPr id="11" name="Picture 10" descr="Text&#10;&#10;Description automatically generated">
            <a:extLst>
              <a:ext uri="{FF2B5EF4-FFF2-40B4-BE49-F238E27FC236}">
                <a16:creationId xmlns:a16="http://schemas.microsoft.com/office/drawing/2014/main" id="{A5C7D9BB-78A0-4B0D-B628-6F7952ADA455}"/>
              </a:ext>
            </a:extLst>
          </p:cNvPr>
          <p:cNvPicPr>
            <a:picLocks noChangeAspect="1"/>
          </p:cNvPicPr>
          <p:nvPr/>
        </p:nvPicPr>
        <p:blipFill rotWithShape="1">
          <a:blip r:embed="rId3"/>
          <a:srcRect l="37676" t="45201" r="39824" b="43066"/>
          <a:stretch/>
        </p:blipFill>
        <p:spPr>
          <a:xfrm>
            <a:off x="1028699" y="2594107"/>
            <a:ext cx="4383264" cy="1285757"/>
          </a:xfrm>
          <a:prstGeom prst="rect">
            <a:avLst/>
          </a:prstGeom>
        </p:spPr>
      </p:pic>
      <p:pic>
        <p:nvPicPr>
          <p:cNvPr id="12" name="Picture 11" descr="Text&#10;&#10;Description automatically generated">
            <a:extLst>
              <a:ext uri="{FF2B5EF4-FFF2-40B4-BE49-F238E27FC236}">
                <a16:creationId xmlns:a16="http://schemas.microsoft.com/office/drawing/2014/main" id="{83CEE677-0EF9-48ED-B7EB-935079C28DDE}"/>
              </a:ext>
            </a:extLst>
          </p:cNvPr>
          <p:cNvPicPr>
            <a:picLocks noChangeAspect="1"/>
          </p:cNvPicPr>
          <p:nvPr/>
        </p:nvPicPr>
        <p:blipFill rotWithShape="1">
          <a:blip r:embed="rId3"/>
          <a:srcRect l="43751" t="65735" r="45224" b="23865"/>
          <a:stretch/>
        </p:blipFill>
        <p:spPr>
          <a:xfrm>
            <a:off x="7790764" y="3512933"/>
            <a:ext cx="2163756" cy="1148115"/>
          </a:xfrm>
          <a:prstGeom prst="rect">
            <a:avLst/>
          </a:prstGeom>
        </p:spPr>
      </p:pic>
    </p:spTree>
    <p:extLst>
      <p:ext uri="{BB962C8B-B14F-4D97-AF65-F5344CB8AC3E}">
        <p14:creationId xmlns:p14="http://schemas.microsoft.com/office/powerpoint/2010/main" val="279076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3"/>
            <a:ext cx="10163557" cy="1046290"/>
          </a:xfrm>
        </p:spPr>
        <p:txBody>
          <a:bodyPr/>
          <a:lstStyle/>
          <a:p>
            <a:r>
              <a:rPr lang="en-US" dirty="0"/>
              <a:t>K-Means: Choosing initial Centroids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1028699" y="2076767"/>
            <a:ext cx="10029825" cy="4116127"/>
          </a:xfrm>
          <a:prstGeom prst="rect">
            <a:avLst/>
          </a:prstGeom>
        </p:spPr>
        <p:txBody>
          <a:bodyPr wrap="square">
            <a:spAutoFit/>
          </a:bodyPr>
          <a:lstStyle/>
          <a:p>
            <a:pPr>
              <a:lnSpc>
                <a:spcPct val="150000"/>
              </a:lnSpc>
            </a:pPr>
            <a:r>
              <a:rPr lang="en-GB" sz="1600" b="1" dirty="0">
                <a:solidFill>
                  <a:schemeClr val="accent2">
                    <a:lumMod val="50000"/>
                  </a:schemeClr>
                </a:solidFill>
              </a:rPr>
              <a:t>Choosing the proper initial centroids is the key step of the basic K-means procedure. A common approach is to choose the initial centroids randomly, but the resulting clusters are often poor.</a:t>
            </a:r>
          </a:p>
          <a:p>
            <a:pPr>
              <a:lnSpc>
                <a:spcPct val="150000"/>
              </a:lnSpc>
            </a:pPr>
            <a:endParaRPr lang="en-GB" sz="1600" b="1" dirty="0">
              <a:solidFill>
                <a:schemeClr val="accent2">
                  <a:lumMod val="50000"/>
                </a:schemeClr>
              </a:solidFill>
            </a:endParaRPr>
          </a:p>
          <a:p>
            <a:pPr>
              <a:lnSpc>
                <a:spcPct val="150000"/>
              </a:lnSpc>
            </a:pPr>
            <a:endParaRPr lang="en-GB" sz="1600" b="1" dirty="0">
              <a:solidFill>
                <a:schemeClr val="accent2">
                  <a:lumMod val="50000"/>
                </a:schemeClr>
              </a:solidFill>
            </a:endParaRPr>
          </a:p>
          <a:p>
            <a:pPr>
              <a:lnSpc>
                <a:spcPct val="150000"/>
              </a:lnSpc>
            </a:pPr>
            <a:endParaRPr lang="en-GB" sz="1600" b="1" dirty="0">
              <a:solidFill>
                <a:schemeClr val="accent2">
                  <a:lumMod val="50000"/>
                </a:schemeClr>
              </a:solidFill>
            </a:endParaRPr>
          </a:p>
          <a:p>
            <a:pPr>
              <a:lnSpc>
                <a:spcPct val="150000"/>
              </a:lnSpc>
            </a:pPr>
            <a:endParaRPr lang="en-GB" sz="1600" b="1" dirty="0">
              <a:solidFill>
                <a:schemeClr val="accent2">
                  <a:lumMod val="50000"/>
                </a:schemeClr>
              </a:solidFill>
            </a:endParaRPr>
          </a:p>
          <a:p>
            <a:pPr>
              <a:lnSpc>
                <a:spcPct val="150000"/>
              </a:lnSpc>
            </a:pPr>
            <a:endParaRPr lang="en-GB" sz="1600" b="1" dirty="0">
              <a:solidFill>
                <a:schemeClr val="accent2">
                  <a:lumMod val="50000"/>
                </a:schemeClr>
              </a:solidFill>
            </a:endParaRPr>
          </a:p>
          <a:p>
            <a:pPr>
              <a:lnSpc>
                <a:spcPct val="150000"/>
              </a:lnSpc>
            </a:pPr>
            <a:endParaRPr lang="en-GB" sz="1600" b="1" dirty="0">
              <a:solidFill>
                <a:schemeClr val="accent2">
                  <a:lumMod val="50000"/>
                </a:schemeClr>
              </a:solidFill>
            </a:endParaRPr>
          </a:p>
          <a:p>
            <a:pPr>
              <a:lnSpc>
                <a:spcPct val="150000"/>
              </a:lnSpc>
            </a:pPr>
            <a:endParaRPr lang="en-GB" sz="1600" b="1" dirty="0">
              <a:solidFill>
                <a:schemeClr val="accent2">
                  <a:lumMod val="50000"/>
                </a:schemeClr>
              </a:solidFill>
            </a:endParaRPr>
          </a:p>
          <a:p>
            <a:pPr>
              <a:lnSpc>
                <a:spcPct val="150000"/>
              </a:lnSpc>
            </a:pPr>
            <a:r>
              <a:rPr lang="en-GB" sz="1600" b="1" dirty="0">
                <a:solidFill>
                  <a:schemeClr val="accent2">
                    <a:lumMod val="50000"/>
                  </a:schemeClr>
                </a:solidFill>
              </a:rPr>
              <a:t>One way of dealing with this is to perform multiple runs, each with a diﬀerent set of randomly-chosen initial centroids, and then select the set of clusters with the minimum SSE.</a:t>
            </a:r>
          </a:p>
        </p:txBody>
      </p:sp>
      <p:pic>
        <p:nvPicPr>
          <p:cNvPr id="9218" name="Picture 2" descr="Image for post">
            <a:extLst>
              <a:ext uri="{FF2B5EF4-FFF2-40B4-BE49-F238E27FC236}">
                <a16:creationId xmlns:a16="http://schemas.microsoft.com/office/drawing/2014/main" id="{803775B7-13F6-4F29-912C-6615CC9EA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635" y="3002997"/>
            <a:ext cx="7718730" cy="226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70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317323" cy="1340615"/>
          </a:xfrm>
        </p:spPr>
        <p:txBody>
          <a:bodyPr/>
          <a:lstStyle/>
          <a:p>
            <a:r>
              <a:rPr lang="en-US" altLang="en-US" dirty="0"/>
              <a:t>Unsupervised learning</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a:xfrm>
            <a:off x="133350" y="6508247"/>
            <a:ext cx="2743200" cy="365125"/>
          </a:xfrm>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2" name="Text Placeholder 1">
            <a:extLst>
              <a:ext uri="{FF2B5EF4-FFF2-40B4-BE49-F238E27FC236}">
                <a16:creationId xmlns:a16="http://schemas.microsoft.com/office/drawing/2014/main" id="{3C13FB9B-F6AA-4590-A7CD-58D84C481E9B}"/>
              </a:ext>
            </a:extLst>
          </p:cNvPr>
          <p:cNvSpPr>
            <a:spLocks noGrp="1"/>
          </p:cNvSpPr>
          <p:nvPr>
            <p:ph type="body" sz="quarter" idx="13"/>
          </p:nvPr>
        </p:nvSpPr>
        <p:spPr>
          <a:xfrm>
            <a:off x="1040130" y="2018919"/>
            <a:ext cx="5177790" cy="4391025"/>
          </a:xfrm>
        </p:spPr>
        <p:txBody>
          <a:bodyPr>
            <a:normAutofit fontScale="62500" lnSpcReduction="20000"/>
          </a:bodyPr>
          <a:lstStyle/>
          <a:p>
            <a:r>
              <a:rPr lang="en-US" altLang="en-US" sz="2800" dirty="0"/>
              <a:t>Supervised learning</a:t>
            </a:r>
          </a:p>
          <a:p>
            <a:pPr lvl="1"/>
            <a:r>
              <a:rPr lang="en-US" altLang="en-US" sz="2400" dirty="0"/>
              <a:t>Predict target value (“y”) given features (“x”)</a:t>
            </a:r>
          </a:p>
          <a:p>
            <a:pPr lvl="1"/>
            <a:endParaRPr lang="en-US" altLang="en-US" sz="2400" dirty="0"/>
          </a:p>
          <a:p>
            <a:r>
              <a:rPr lang="en-US" altLang="en-US" sz="2800" dirty="0"/>
              <a:t>Unsupervised learning</a:t>
            </a:r>
          </a:p>
          <a:p>
            <a:pPr lvl="1"/>
            <a:r>
              <a:rPr lang="en-US" altLang="en-US" sz="2400" dirty="0"/>
              <a:t>Understand patterns of data (just “x”)</a:t>
            </a:r>
          </a:p>
          <a:p>
            <a:pPr lvl="1"/>
            <a:r>
              <a:rPr lang="en-US" altLang="en-US" sz="2400" dirty="0"/>
              <a:t>Useful for many reasons</a:t>
            </a:r>
          </a:p>
          <a:p>
            <a:pPr lvl="2"/>
            <a:r>
              <a:rPr lang="en-US" altLang="en-US" dirty="0"/>
              <a:t>Data mining (“explain”)</a:t>
            </a:r>
          </a:p>
          <a:p>
            <a:pPr lvl="2"/>
            <a:r>
              <a:rPr lang="en-US" altLang="en-US" dirty="0"/>
              <a:t>Missing data values (“impute”)</a:t>
            </a:r>
          </a:p>
          <a:p>
            <a:pPr lvl="2"/>
            <a:r>
              <a:rPr lang="en-US" altLang="en-US" dirty="0"/>
              <a:t>Representation (feature generation or selection)</a:t>
            </a:r>
          </a:p>
          <a:p>
            <a:pPr lvl="2"/>
            <a:endParaRPr lang="en-US" altLang="en-US" sz="2000" dirty="0"/>
          </a:p>
          <a:p>
            <a:r>
              <a:rPr lang="en-US" altLang="en-US" sz="2800" dirty="0"/>
              <a:t>One example: </a:t>
            </a:r>
            <a:r>
              <a:rPr lang="en-US" altLang="en-US" sz="2800" i="1" dirty="0"/>
              <a:t>clustering</a:t>
            </a:r>
          </a:p>
          <a:p>
            <a:endParaRPr lang="en-GB" dirty="0"/>
          </a:p>
        </p:txBody>
      </p:sp>
      <p:grpSp>
        <p:nvGrpSpPr>
          <p:cNvPr id="13" name="Group 12">
            <a:extLst>
              <a:ext uri="{FF2B5EF4-FFF2-40B4-BE49-F238E27FC236}">
                <a16:creationId xmlns:a16="http://schemas.microsoft.com/office/drawing/2014/main" id="{6A8A5E88-841C-440F-A2D9-07FAEA1D4144}"/>
              </a:ext>
            </a:extLst>
          </p:cNvPr>
          <p:cNvGrpSpPr>
            <a:grpSpLocks/>
          </p:cNvGrpSpPr>
          <p:nvPr/>
        </p:nvGrpSpPr>
        <p:grpSpPr bwMode="auto">
          <a:xfrm>
            <a:off x="6720840" y="2262953"/>
            <a:ext cx="3460179" cy="3101510"/>
            <a:chOff x="-2971800" y="2438400"/>
            <a:chExt cx="2670175" cy="2743200"/>
          </a:xfrm>
        </p:grpSpPr>
        <p:sp>
          <p:nvSpPr>
            <p:cNvPr id="19" name="Oval 18">
              <a:extLst>
                <a:ext uri="{FF2B5EF4-FFF2-40B4-BE49-F238E27FC236}">
                  <a16:creationId xmlns:a16="http://schemas.microsoft.com/office/drawing/2014/main" id="{74259A43-6F36-4263-8589-BB34753C8DD3}"/>
                </a:ext>
              </a:extLst>
            </p:cNvPr>
            <p:cNvSpPr>
              <a:spLocks noChangeArrowheads="1"/>
            </p:cNvSpPr>
            <p:nvPr/>
          </p:nvSpPr>
          <p:spPr bwMode="auto">
            <a:xfrm>
              <a:off x="-2351088" y="2879725"/>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21" name="Oval 20">
              <a:extLst>
                <a:ext uri="{FF2B5EF4-FFF2-40B4-BE49-F238E27FC236}">
                  <a16:creationId xmlns:a16="http://schemas.microsoft.com/office/drawing/2014/main" id="{329E50BC-BAB3-428F-BA2B-97B249F5CDD4}"/>
                </a:ext>
              </a:extLst>
            </p:cNvPr>
            <p:cNvSpPr>
              <a:spLocks noChangeArrowheads="1"/>
            </p:cNvSpPr>
            <p:nvPr/>
          </p:nvSpPr>
          <p:spPr bwMode="auto">
            <a:xfrm>
              <a:off x="-2590800" y="3636963"/>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22" name="Oval 21">
              <a:extLst>
                <a:ext uri="{FF2B5EF4-FFF2-40B4-BE49-F238E27FC236}">
                  <a16:creationId xmlns:a16="http://schemas.microsoft.com/office/drawing/2014/main" id="{A02F85A6-1E0A-47FC-8B18-88E557E9B9A7}"/>
                </a:ext>
              </a:extLst>
            </p:cNvPr>
            <p:cNvSpPr>
              <a:spLocks noChangeArrowheads="1"/>
            </p:cNvSpPr>
            <p:nvPr/>
          </p:nvSpPr>
          <p:spPr bwMode="auto">
            <a:xfrm>
              <a:off x="-2005013" y="2792413"/>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23" name="Oval 22">
              <a:extLst>
                <a:ext uri="{FF2B5EF4-FFF2-40B4-BE49-F238E27FC236}">
                  <a16:creationId xmlns:a16="http://schemas.microsoft.com/office/drawing/2014/main" id="{7FF3A92A-8696-43BA-9E8B-7A3DB32BC783}"/>
                </a:ext>
              </a:extLst>
            </p:cNvPr>
            <p:cNvSpPr>
              <a:spLocks noChangeArrowheads="1"/>
            </p:cNvSpPr>
            <p:nvPr/>
          </p:nvSpPr>
          <p:spPr bwMode="auto">
            <a:xfrm>
              <a:off x="-2366963" y="3222625"/>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24" name="Oval 23">
              <a:extLst>
                <a:ext uri="{FF2B5EF4-FFF2-40B4-BE49-F238E27FC236}">
                  <a16:creationId xmlns:a16="http://schemas.microsoft.com/office/drawing/2014/main" id="{3BF427DC-E638-40BF-B56D-5825D38E0E93}"/>
                </a:ext>
              </a:extLst>
            </p:cNvPr>
            <p:cNvSpPr>
              <a:spLocks noChangeArrowheads="1"/>
            </p:cNvSpPr>
            <p:nvPr/>
          </p:nvSpPr>
          <p:spPr bwMode="auto">
            <a:xfrm>
              <a:off x="-2051050" y="316230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26" name="Oval 25">
              <a:extLst>
                <a:ext uri="{FF2B5EF4-FFF2-40B4-BE49-F238E27FC236}">
                  <a16:creationId xmlns:a16="http://schemas.microsoft.com/office/drawing/2014/main" id="{B01076FE-EE0D-4576-B244-6AA889239517}"/>
                </a:ext>
              </a:extLst>
            </p:cNvPr>
            <p:cNvSpPr>
              <a:spLocks noChangeArrowheads="1"/>
            </p:cNvSpPr>
            <p:nvPr/>
          </p:nvSpPr>
          <p:spPr bwMode="auto">
            <a:xfrm>
              <a:off x="-2087563" y="3609975"/>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27" name="Oval 26">
              <a:extLst>
                <a:ext uri="{FF2B5EF4-FFF2-40B4-BE49-F238E27FC236}">
                  <a16:creationId xmlns:a16="http://schemas.microsoft.com/office/drawing/2014/main" id="{16BFD708-6125-40B2-B819-59D5193CE2A2}"/>
                </a:ext>
              </a:extLst>
            </p:cNvPr>
            <p:cNvSpPr>
              <a:spLocks noChangeArrowheads="1"/>
            </p:cNvSpPr>
            <p:nvPr/>
          </p:nvSpPr>
          <p:spPr bwMode="auto">
            <a:xfrm>
              <a:off x="-1135063" y="3084513"/>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28" name="Oval 27">
              <a:extLst>
                <a:ext uri="{FF2B5EF4-FFF2-40B4-BE49-F238E27FC236}">
                  <a16:creationId xmlns:a16="http://schemas.microsoft.com/office/drawing/2014/main" id="{1B757206-D120-4AFB-9801-C3403093F916}"/>
                </a:ext>
              </a:extLst>
            </p:cNvPr>
            <p:cNvSpPr>
              <a:spLocks noChangeArrowheads="1"/>
            </p:cNvSpPr>
            <p:nvPr/>
          </p:nvSpPr>
          <p:spPr bwMode="auto">
            <a:xfrm>
              <a:off x="-1146175" y="3408363"/>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29" name="Oval 28">
              <a:extLst>
                <a:ext uri="{FF2B5EF4-FFF2-40B4-BE49-F238E27FC236}">
                  <a16:creationId xmlns:a16="http://schemas.microsoft.com/office/drawing/2014/main" id="{327B9ECB-08D9-4AA7-A346-31EC5AE7A3FA}"/>
                </a:ext>
              </a:extLst>
            </p:cNvPr>
            <p:cNvSpPr>
              <a:spLocks noChangeArrowheads="1"/>
            </p:cNvSpPr>
            <p:nvPr/>
          </p:nvSpPr>
          <p:spPr bwMode="auto">
            <a:xfrm>
              <a:off x="-911225" y="360045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30" name="Oval 29">
              <a:extLst>
                <a:ext uri="{FF2B5EF4-FFF2-40B4-BE49-F238E27FC236}">
                  <a16:creationId xmlns:a16="http://schemas.microsoft.com/office/drawing/2014/main" id="{6E5FE3C2-D3C1-441E-B11E-238CDAD9C87B}"/>
                </a:ext>
              </a:extLst>
            </p:cNvPr>
            <p:cNvSpPr>
              <a:spLocks noChangeArrowheads="1"/>
            </p:cNvSpPr>
            <p:nvPr/>
          </p:nvSpPr>
          <p:spPr bwMode="auto">
            <a:xfrm>
              <a:off x="-609600" y="373380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31" name="Oval 30">
              <a:extLst>
                <a:ext uri="{FF2B5EF4-FFF2-40B4-BE49-F238E27FC236}">
                  <a16:creationId xmlns:a16="http://schemas.microsoft.com/office/drawing/2014/main" id="{501C6C1B-CE07-4777-BE5A-44096D013609}"/>
                </a:ext>
              </a:extLst>
            </p:cNvPr>
            <p:cNvSpPr>
              <a:spLocks noChangeArrowheads="1"/>
            </p:cNvSpPr>
            <p:nvPr/>
          </p:nvSpPr>
          <p:spPr bwMode="auto">
            <a:xfrm>
              <a:off x="-685800" y="304800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32" name="Oval 31">
              <a:extLst>
                <a:ext uri="{FF2B5EF4-FFF2-40B4-BE49-F238E27FC236}">
                  <a16:creationId xmlns:a16="http://schemas.microsoft.com/office/drawing/2014/main" id="{D052D040-A988-40F3-91FD-61519C0E5AD5}"/>
                </a:ext>
              </a:extLst>
            </p:cNvPr>
            <p:cNvSpPr>
              <a:spLocks noChangeArrowheads="1"/>
            </p:cNvSpPr>
            <p:nvPr/>
          </p:nvSpPr>
          <p:spPr bwMode="auto">
            <a:xfrm>
              <a:off x="-914400" y="335280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33" name="Oval 32">
              <a:extLst>
                <a:ext uri="{FF2B5EF4-FFF2-40B4-BE49-F238E27FC236}">
                  <a16:creationId xmlns:a16="http://schemas.microsoft.com/office/drawing/2014/main" id="{A4F03E17-2D12-487A-87CF-EC551BA94475}"/>
                </a:ext>
              </a:extLst>
            </p:cNvPr>
            <p:cNvSpPr>
              <a:spLocks noChangeArrowheads="1"/>
            </p:cNvSpPr>
            <p:nvPr/>
          </p:nvSpPr>
          <p:spPr bwMode="auto">
            <a:xfrm>
              <a:off x="-2195513" y="2936875"/>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36" name="Oval 35">
              <a:extLst>
                <a:ext uri="{FF2B5EF4-FFF2-40B4-BE49-F238E27FC236}">
                  <a16:creationId xmlns:a16="http://schemas.microsoft.com/office/drawing/2014/main" id="{409749D8-637A-4F0F-A055-92118CFC9362}"/>
                </a:ext>
              </a:extLst>
            </p:cNvPr>
            <p:cNvSpPr>
              <a:spLocks noChangeArrowheads="1"/>
            </p:cNvSpPr>
            <p:nvPr/>
          </p:nvSpPr>
          <p:spPr bwMode="auto">
            <a:xfrm>
              <a:off x="-2354263" y="3554413"/>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37" name="Oval 36">
              <a:extLst>
                <a:ext uri="{FF2B5EF4-FFF2-40B4-BE49-F238E27FC236}">
                  <a16:creationId xmlns:a16="http://schemas.microsoft.com/office/drawing/2014/main" id="{C1BE7288-CC20-401D-AE15-360955AF7904}"/>
                </a:ext>
              </a:extLst>
            </p:cNvPr>
            <p:cNvSpPr>
              <a:spLocks noChangeArrowheads="1"/>
            </p:cNvSpPr>
            <p:nvPr/>
          </p:nvSpPr>
          <p:spPr bwMode="auto">
            <a:xfrm>
              <a:off x="-2201863" y="336550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38" name="Oval 37">
              <a:extLst>
                <a:ext uri="{FF2B5EF4-FFF2-40B4-BE49-F238E27FC236}">
                  <a16:creationId xmlns:a16="http://schemas.microsoft.com/office/drawing/2014/main" id="{EA6509A9-9EFC-4C42-A884-4160E81943D8}"/>
                </a:ext>
              </a:extLst>
            </p:cNvPr>
            <p:cNvSpPr>
              <a:spLocks noChangeArrowheads="1"/>
            </p:cNvSpPr>
            <p:nvPr/>
          </p:nvSpPr>
          <p:spPr bwMode="auto">
            <a:xfrm>
              <a:off x="-2301875" y="3687763"/>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39" name="Oval 38">
              <a:extLst>
                <a:ext uri="{FF2B5EF4-FFF2-40B4-BE49-F238E27FC236}">
                  <a16:creationId xmlns:a16="http://schemas.microsoft.com/office/drawing/2014/main" id="{076AA07D-8BE0-4ED8-BA67-E595A38FC24E}"/>
                </a:ext>
              </a:extLst>
            </p:cNvPr>
            <p:cNvSpPr>
              <a:spLocks noChangeArrowheads="1"/>
            </p:cNvSpPr>
            <p:nvPr/>
          </p:nvSpPr>
          <p:spPr bwMode="auto">
            <a:xfrm>
              <a:off x="-762000" y="335280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40" name="Oval 39">
              <a:extLst>
                <a:ext uri="{FF2B5EF4-FFF2-40B4-BE49-F238E27FC236}">
                  <a16:creationId xmlns:a16="http://schemas.microsoft.com/office/drawing/2014/main" id="{58105F7B-3583-4E21-B697-F06ADA77DC74}"/>
                </a:ext>
              </a:extLst>
            </p:cNvPr>
            <p:cNvSpPr>
              <a:spLocks noChangeArrowheads="1"/>
            </p:cNvSpPr>
            <p:nvPr/>
          </p:nvSpPr>
          <p:spPr bwMode="auto">
            <a:xfrm>
              <a:off x="-992188" y="3005138"/>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41" name="Oval 40">
              <a:extLst>
                <a:ext uri="{FF2B5EF4-FFF2-40B4-BE49-F238E27FC236}">
                  <a16:creationId xmlns:a16="http://schemas.microsoft.com/office/drawing/2014/main" id="{D8051697-9EF2-408E-92FE-4C4F5E7FFA7D}"/>
                </a:ext>
              </a:extLst>
            </p:cNvPr>
            <p:cNvSpPr>
              <a:spLocks noChangeArrowheads="1"/>
            </p:cNvSpPr>
            <p:nvPr/>
          </p:nvSpPr>
          <p:spPr bwMode="auto">
            <a:xfrm>
              <a:off x="-1885950" y="4430713"/>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42" name="Oval 41">
              <a:extLst>
                <a:ext uri="{FF2B5EF4-FFF2-40B4-BE49-F238E27FC236}">
                  <a16:creationId xmlns:a16="http://schemas.microsoft.com/office/drawing/2014/main" id="{487B3ABB-DE77-4AC4-AA1D-FEC847197B83}"/>
                </a:ext>
              </a:extLst>
            </p:cNvPr>
            <p:cNvSpPr>
              <a:spLocks noChangeArrowheads="1"/>
            </p:cNvSpPr>
            <p:nvPr/>
          </p:nvSpPr>
          <p:spPr bwMode="auto">
            <a:xfrm>
              <a:off x="-1828800" y="472440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43" name="Oval 42">
              <a:extLst>
                <a:ext uri="{FF2B5EF4-FFF2-40B4-BE49-F238E27FC236}">
                  <a16:creationId xmlns:a16="http://schemas.microsoft.com/office/drawing/2014/main" id="{FDE88126-D8F9-4FBF-BCD5-4235F6FB4E15}"/>
                </a:ext>
              </a:extLst>
            </p:cNvPr>
            <p:cNvSpPr>
              <a:spLocks noChangeArrowheads="1"/>
            </p:cNvSpPr>
            <p:nvPr/>
          </p:nvSpPr>
          <p:spPr bwMode="auto">
            <a:xfrm>
              <a:off x="-1600200" y="4419600"/>
              <a:ext cx="88900" cy="106363"/>
            </a:xfrm>
            <a:prstGeom prst="ellipse">
              <a:avLst/>
            </a:prstGeom>
            <a:solidFill>
              <a:srgbClr val="006600"/>
            </a:solidFill>
            <a:ln w="9525">
              <a:solidFill>
                <a:schemeClr val="tx1"/>
              </a:solidFill>
              <a:round/>
              <a:headEnd/>
              <a:tailEnd/>
            </a:ln>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44" name="Rectangle 43">
              <a:extLst>
                <a:ext uri="{FF2B5EF4-FFF2-40B4-BE49-F238E27FC236}">
                  <a16:creationId xmlns:a16="http://schemas.microsoft.com/office/drawing/2014/main" id="{9EC29214-42E7-4D53-A872-EF39D1A2A133}"/>
                </a:ext>
              </a:extLst>
            </p:cNvPr>
            <p:cNvSpPr>
              <a:spLocks noChangeArrowheads="1"/>
            </p:cNvSpPr>
            <p:nvPr/>
          </p:nvSpPr>
          <p:spPr bwMode="auto">
            <a:xfrm>
              <a:off x="-2971800" y="2438400"/>
              <a:ext cx="2670175" cy="274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grpSp>
      <p:grpSp>
        <p:nvGrpSpPr>
          <p:cNvPr id="14" name="Group 13">
            <a:extLst>
              <a:ext uri="{FF2B5EF4-FFF2-40B4-BE49-F238E27FC236}">
                <a16:creationId xmlns:a16="http://schemas.microsoft.com/office/drawing/2014/main" id="{1E73155E-BA91-4953-81BE-E0C14B2BC954}"/>
              </a:ext>
            </a:extLst>
          </p:cNvPr>
          <p:cNvGrpSpPr>
            <a:grpSpLocks/>
          </p:cNvGrpSpPr>
          <p:nvPr/>
        </p:nvGrpSpPr>
        <p:grpSpPr bwMode="auto">
          <a:xfrm>
            <a:off x="7386022" y="2555008"/>
            <a:ext cx="2625130" cy="2615795"/>
            <a:chOff x="7197124" y="2667000"/>
            <a:chExt cx="1633089" cy="1864200"/>
          </a:xfrm>
        </p:grpSpPr>
        <p:sp>
          <p:nvSpPr>
            <p:cNvPr id="15" name="Oval 14">
              <a:extLst>
                <a:ext uri="{FF2B5EF4-FFF2-40B4-BE49-F238E27FC236}">
                  <a16:creationId xmlns:a16="http://schemas.microsoft.com/office/drawing/2014/main" id="{33A11566-2E00-4AB8-B9C1-B42D490A4E0C}"/>
                </a:ext>
              </a:extLst>
            </p:cNvPr>
            <p:cNvSpPr>
              <a:spLocks noChangeArrowheads="1"/>
            </p:cNvSpPr>
            <p:nvPr/>
          </p:nvSpPr>
          <p:spPr bwMode="auto">
            <a:xfrm rot="1593332">
              <a:off x="7197124" y="2667000"/>
              <a:ext cx="588648" cy="1077609"/>
            </a:xfrm>
            <a:prstGeom prst="ellipse">
              <a:avLst/>
            </a:pr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16" name="Oval 15">
              <a:extLst>
                <a:ext uri="{FF2B5EF4-FFF2-40B4-BE49-F238E27FC236}">
                  <a16:creationId xmlns:a16="http://schemas.microsoft.com/office/drawing/2014/main" id="{CCFB220D-9E10-435B-B95B-5C14438414F8}"/>
                </a:ext>
              </a:extLst>
            </p:cNvPr>
            <p:cNvSpPr>
              <a:spLocks noChangeArrowheads="1"/>
            </p:cNvSpPr>
            <p:nvPr/>
          </p:nvSpPr>
          <p:spPr bwMode="auto">
            <a:xfrm rot="1593332">
              <a:off x="7608726" y="4009831"/>
              <a:ext cx="508476" cy="521369"/>
            </a:xfrm>
            <a:prstGeom prst="ellipse">
              <a:avLst/>
            </a:pr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sp>
          <p:nvSpPr>
            <p:cNvPr id="17" name="Oval 16">
              <a:extLst>
                <a:ext uri="{FF2B5EF4-FFF2-40B4-BE49-F238E27FC236}">
                  <a16:creationId xmlns:a16="http://schemas.microsoft.com/office/drawing/2014/main" id="{E2F06B28-4796-4BF7-9ACE-1CD6AEE39DD8}"/>
                </a:ext>
              </a:extLst>
            </p:cNvPr>
            <p:cNvSpPr>
              <a:spLocks noChangeArrowheads="1"/>
            </p:cNvSpPr>
            <p:nvPr/>
          </p:nvSpPr>
          <p:spPr bwMode="auto">
            <a:xfrm rot="-958251">
              <a:off x="8376483" y="2864316"/>
              <a:ext cx="453730" cy="907084"/>
            </a:xfrm>
            <a:prstGeom prst="ellipse">
              <a:avLst/>
            </a:pr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endParaRPr lang="en-US" altLang="en-US" sz="1800">
                <a:solidFill>
                  <a:srgbClr val="FF0000"/>
                </a:solidFill>
                <a:latin typeface="Times New Roman" panose="02020603050405020304" pitchFamily="18" charset="0"/>
              </a:endParaRPr>
            </a:p>
          </p:txBody>
        </p:sp>
      </p:grpSp>
    </p:spTree>
    <p:extLst>
      <p:ext uri="{BB962C8B-B14F-4D97-AF65-F5344CB8AC3E}">
        <p14:creationId xmlns:p14="http://schemas.microsoft.com/office/powerpoint/2010/main" val="406989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1028699" y="2076767"/>
            <a:ext cx="10029825" cy="4401205"/>
          </a:xfrm>
          <a:prstGeom prst="rect">
            <a:avLst/>
          </a:prstGeom>
        </p:spPr>
        <p:txBody>
          <a:bodyPr wrap="square">
            <a:spAutoFit/>
          </a:bodyPr>
          <a:lstStyle/>
          <a:p>
            <a:pPr>
              <a:lnSpc>
                <a:spcPct val="150000"/>
              </a:lnSpc>
            </a:pPr>
            <a:r>
              <a:rPr lang="en-GB" sz="1600" b="1" u="sng" dirty="0">
                <a:solidFill>
                  <a:schemeClr val="accent2">
                    <a:lumMod val="50000"/>
                  </a:schemeClr>
                </a:solidFill>
              </a:rPr>
              <a:t>Strengths</a:t>
            </a:r>
          </a:p>
          <a:p>
            <a:pPr marL="285750" indent="-285750">
              <a:lnSpc>
                <a:spcPct val="150000"/>
              </a:lnSpc>
              <a:buFont typeface="Arial" panose="020B0604020202020204" pitchFamily="34" charset="0"/>
              <a:buChar char="•"/>
            </a:pPr>
            <a:r>
              <a:rPr lang="en-GB" sz="1600" dirty="0">
                <a:solidFill>
                  <a:schemeClr val="accent2">
                    <a:lumMod val="50000"/>
                  </a:schemeClr>
                </a:solidFill>
              </a:rPr>
              <a:t>K-means clustering is relatively </a:t>
            </a:r>
            <a:r>
              <a:rPr lang="en-GB" sz="1600" b="1" dirty="0">
                <a:solidFill>
                  <a:schemeClr val="accent2">
                    <a:lumMod val="50000"/>
                  </a:schemeClr>
                </a:solidFill>
              </a:rPr>
              <a:t>simple to implement</a:t>
            </a:r>
            <a:r>
              <a:rPr lang="en-GB" sz="1600" dirty="0">
                <a:solidFill>
                  <a:schemeClr val="accent2">
                    <a:lumMod val="50000"/>
                  </a:schemeClr>
                </a:solidFill>
              </a:rPr>
              <a:t>, and can be implemented without using frameworks—just simple programming language, specifying one’s own proximity measures.</a:t>
            </a:r>
          </a:p>
          <a:p>
            <a:pPr marL="285750" indent="-285750">
              <a:lnSpc>
                <a:spcPct val="150000"/>
              </a:lnSpc>
              <a:buFont typeface="Arial" panose="020B0604020202020204" pitchFamily="34" charset="0"/>
              <a:buChar char="•"/>
            </a:pPr>
            <a:r>
              <a:rPr lang="en-GB" sz="1600" dirty="0">
                <a:solidFill>
                  <a:schemeClr val="accent2">
                    <a:lumMod val="50000"/>
                  </a:schemeClr>
                </a:solidFill>
              </a:rPr>
              <a:t>The algorithm is known to </a:t>
            </a:r>
            <a:r>
              <a:rPr lang="en-GB" sz="1600" b="1" dirty="0">
                <a:solidFill>
                  <a:schemeClr val="accent2">
                    <a:lumMod val="50000"/>
                  </a:schemeClr>
                </a:solidFill>
              </a:rPr>
              <a:t>easily adapt to new examples</a:t>
            </a:r>
            <a:r>
              <a:rPr lang="en-GB" sz="1600" dirty="0">
                <a:solidFill>
                  <a:schemeClr val="accent2">
                    <a:lumMod val="50000"/>
                  </a:schemeClr>
                </a:solidFill>
              </a:rPr>
              <a:t>.</a:t>
            </a:r>
          </a:p>
          <a:p>
            <a:pPr marL="285750" indent="-285750">
              <a:lnSpc>
                <a:spcPct val="150000"/>
              </a:lnSpc>
              <a:buFont typeface="Arial" panose="020B0604020202020204" pitchFamily="34" charset="0"/>
              <a:buChar char="•"/>
            </a:pPr>
            <a:r>
              <a:rPr lang="en-GB" sz="1600" dirty="0">
                <a:solidFill>
                  <a:schemeClr val="accent2">
                    <a:lumMod val="50000"/>
                  </a:schemeClr>
                </a:solidFill>
              </a:rPr>
              <a:t>It </a:t>
            </a:r>
            <a:r>
              <a:rPr lang="en-GB" sz="1600" b="1" dirty="0">
                <a:solidFill>
                  <a:schemeClr val="accent2">
                    <a:lumMod val="50000"/>
                  </a:schemeClr>
                </a:solidFill>
              </a:rPr>
              <a:t>guarantees convergence </a:t>
            </a:r>
            <a:r>
              <a:rPr lang="en-GB" sz="1600" dirty="0">
                <a:solidFill>
                  <a:schemeClr val="accent2">
                    <a:lumMod val="50000"/>
                  </a:schemeClr>
                </a:solidFill>
              </a:rPr>
              <a:t>by trying to minimize the total SSE as an objective function over a </a:t>
            </a:r>
            <a:r>
              <a:rPr lang="en-GB" sz="1600" b="1" dirty="0">
                <a:solidFill>
                  <a:schemeClr val="accent2">
                    <a:lumMod val="50000"/>
                  </a:schemeClr>
                </a:solidFill>
              </a:rPr>
              <a:t>number of iterations</a:t>
            </a:r>
            <a:r>
              <a:rPr lang="en-GB" sz="1600" dirty="0">
                <a:solidFill>
                  <a:schemeClr val="accent2">
                    <a:lumMod val="50000"/>
                  </a:schemeClr>
                </a:solidFill>
              </a:rPr>
              <a:t>.</a:t>
            </a:r>
          </a:p>
          <a:p>
            <a:pPr marL="285750" indent="-285750">
              <a:lnSpc>
                <a:spcPct val="150000"/>
              </a:lnSpc>
              <a:buFont typeface="Arial" panose="020B0604020202020204" pitchFamily="34" charset="0"/>
              <a:buChar char="•"/>
            </a:pPr>
            <a:r>
              <a:rPr lang="en-GB" sz="1600" dirty="0">
                <a:solidFill>
                  <a:schemeClr val="accent2">
                    <a:lumMod val="50000"/>
                  </a:schemeClr>
                </a:solidFill>
              </a:rPr>
              <a:t>The algorithm is </a:t>
            </a:r>
            <a:r>
              <a:rPr lang="en-GB" sz="1600" b="1" dirty="0">
                <a:solidFill>
                  <a:schemeClr val="accent2">
                    <a:lumMod val="50000"/>
                  </a:schemeClr>
                </a:solidFill>
              </a:rPr>
              <a:t>fast and efficient in terms of computational cost</a:t>
            </a:r>
            <a:r>
              <a:rPr lang="en-GB" sz="1600" dirty="0">
                <a:solidFill>
                  <a:schemeClr val="accent2">
                    <a:lumMod val="50000"/>
                  </a:schemeClr>
                </a:solidFill>
              </a:rPr>
              <a:t>, which is typically O(</a:t>
            </a:r>
            <a:r>
              <a:rPr lang="en-GB" sz="1600" dirty="0" err="1">
                <a:solidFill>
                  <a:schemeClr val="accent2">
                    <a:lumMod val="50000"/>
                  </a:schemeClr>
                </a:solidFill>
              </a:rPr>
              <a:t>I∗K∗m∗n</a:t>
            </a:r>
            <a:r>
              <a:rPr lang="en-GB" sz="1600" dirty="0">
                <a:solidFill>
                  <a:schemeClr val="accent2">
                    <a:lumMod val="50000"/>
                  </a:schemeClr>
                </a:solidFill>
              </a:rPr>
              <a:t>), where I is the number of iterations, K is the number of clusters, n is the number of points, m is the number of attributes. </a:t>
            </a:r>
          </a:p>
          <a:p>
            <a:pPr marL="285750" indent="-285750">
              <a:lnSpc>
                <a:spcPct val="150000"/>
              </a:lnSpc>
              <a:buFont typeface="Arial" panose="020B0604020202020204" pitchFamily="34" charset="0"/>
              <a:buChar char="•"/>
            </a:pPr>
            <a:r>
              <a:rPr lang="en-GB" sz="1600" dirty="0">
                <a:solidFill>
                  <a:schemeClr val="accent2">
                    <a:lumMod val="50000"/>
                  </a:schemeClr>
                </a:solidFill>
              </a:rPr>
              <a:t>The </a:t>
            </a:r>
            <a:r>
              <a:rPr lang="en-GB" sz="1600" b="1" dirty="0">
                <a:solidFill>
                  <a:schemeClr val="accent2">
                    <a:lumMod val="50000"/>
                  </a:schemeClr>
                </a:solidFill>
              </a:rPr>
              <a:t>space requirements</a:t>
            </a:r>
            <a:r>
              <a:rPr lang="en-GB" sz="1600" dirty="0">
                <a:solidFill>
                  <a:schemeClr val="accent2">
                    <a:lumMod val="50000"/>
                  </a:schemeClr>
                </a:solidFill>
              </a:rPr>
              <a:t> for k-means clustering are modest, because only the data points and centroids are stored. Storage required is O((n + K)m).</a:t>
            </a:r>
          </a:p>
          <a:p>
            <a:pPr marL="285750" indent="-285750">
              <a:buFont typeface="Arial" panose="020B0604020202020204" pitchFamily="34" charset="0"/>
              <a:buChar char="•"/>
            </a:pPr>
            <a:endParaRPr lang="en-GB" sz="1600" dirty="0">
              <a:solidFill>
                <a:schemeClr val="accent2">
                  <a:lumMod val="50000"/>
                </a:schemeClr>
              </a:solidFill>
            </a:endParaRPr>
          </a:p>
        </p:txBody>
      </p:sp>
    </p:spTree>
    <p:extLst>
      <p:ext uri="{BB962C8B-B14F-4D97-AF65-F5344CB8AC3E}">
        <p14:creationId xmlns:p14="http://schemas.microsoft.com/office/powerpoint/2010/main" val="79094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1028699" y="2076767"/>
            <a:ext cx="10029825" cy="4582665"/>
          </a:xfrm>
          <a:prstGeom prst="rect">
            <a:avLst/>
          </a:prstGeom>
        </p:spPr>
        <p:txBody>
          <a:bodyPr wrap="square">
            <a:spAutoFit/>
          </a:bodyPr>
          <a:lstStyle/>
          <a:p>
            <a:pPr>
              <a:lnSpc>
                <a:spcPct val="150000"/>
              </a:lnSpc>
            </a:pPr>
            <a:r>
              <a:rPr lang="en-GB" sz="1400" b="1" u="sng" dirty="0">
                <a:solidFill>
                  <a:schemeClr val="accent2">
                    <a:lumMod val="50000"/>
                  </a:schemeClr>
                </a:solidFill>
              </a:rPr>
              <a:t>Weaknesses</a:t>
            </a:r>
          </a:p>
          <a:p>
            <a:pPr marL="285750" indent="-285750">
              <a:lnSpc>
                <a:spcPct val="150000"/>
              </a:lnSpc>
              <a:buFont typeface="Arial" panose="020B0604020202020204" pitchFamily="34" charset="0"/>
              <a:buChar char="•"/>
            </a:pPr>
            <a:r>
              <a:rPr lang="en-GB" sz="1400" b="1" dirty="0">
                <a:solidFill>
                  <a:schemeClr val="accent2">
                    <a:lumMod val="50000"/>
                  </a:schemeClr>
                </a:solidFill>
              </a:rPr>
              <a:t>Choosing k manually</a:t>
            </a:r>
            <a:r>
              <a:rPr lang="en-GB" sz="1400" dirty="0">
                <a:solidFill>
                  <a:schemeClr val="accent2">
                    <a:lumMod val="50000"/>
                  </a:schemeClr>
                </a:solidFill>
              </a:rPr>
              <a:t>. This is the greatest factor in the convergence of the algorithm and can provide widely different results for different values of k.</a:t>
            </a:r>
          </a:p>
          <a:p>
            <a:pPr marL="285750" indent="-285750">
              <a:lnSpc>
                <a:spcPct val="150000"/>
              </a:lnSpc>
              <a:buFont typeface="Arial" panose="020B0604020202020204" pitchFamily="34" charset="0"/>
              <a:buChar char="•"/>
            </a:pPr>
            <a:r>
              <a:rPr lang="en-GB" sz="1400" b="1" dirty="0">
                <a:solidFill>
                  <a:schemeClr val="accent2">
                    <a:lumMod val="50000"/>
                  </a:schemeClr>
                </a:solidFill>
              </a:rPr>
              <a:t>Clustering data of varying sizes and density</a:t>
            </a:r>
            <a:r>
              <a:rPr lang="en-GB" sz="1400" dirty="0">
                <a:solidFill>
                  <a:schemeClr val="accent2">
                    <a:lumMod val="50000"/>
                  </a:schemeClr>
                </a:solidFill>
              </a:rPr>
              <a:t>. K-means doesn’t perform well with clusters of different sizes, shapes, and density. To cluster such data, you need to generalize k-means.</a:t>
            </a:r>
          </a:p>
          <a:p>
            <a:pPr marL="285750" indent="-285750">
              <a:lnSpc>
                <a:spcPct val="150000"/>
              </a:lnSpc>
              <a:buFont typeface="Arial" panose="020B0604020202020204" pitchFamily="34" charset="0"/>
              <a:buChar char="•"/>
            </a:pPr>
            <a:r>
              <a:rPr lang="en-GB" sz="1400" b="1" dirty="0">
                <a:solidFill>
                  <a:schemeClr val="accent2">
                    <a:lumMod val="50000"/>
                  </a:schemeClr>
                </a:solidFill>
              </a:rPr>
              <a:t>Clustering outliers</a:t>
            </a:r>
            <a:r>
              <a:rPr lang="en-GB" sz="1400" dirty="0">
                <a:solidFill>
                  <a:schemeClr val="accent2">
                    <a:lumMod val="50000"/>
                  </a:schemeClr>
                </a:solidFill>
              </a:rPr>
              <a:t>. Outliers must be removed before clustering, or they may affect the position of the centroid or make a new cluster of their own.</a:t>
            </a:r>
          </a:p>
          <a:p>
            <a:pPr marL="285750" indent="-285750">
              <a:lnSpc>
                <a:spcPct val="150000"/>
              </a:lnSpc>
              <a:buFont typeface="Arial" panose="020B0604020202020204" pitchFamily="34" charset="0"/>
              <a:buChar char="•"/>
            </a:pPr>
            <a:r>
              <a:rPr lang="en-GB" sz="1400" b="1" dirty="0">
                <a:solidFill>
                  <a:schemeClr val="accent2">
                    <a:lumMod val="50000"/>
                  </a:schemeClr>
                </a:solidFill>
              </a:rPr>
              <a:t>Being dependent on initial values</a:t>
            </a:r>
            <a:r>
              <a:rPr lang="en-GB" sz="1400" dirty="0">
                <a:solidFill>
                  <a:schemeClr val="accent2">
                    <a:lumMod val="50000"/>
                  </a:schemeClr>
                </a:solidFill>
              </a:rPr>
              <a:t>. As the value of k increases, </a:t>
            </a:r>
            <a:r>
              <a:rPr lang="en-GB" sz="1400" b="1" dirty="0">
                <a:solidFill>
                  <a:schemeClr val="accent2">
                    <a:lumMod val="50000"/>
                  </a:schemeClr>
                </a:solidFill>
              </a:rPr>
              <a:t>other algorithms(i.e. k-means seeding</a:t>
            </a:r>
            <a:r>
              <a:rPr lang="en-GB" sz="1400" dirty="0">
                <a:solidFill>
                  <a:schemeClr val="accent2">
                    <a:lumMod val="50000"/>
                  </a:schemeClr>
                </a:solidFill>
              </a:rPr>
              <a:t>) need to be applied to give better values for the initial centroids.</a:t>
            </a:r>
          </a:p>
          <a:p>
            <a:pPr marL="285750" indent="-285750">
              <a:lnSpc>
                <a:spcPct val="150000"/>
              </a:lnSpc>
              <a:buFont typeface="Arial" panose="020B0604020202020204" pitchFamily="34" charset="0"/>
              <a:buChar char="•"/>
            </a:pPr>
            <a:r>
              <a:rPr lang="en-GB" sz="1400" b="1" dirty="0">
                <a:solidFill>
                  <a:schemeClr val="accent2">
                    <a:lumMod val="50000"/>
                  </a:schemeClr>
                </a:solidFill>
              </a:rPr>
              <a:t>Scaling with number of dimensions.</a:t>
            </a:r>
            <a:r>
              <a:rPr lang="en-GB" sz="1400" dirty="0">
                <a:solidFill>
                  <a:schemeClr val="accent2">
                    <a:lumMod val="50000"/>
                  </a:schemeClr>
                </a:solidFill>
              </a:rPr>
              <a:t> As the number of dimensions increases, the difficulty in getting the algorithm to converge increases due to the curse of dimensionality, discussed above.</a:t>
            </a:r>
          </a:p>
          <a:p>
            <a:pPr marL="285750" indent="-285750">
              <a:lnSpc>
                <a:spcPct val="150000"/>
              </a:lnSpc>
              <a:buFont typeface="Arial" panose="020B0604020202020204" pitchFamily="34" charset="0"/>
              <a:buChar char="•"/>
            </a:pPr>
            <a:r>
              <a:rPr lang="en-GB" sz="1400" dirty="0">
                <a:solidFill>
                  <a:schemeClr val="accent2">
                    <a:lumMod val="50000"/>
                  </a:schemeClr>
                </a:solidFill>
              </a:rPr>
              <a:t>If there is </a:t>
            </a:r>
            <a:r>
              <a:rPr lang="en-GB" sz="1400" b="1" dirty="0">
                <a:solidFill>
                  <a:schemeClr val="accent2">
                    <a:lumMod val="50000"/>
                  </a:schemeClr>
                </a:solidFill>
              </a:rPr>
              <a:t>overlapping between clusters</a:t>
            </a:r>
            <a:r>
              <a:rPr lang="en-GB" sz="1400" dirty="0">
                <a:solidFill>
                  <a:schemeClr val="accent2">
                    <a:lumMod val="50000"/>
                  </a:schemeClr>
                </a:solidFill>
              </a:rPr>
              <a:t>, k-means doesn’t have an intrinsic measure for uncertainty; thus it’s difficult to identify which points in the overlapping region should be assigned to which class.</a:t>
            </a:r>
          </a:p>
          <a:p>
            <a:pPr marL="285750" indent="-285750">
              <a:lnSpc>
                <a:spcPct val="150000"/>
              </a:lnSpc>
              <a:buFont typeface="Arial" panose="020B0604020202020204" pitchFamily="34" charset="0"/>
              <a:buChar char="•"/>
            </a:pPr>
            <a:endParaRPr lang="en-GB" sz="1400" dirty="0">
              <a:solidFill>
                <a:schemeClr val="accent2">
                  <a:lumMod val="50000"/>
                </a:schemeClr>
              </a:solidFill>
            </a:endParaRPr>
          </a:p>
        </p:txBody>
      </p:sp>
    </p:spTree>
    <p:extLst>
      <p:ext uri="{BB962C8B-B14F-4D97-AF65-F5344CB8AC3E}">
        <p14:creationId xmlns:p14="http://schemas.microsoft.com/office/powerpoint/2010/main" val="82151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03</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2590800" y="2714986"/>
            <a:ext cx="8810625" cy="655320"/>
          </a:xfrm>
        </p:spPr>
        <p:txBody>
          <a:bodyPr>
            <a:normAutofit fontScale="90000"/>
          </a:bodyPr>
          <a:lstStyle/>
          <a:p>
            <a:r>
              <a:rPr lang="en-US" dirty="0"/>
              <a:t>Customer Segmentation in Python</a:t>
            </a:r>
          </a:p>
        </p:txBody>
      </p:sp>
    </p:spTree>
    <p:extLst>
      <p:ext uri="{BB962C8B-B14F-4D97-AF65-F5344CB8AC3E}">
        <p14:creationId xmlns:p14="http://schemas.microsoft.com/office/powerpoint/2010/main" val="675137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AF72D7-A50D-43D7-BB3E-63F786A23ABE}"/>
              </a:ext>
            </a:extLst>
          </p:cNvPr>
          <p:cNvSpPr>
            <a:spLocks noGrp="1"/>
          </p:cNvSpPr>
          <p:nvPr>
            <p:ph type="body" sz="quarter" idx="13"/>
          </p:nvPr>
        </p:nvSpPr>
        <p:spPr/>
        <p:txBody>
          <a:bodyPr/>
          <a:lstStyle/>
          <a:p>
            <a:r>
              <a:rPr lang="en-GB" dirty="0"/>
              <a:t>04</a:t>
            </a:r>
          </a:p>
        </p:txBody>
      </p:sp>
      <p:sp>
        <p:nvSpPr>
          <p:cNvPr id="3" name="Title 2">
            <a:extLst>
              <a:ext uri="{FF2B5EF4-FFF2-40B4-BE49-F238E27FC236}">
                <a16:creationId xmlns:a16="http://schemas.microsoft.com/office/drawing/2014/main" id="{774C9C99-8B8E-4F3D-ADE3-CCB75B86CC5C}"/>
              </a:ext>
            </a:extLst>
          </p:cNvPr>
          <p:cNvSpPr>
            <a:spLocks noGrp="1"/>
          </p:cNvSpPr>
          <p:nvPr>
            <p:ph type="title"/>
          </p:nvPr>
        </p:nvSpPr>
        <p:spPr>
          <a:xfrm>
            <a:off x="3189555" y="2882540"/>
            <a:ext cx="6674802" cy="655320"/>
          </a:xfrm>
        </p:spPr>
        <p:txBody>
          <a:bodyPr>
            <a:normAutofit fontScale="90000"/>
          </a:bodyPr>
          <a:lstStyle/>
          <a:p>
            <a:r>
              <a:rPr lang="en-GB" dirty="0"/>
              <a:t>Gaussian Mixture Models</a:t>
            </a:r>
          </a:p>
        </p:txBody>
      </p:sp>
    </p:spTree>
    <p:extLst>
      <p:ext uri="{BB962C8B-B14F-4D97-AF65-F5344CB8AC3E}">
        <p14:creationId xmlns:p14="http://schemas.microsoft.com/office/powerpoint/2010/main" val="2084016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4492344" cy="4391025"/>
          </a:xfrm>
        </p:spPr>
        <p:txBody>
          <a:bodyPr>
            <a:normAutofit/>
          </a:bodyPr>
          <a:lstStyle/>
          <a:p>
            <a:r>
              <a:rPr lang="en-GB" b="1" dirty="0"/>
              <a:t>The normal distribution – 1D case.</a:t>
            </a:r>
          </a:p>
          <a:p>
            <a:endParaRPr lang="en-GB"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2" name="Rectangle 1">
            <a:extLst>
              <a:ext uri="{FF2B5EF4-FFF2-40B4-BE49-F238E27FC236}">
                <a16:creationId xmlns:a16="http://schemas.microsoft.com/office/drawing/2014/main" id="{B8632D65-D17E-4A5F-947C-74943947A7F3}"/>
              </a:ext>
            </a:extLst>
          </p:cNvPr>
          <p:cNvSpPr/>
          <p:nvPr/>
        </p:nvSpPr>
        <p:spPr>
          <a:xfrm>
            <a:off x="1040130" y="6561822"/>
            <a:ext cx="210314" cy="215444"/>
          </a:xfrm>
          <a:prstGeom prst="rect">
            <a:avLst/>
          </a:prstGeom>
        </p:spPr>
        <p:txBody>
          <a:bodyPr wrap="none">
            <a:spAutoFit/>
          </a:bodyPr>
          <a:lstStyle/>
          <a:p>
            <a:r>
              <a:rPr lang="en-GB" sz="800" dirty="0"/>
              <a:t>.</a:t>
            </a:r>
          </a:p>
        </p:txBody>
      </p:sp>
      <p:pic>
        <p:nvPicPr>
          <p:cNvPr id="10242" name="Picture 2" descr="Image result for normal distribution">
            <a:extLst>
              <a:ext uri="{FF2B5EF4-FFF2-40B4-BE49-F238E27FC236}">
                <a16:creationId xmlns:a16="http://schemas.microsoft.com/office/drawing/2014/main" id="{B62A3654-DC71-4E97-9F72-559A4AD8C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916" y="2172942"/>
            <a:ext cx="5440328" cy="33630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text&#10;&#10;Description automatically generated">
            <a:extLst>
              <a:ext uri="{FF2B5EF4-FFF2-40B4-BE49-F238E27FC236}">
                <a16:creationId xmlns:a16="http://schemas.microsoft.com/office/drawing/2014/main" id="{31CC74FA-6279-45FB-BC35-8915939CF787}"/>
              </a:ext>
            </a:extLst>
          </p:cNvPr>
          <p:cNvPicPr>
            <a:picLocks noChangeAspect="1"/>
          </p:cNvPicPr>
          <p:nvPr/>
        </p:nvPicPr>
        <p:blipFill rotWithShape="1">
          <a:blip r:embed="rId3"/>
          <a:srcRect l="69501" t="46145" r="1094" b="23130"/>
          <a:stretch/>
        </p:blipFill>
        <p:spPr>
          <a:xfrm>
            <a:off x="1145286" y="2800900"/>
            <a:ext cx="4009161" cy="2356315"/>
          </a:xfrm>
          <a:prstGeom prst="rect">
            <a:avLst/>
          </a:prstGeom>
        </p:spPr>
      </p:pic>
    </p:spTree>
    <p:extLst>
      <p:ext uri="{BB962C8B-B14F-4D97-AF65-F5344CB8AC3E}">
        <p14:creationId xmlns:p14="http://schemas.microsoft.com/office/powerpoint/2010/main" val="267506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4492344" cy="4391025"/>
          </a:xfrm>
        </p:spPr>
        <p:txBody>
          <a:bodyPr/>
          <a:lstStyle/>
          <a:p>
            <a:r>
              <a:rPr lang="en-GB" b="1" dirty="0"/>
              <a:t>Introduction:</a:t>
            </a:r>
          </a:p>
          <a:p>
            <a:pPr marL="285750" indent="-285750">
              <a:buFont typeface="Arial" panose="020B0604020202020204" pitchFamily="34" charset="0"/>
              <a:buChar char="•"/>
            </a:pPr>
            <a:r>
              <a:rPr lang="en-GB" dirty="0"/>
              <a:t>Assumes </a:t>
            </a:r>
            <a:r>
              <a:rPr lang="en-GB" b="1" dirty="0"/>
              <a:t>all the data points </a:t>
            </a:r>
            <a:r>
              <a:rPr lang="en-GB" dirty="0"/>
              <a:t>are generated from a </a:t>
            </a:r>
            <a:r>
              <a:rPr lang="en-GB" b="1" dirty="0"/>
              <a:t>mixture of a finite number of Gaussian distributions </a:t>
            </a:r>
            <a:r>
              <a:rPr lang="en-GB" dirty="0"/>
              <a:t>with unknown parameters.</a:t>
            </a:r>
          </a:p>
          <a:p>
            <a:pPr marL="285750" indent="-285750">
              <a:buFont typeface="Arial" panose="020B0604020202020204" pitchFamily="34" charset="0"/>
              <a:buChar char="•"/>
            </a:pPr>
            <a:r>
              <a:rPr lang="en-GB" dirty="0"/>
              <a:t>One can think of mixture models as </a:t>
            </a:r>
            <a:r>
              <a:rPr lang="en-GB" b="1" dirty="0"/>
              <a:t>generalizing k-means clustering </a:t>
            </a:r>
            <a:r>
              <a:rPr lang="en-GB" dirty="0"/>
              <a:t>to incorporate </a:t>
            </a:r>
            <a:r>
              <a:rPr lang="en-GB" b="1" dirty="0"/>
              <a:t>information about the covariance structure of the data </a:t>
            </a:r>
            <a:r>
              <a:rPr lang="en-GB" dirty="0"/>
              <a:t>as well as the centres of the latent Gaussians.</a:t>
            </a:r>
            <a:endParaRPr lang="en-US" dirty="0"/>
          </a:p>
          <a:p>
            <a:pPr marL="285750" indent="-285750">
              <a:buFont typeface="Arial" panose="020B0604020202020204" pitchFamily="34" charset="0"/>
              <a:buChar char="•"/>
            </a:pP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pic>
        <p:nvPicPr>
          <p:cNvPr id="3074" name="Picture 2">
            <a:extLst>
              <a:ext uri="{FF2B5EF4-FFF2-40B4-BE49-F238E27FC236}">
                <a16:creationId xmlns:a16="http://schemas.microsoft.com/office/drawing/2014/main" id="{05133CA7-805C-4705-BBC1-F8D63E889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440" y="1967302"/>
            <a:ext cx="3737610" cy="40189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632D65-D17E-4A5F-947C-74943947A7F3}"/>
              </a:ext>
            </a:extLst>
          </p:cNvPr>
          <p:cNvSpPr/>
          <p:nvPr/>
        </p:nvSpPr>
        <p:spPr>
          <a:xfrm>
            <a:off x="1040130" y="6561822"/>
            <a:ext cx="9243236" cy="215444"/>
          </a:xfrm>
          <a:prstGeom prst="rect">
            <a:avLst/>
          </a:prstGeom>
        </p:spPr>
        <p:txBody>
          <a:bodyPr wrap="none">
            <a:spAutoFit/>
          </a:bodyPr>
          <a:lstStyle/>
          <a:p>
            <a:r>
              <a:rPr lang="en-GB" sz="800" dirty="0"/>
              <a:t>Source: https://scikit-learn.org/stable/modules/mixture.html#:~:text=A%20Gaussian%20mixture%20model%20is,Gaussian%20distributions%20with%20unknown%20parameters.</a:t>
            </a:r>
          </a:p>
        </p:txBody>
      </p:sp>
    </p:spTree>
    <p:extLst>
      <p:ext uri="{BB962C8B-B14F-4D97-AF65-F5344CB8AC3E}">
        <p14:creationId xmlns:p14="http://schemas.microsoft.com/office/powerpoint/2010/main" val="2552156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4492344" cy="4391025"/>
          </a:xfrm>
        </p:spPr>
        <p:txBody>
          <a:bodyPr>
            <a:normAutofit fontScale="92500" lnSpcReduction="20000"/>
          </a:bodyPr>
          <a:lstStyle/>
          <a:p>
            <a:r>
              <a:rPr lang="en-GB" b="1" dirty="0"/>
              <a:t>K-Means vs. Gaussian Mixture Models</a:t>
            </a:r>
          </a:p>
          <a:p>
            <a:pPr marL="285750" indent="-285750">
              <a:buFont typeface="Arial" panose="020B0604020202020204" pitchFamily="34" charset="0"/>
              <a:buChar char="•"/>
            </a:pPr>
            <a:r>
              <a:rPr lang="en-GB" b="1" dirty="0"/>
              <a:t>K-Means Clustering:</a:t>
            </a:r>
            <a:r>
              <a:rPr lang="en-GB" dirty="0"/>
              <a:t> K means clustering is </a:t>
            </a:r>
            <a:r>
              <a:rPr lang="en-GB" b="1" dirty="0"/>
              <a:t>fast</a:t>
            </a:r>
            <a:r>
              <a:rPr lang="en-GB" dirty="0"/>
              <a:t>. It produces best results when clusters when the clusters are more spread out. It divides clusters as perfect circles, and </a:t>
            </a:r>
            <a:r>
              <a:rPr lang="en-GB" b="1" dirty="0"/>
              <a:t>strictly assigns a single cluster to each entry.</a:t>
            </a:r>
            <a:endParaRPr lang="en-GB" dirty="0"/>
          </a:p>
          <a:p>
            <a:pPr marL="285750" indent="-285750">
              <a:buFont typeface="Arial" panose="020B0604020202020204" pitchFamily="34" charset="0"/>
              <a:buChar char="•"/>
            </a:pPr>
            <a:r>
              <a:rPr lang="en-GB" b="1" dirty="0"/>
              <a:t>Gaussian Mixture Model</a:t>
            </a:r>
            <a:r>
              <a:rPr lang="en-GB" dirty="0"/>
              <a:t>: Gaussian Mixture model </a:t>
            </a:r>
            <a:r>
              <a:rPr lang="en-GB" b="1" dirty="0"/>
              <a:t>has a greater number of parameters </a:t>
            </a:r>
            <a:r>
              <a:rPr lang="en-GB" dirty="0"/>
              <a:t>and it is therefore less efficient. It is good for clustering with uneven shapes. Assigns a probability that a point belongs to a cluster.</a:t>
            </a: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26</a:t>
            </a:fld>
            <a:endParaRPr lang="en-US" dirty="0"/>
          </a:p>
        </p:txBody>
      </p:sp>
      <p:pic>
        <p:nvPicPr>
          <p:cNvPr id="3074" name="Picture 2">
            <a:extLst>
              <a:ext uri="{FF2B5EF4-FFF2-40B4-BE49-F238E27FC236}">
                <a16:creationId xmlns:a16="http://schemas.microsoft.com/office/drawing/2014/main" id="{05133CA7-805C-4705-BBC1-F8D63E889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050" y="2642269"/>
            <a:ext cx="3348000" cy="360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632D65-D17E-4A5F-947C-74943947A7F3}"/>
              </a:ext>
            </a:extLst>
          </p:cNvPr>
          <p:cNvSpPr/>
          <p:nvPr/>
        </p:nvSpPr>
        <p:spPr>
          <a:xfrm>
            <a:off x="1040130" y="6561822"/>
            <a:ext cx="9243236" cy="215444"/>
          </a:xfrm>
          <a:prstGeom prst="rect">
            <a:avLst/>
          </a:prstGeom>
        </p:spPr>
        <p:txBody>
          <a:bodyPr wrap="none">
            <a:spAutoFit/>
          </a:bodyPr>
          <a:lstStyle/>
          <a:p>
            <a:r>
              <a:rPr lang="en-GB" sz="800" dirty="0"/>
              <a:t>Source: https://scikit-learn.org/stable/modules/mixture.html#:~:text=A%20Gaussian%20mixture%20model%20is,Gaussian%20distributions%20with%20unknown%20parameters.</a:t>
            </a:r>
          </a:p>
        </p:txBody>
      </p:sp>
      <p:sp>
        <p:nvSpPr>
          <p:cNvPr id="4" name="Rectangle 3">
            <a:extLst>
              <a:ext uri="{FF2B5EF4-FFF2-40B4-BE49-F238E27FC236}">
                <a16:creationId xmlns:a16="http://schemas.microsoft.com/office/drawing/2014/main" id="{2A1A75E1-0323-4E58-88A7-E40F9D177DF3}"/>
              </a:ext>
            </a:extLst>
          </p:cNvPr>
          <p:cNvSpPr/>
          <p:nvPr/>
        </p:nvSpPr>
        <p:spPr>
          <a:xfrm>
            <a:off x="6309360" y="1956402"/>
            <a:ext cx="4655988" cy="1015663"/>
          </a:xfrm>
          <a:prstGeom prst="rect">
            <a:avLst/>
          </a:prstGeom>
        </p:spPr>
        <p:txBody>
          <a:bodyPr wrap="square">
            <a:spAutoFit/>
          </a:bodyPr>
          <a:lstStyle/>
          <a:p>
            <a:pPr lvl="1"/>
            <a:r>
              <a:rPr lang="en-US" altLang="en-US" sz="1500" dirty="0">
                <a:solidFill>
                  <a:schemeClr val="accent2">
                    <a:lumMod val="50000"/>
                  </a:schemeClr>
                </a:solidFill>
              </a:rPr>
              <a:t>What if clusters are overlapping?</a:t>
            </a:r>
          </a:p>
          <a:p>
            <a:pPr marL="1200150" lvl="2" indent="-285750">
              <a:buFont typeface="Arial" panose="020B0604020202020204" pitchFamily="34" charset="0"/>
              <a:buChar char="•"/>
            </a:pPr>
            <a:r>
              <a:rPr lang="en-US" altLang="en-US" sz="1500" dirty="0">
                <a:solidFill>
                  <a:schemeClr val="accent2">
                    <a:lumMod val="50000"/>
                  </a:schemeClr>
                </a:solidFill>
              </a:rPr>
              <a:t>Hard to tell which cluster is right</a:t>
            </a:r>
          </a:p>
          <a:p>
            <a:pPr marL="1200150" lvl="2" indent="-285750">
              <a:buFont typeface="Arial" panose="020B0604020202020204" pitchFamily="34" charset="0"/>
              <a:buChar char="•"/>
            </a:pPr>
            <a:r>
              <a:rPr lang="en-US" altLang="en-US" sz="1500" dirty="0">
                <a:solidFill>
                  <a:schemeClr val="accent2">
                    <a:lumMod val="50000"/>
                  </a:schemeClr>
                </a:solidFill>
              </a:rPr>
              <a:t>Maybe we should try to remain uncertain.</a:t>
            </a:r>
          </a:p>
        </p:txBody>
      </p:sp>
    </p:spTree>
    <p:extLst>
      <p:ext uri="{BB962C8B-B14F-4D97-AF65-F5344CB8AC3E}">
        <p14:creationId xmlns:p14="http://schemas.microsoft.com/office/powerpoint/2010/main" val="264026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2" name="Rectangle 1">
            <a:extLst>
              <a:ext uri="{FF2B5EF4-FFF2-40B4-BE49-F238E27FC236}">
                <a16:creationId xmlns:a16="http://schemas.microsoft.com/office/drawing/2014/main" id="{B8632D65-D17E-4A5F-947C-74943947A7F3}"/>
              </a:ext>
            </a:extLst>
          </p:cNvPr>
          <p:cNvSpPr/>
          <p:nvPr/>
        </p:nvSpPr>
        <p:spPr>
          <a:xfrm>
            <a:off x="1040130" y="6561822"/>
            <a:ext cx="4873450" cy="215444"/>
          </a:xfrm>
          <a:prstGeom prst="rect">
            <a:avLst/>
          </a:prstGeom>
        </p:spPr>
        <p:txBody>
          <a:bodyPr wrap="none">
            <a:spAutoFit/>
          </a:bodyPr>
          <a:lstStyle/>
          <a:p>
            <a:r>
              <a:rPr lang="en-GB" sz="800" dirty="0"/>
              <a:t>Source: https://towardsdatascience.com/gaussian-mixture-models-explained-6986aaf5a95.</a:t>
            </a:r>
          </a:p>
        </p:txBody>
      </p:sp>
      <p:pic>
        <p:nvPicPr>
          <p:cNvPr id="5" name="Picture 4" descr="Graphical user interface, application&#10;&#10;Description automatically generated">
            <a:extLst>
              <a:ext uri="{FF2B5EF4-FFF2-40B4-BE49-F238E27FC236}">
                <a16:creationId xmlns:a16="http://schemas.microsoft.com/office/drawing/2014/main" id="{E69A8606-AD86-4840-8862-154D14F99ECD}"/>
              </a:ext>
            </a:extLst>
          </p:cNvPr>
          <p:cNvPicPr>
            <a:picLocks noChangeAspect="1"/>
          </p:cNvPicPr>
          <p:nvPr/>
        </p:nvPicPr>
        <p:blipFill rotWithShape="1">
          <a:blip r:embed="rId2"/>
          <a:srcRect l="21976" t="20533" r="23594" b="23600"/>
          <a:stretch/>
        </p:blipFill>
        <p:spPr>
          <a:xfrm>
            <a:off x="2595451" y="2399602"/>
            <a:ext cx="6636258" cy="3831336"/>
          </a:xfrm>
          <a:prstGeom prst="rect">
            <a:avLst/>
          </a:prstGeom>
        </p:spPr>
      </p:pic>
      <p:sp>
        <p:nvSpPr>
          <p:cNvPr id="12" name="Content Placeholder 2">
            <a:extLst>
              <a:ext uri="{FF2B5EF4-FFF2-40B4-BE49-F238E27FC236}">
                <a16:creationId xmlns:a16="http://schemas.microsoft.com/office/drawing/2014/main" id="{430C95B9-8CFC-495C-B698-A243D80D8A79}"/>
              </a:ext>
            </a:extLst>
          </p:cNvPr>
          <p:cNvSpPr>
            <a:spLocks noGrp="1"/>
          </p:cNvSpPr>
          <p:nvPr>
            <p:ph type="body" sz="quarter" idx="13"/>
          </p:nvPr>
        </p:nvSpPr>
        <p:spPr>
          <a:xfrm>
            <a:off x="2430018" y="1926312"/>
            <a:ext cx="6636258" cy="4391025"/>
          </a:xfrm>
        </p:spPr>
        <p:txBody>
          <a:bodyPr>
            <a:normAutofit/>
          </a:bodyPr>
          <a:lstStyle/>
          <a:p>
            <a:pPr algn="ctr"/>
            <a:r>
              <a:rPr lang="en-GB" b="1" dirty="0"/>
              <a:t>Mixed Normal Models – 3 Normal Distributions.</a:t>
            </a:r>
            <a:endParaRPr lang="en-US" dirty="0"/>
          </a:p>
        </p:txBody>
      </p:sp>
    </p:spTree>
    <p:extLst>
      <p:ext uri="{BB962C8B-B14F-4D97-AF65-F5344CB8AC3E}">
        <p14:creationId xmlns:p14="http://schemas.microsoft.com/office/powerpoint/2010/main" val="2054660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4492344" cy="4391025"/>
          </a:xfrm>
        </p:spPr>
        <p:txBody>
          <a:bodyPr>
            <a:normAutofit/>
          </a:bodyPr>
          <a:lstStyle/>
          <a:p>
            <a:r>
              <a:rPr lang="en-US" b="1" dirty="0"/>
              <a:t>Definitions</a:t>
            </a:r>
          </a:p>
          <a:p>
            <a:r>
              <a:rPr lang="en-GB" dirty="0"/>
              <a:t>A Gaussian Mixture is a function that is </a:t>
            </a:r>
            <a:r>
              <a:rPr lang="en-GB" b="1" dirty="0"/>
              <a:t>comprised of several Gaussians</a:t>
            </a:r>
            <a:r>
              <a:rPr lang="en-GB" dirty="0"/>
              <a:t>, each identified by </a:t>
            </a:r>
            <a:r>
              <a:rPr lang="en-GB" b="1" dirty="0"/>
              <a:t>k ∈ {1,…, K}, </a:t>
            </a:r>
            <a:r>
              <a:rPr lang="en-GB" dirty="0"/>
              <a:t>where K is the number of clusters of our dataset.</a:t>
            </a: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2" name="Rectangle 1">
            <a:extLst>
              <a:ext uri="{FF2B5EF4-FFF2-40B4-BE49-F238E27FC236}">
                <a16:creationId xmlns:a16="http://schemas.microsoft.com/office/drawing/2014/main" id="{B8632D65-D17E-4A5F-947C-74943947A7F3}"/>
              </a:ext>
            </a:extLst>
          </p:cNvPr>
          <p:cNvSpPr/>
          <p:nvPr/>
        </p:nvSpPr>
        <p:spPr>
          <a:xfrm>
            <a:off x="1040130" y="6561822"/>
            <a:ext cx="9243236" cy="215444"/>
          </a:xfrm>
          <a:prstGeom prst="rect">
            <a:avLst/>
          </a:prstGeom>
        </p:spPr>
        <p:txBody>
          <a:bodyPr wrap="none">
            <a:spAutoFit/>
          </a:bodyPr>
          <a:lstStyle/>
          <a:p>
            <a:r>
              <a:rPr lang="en-GB" sz="800" dirty="0"/>
              <a:t>Source: https://scikit-learn.org/stable/modules/mixture.html#:~:text=A%20Gaussian%20mixture%20model%20is,Gaussian%20distributions%20with%20unknown%20parameters.</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75D795BE-1D7F-4A55-984B-859936FAFA29}"/>
                  </a:ext>
                </a:extLst>
              </p:cNvPr>
              <p:cNvSpPr txBox="1">
                <a:spLocks/>
              </p:cNvSpPr>
              <p:nvPr/>
            </p:nvSpPr>
            <p:spPr>
              <a:xfrm>
                <a:off x="6670956" y="2009775"/>
                <a:ext cx="4492344" cy="439102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Parameters:</a:t>
                </a:r>
              </a:p>
              <a:p>
                <a:pPr marL="285750" indent="-285750">
                  <a:buFont typeface="Arial" panose="020B0604020202020204" pitchFamily="34" charset="0"/>
                  <a:buChar char="•"/>
                </a:pPr>
                <a:r>
                  <a:rPr lang="en-GB" dirty="0"/>
                  <a:t>A </a:t>
                </a:r>
                <a:r>
                  <a:rPr lang="en-GB" b="1" dirty="0"/>
                  <a:t>mean</a:t>
                </a:r>
                <a:r>
                  <a:rPr lang="en-GB" dirty="0"/>
                  <a:t> </a:t>
                </a:r>
                <a:r>
                  <a:rPr lang="en-GB" b="1" dirty="0"/>
                  <a:t>μ</a:t>
                </a:r>
                <a:r>
                  <a:rPr lang="en-GB" dirty="0"/>
                  <a:t> that defines its centre.</a:t>
                </a:r>
              </a:p>
              <a:p>
                <a:pPr marL="285750" indent="-285750">
                  <a:buFont typeface="Arial" panose="020B0604020202020204" pitchFamily="34" charset="0"/>
                  <a:buChar char="•"/>
                </a:pPr>
                <a:r>
                  <a:rPr lang="en-GB" dirty="0"/>
                  <a:t>A </a:t>
                </a:r>
                <a:r>
                  <a:rPr lang="en-GB" b="1" dirty="0"/>
                  <a:t>variance </a:t>
                </a:r>
                <a14:m>
                  <m:oMath xmlns:m="http://schemas.openxmlformats.org/officeDocument/2006/math">
                    <m:sSup>
                      <m:sSupPr>
                        <m:ctrlPr>
                          <a:rPr lang="en-GB" sz="1900" b="1" i="1" smtClean="0">
                            <a:latin typeface="Cambria Math" panose="02040503050406030204" pitchFamily="18" charset="0"/>
                          </a:rPr>
                        </m:ctrlPr>
                      </m:sSupPr>
                      <m:e>
                        <m:r>
                          <a:rPr lang="en-GB" sz="1900" b="1" i="1" smtClean="0">
                            <a:latin typeface="Cambria Math" panose="02040503050406030204" pitchFamily="18" charset="0"/>
                          </a:rPr>
                          <m:t>𝝈</m:t>
                        </m:r>
                      </m:e>
                      <m:sup>
                        <m:r>
                          <a:rPr lang="en-GB" sz="1900" b="1" i="1" smtClean="0">
                            <a:latin typeface="Cambria Math" panose="02040503050406030204" pitchFamily="18" charset="0"/>
                          </a:rPr>
                          <m:t>𝟐</m:t>
                        </m:r>
                      </m:sup>
                    </m:sSup>
                  </m:oMath>
                </a14:m>
                <a:r>
                  <a:rPr lang="en-GB" dirty="0"/>
                  <a:t> (</a:t>
                </a:r>
                <a:r>
                  <a:rPr lang="en-GB" b="1" dirty="0"/>
                  <a:t>covariance</a:t>
                </a:r>
                <a:r>
                  <a:rPr lang="en-GB" dirty="0"/>
                  <a:t> </a:t>
                </a:r>
                <a:r>
                  <a:rPr lang="en-GB" b="1" dirty="0"/>
                  <a:t>Σ) </a:t>
                </a:r>
                <a:r>
                  <a:rPr lang="en-GB" dirty="0"/>
                  <a:t>that defines its width. This would be equivalent to the </a:t>
                </a:r>
                <a:r>
                  <a:rPr lang="en-GB" b="1" dirty="0"/>
                  <a:t>dimensions</a:t>
                </a:r>
                <a:r>
                  <a:rPr lang="en-GB" dirty="0"/>
                  <a:t> </a:t>
                </a:r>
                <a:r>
                  <a:rPr lang="en-GB" b="1" dirty="0"/>
                  <a:t>of an ellipsoid </a:t>
                </a:r>
                <a:r>
                  <a:rPr lang="en-GB" dirty="0"/>
                  <a:t>in a multivariate scenario.</a:t>
                </a:r>
              </a:p>
              <a:p>
                <a:pPr marL="285750" indent="-285750">
                  <a:buFont typeface="Arial" panose="020B0604020202020204" pitchFamily="34" charset="0"/>
                  <a:buChar char="•"/>
                </a:pPr>
                <a:r>
                  <a:rPr lang="en-GB" dirty="0"/>
                  <a:t>A </a:t>
                </a:r>
                <a:r>
                  <a:rPr lang="en-GB" b="1" dirty="0"/>
                  <a:t>mixing probability π </a:t>
                </a:r>
                <a:r>
                  <a:rPr lang="en-GB" dirty="0"/>
                  <a:t>that defines how big or small the Gaussian function will be.</a:t>
                </a:r>
                <a:endParaRPr lang="en-US" dirty="0"/>
              </a:p>
            </p:txBody>
          </p:sp>
        </mc:Choice>
        <mc:Fallback>
          <p:sp>
            <p:nvSpPr>
              <p:cNvPr id="10" name="Content Placeholder 2">
                <a:extLst>
                  <a:ext uri="{FF2B5EF4-FFF2-40B4-BE49-F238E27FC236}">
                    <a16:creationId xmlns:a16="http://schemas.microsoft.com/office/drawing/2014/main" id="{75D795BE-1D7F-4A55-984B-859936FAFA29}"/>
                  </a:ext>
                </a:extLst>
              </p:cNvPr>
              <p:cNvSpPr txBox="1">
                <a:spLocks noRot="1" noChangeAspect="1" noMove="1" noResize="1" noEditPoints="1" noAdjustHandles="1" noChangeArrowheads="1" noChangeShapeType="1" noTextEdit="1"/>
              </p:cNvSpPr>
              <p:nvPr/>
            </p:nvSpPr>
            <p:spPr>
              <a:xfrm>
                <a:off x="6670956" y="2009775"/>
                <a:ext cx="4492344" cy="4391025"/>
              </a:xfrm>
              <a:prstGeom prst="rect">
                <a:avLst/>
              </a:prstGeom>
              <a:blipFill>
                <a:blip r:embed="rId2"/>
                <a:stretch>
                  <a:fillRect l="-67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C12648D-7B23-42DC-9C82-F4BDDE53178D}"/>
                  </a:ext>
                </a:extLst>
              </p:cNvPr>
              <p:cNvSpPr txBox="1"/>
              <p:nvPr/>
            </p:nvSpPr>
            <p:spPr>
              <a:xfrm>
                <a:off x="3603524" y="5107136"/>
                <a:ext cx="2888716" cy="917687"/>
              </a:xfrm>
              <a:prstGeom prst="rect">
                <a:avLst/>
              </a:prstGeom>
              <a:solidFill>
                <a:schemeClr val="bg1">
                  <a:lumMod val="75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ctrlPr>
                            <a:rPr lang="en-GB" b="1" i="1" smtClean="0">
                              <a:latin typeface="Cambria Math" panose="02040503050406030204" pitchFamily="18" charset="0"/>
                            </a:rPr>
                          </m:ctrlPr>
                        </m:naryPr>
                        <m:sub>
                          <m:r>
                            <a:rPr lang="en-GB" b="1" i="1" smtClean="0">
                              <a:latin typeface="Cambria Math" panose="02040503050406030204" pitchFamily="18" charset="0"/>
                            </a:rPr>
                            <m:t>𝒋</m:t>
                          </m:r>
                          <m:r>
                            <a:rPr lang="en-GB" b="1" i="1" smtClean="0">
                              <a:latin typeface="Cambria Math" panose="02040503050406030204" pitchFamily="18" charset="0"/>
                            </a:rPr>
                            <m:t>=</m:t>
                          </m:r>
                          <m:r>
                            <a:rPr lang="en-GB" b="1" i="1" smtClean="0">
                              <a:latin typeface="Cambria Math" panose="02040503050406030204" pitchFamily="18" charset="0"/>
                            </a:rPr>
                            <m:t>𝟏</m:t>
                          </m:r>
                        </m:sub>
                        <m:sup>
                          <m:r>
                            <a:rPr lang="en-GB" b="1" i="1" smtClean="0">
                              <a:latin typeface="Cambria Math" panose="02040503050406030204" pitchFamily="18" charset="0"/>
                            </a:rPr>
                            <m:t>𝒌</m:t>
                          </m:r>
                        </m:sup>
                        <m:e>
                          <m:sSub>
                            <m:sSubPr>
                              <m:ctrlPr>
                                <a:rPr lang="en-GB" b="1" i="1" smtClean="0">
                                  <a:latin typeface="Cambria Math" panose="02040503050406030204" pitchFamily="18" charset="0"/>
                                </a:rPr>
                              </m:ctrlPr>
                            </m:sSubPr>
                            <m:e>
                              <m:r>
                                <a:rPr lang="en-GB" b="1" i="1" smtClean="0">
                                  <a:latin typeface="Cambria Math" panose="02040503050406030204" pitchFamily="18" charset="0"/>
                                </a:rPr>
                                <m:t>𝝅</m:t>
                              </m:r>
                            </m:e>
                            <m:sub>
                              <m:r>
                                <a:rPr lang="en-GB" b="1" i="1" smtClean="0">
                                  <a:latin typeface="Cambria Math" panose="02040503050406030204" pitchFamily="18" charset="0"/>
                                </a:rPr>
                                <m:t>𝒋</m:t>
                              </m:r>
                            </m:sub>
                          </m:sSub>
                        </m:e>
                      </m:nary>
                      <m:r>
                        <a:rPr lang="en-GB" b="1" i="1" smtClean="0">
                          <a:latin typeface="Cambria Math" panose="02040503050406030204" pitchFamily="18" charset="0"/>
                        </a:rPr>
                        <m:t>=</m:t>
                      </m:r>
                      <m:r>
                        <a:rPr lang="en-GB" b="1" i="1" smtClean="0">
                          <a:latin typeface="Cambria Math" panose="02040503050406030204" pitchFamily="18" charset="0"/>
                        </a:rPr>
                        <m:t>𝟏</m:t>
                      </m:r>
                    </m:oMath>
                  </m:oMathPara>
                </a14:m>
                <a:endParaRPr lang="en-GB" b="1" dirty="0"/>
              </a:p>
            </p:txBody>
          </p:sp>
        </mc:Choice>
        <mc:Fallback>
          <p:sp>
            <p:nvSpPr>
              <p:cNvPr id="11" name="TextBox 10">
                <a:extLst>
                  <a:ext uri="{FF2B5EF4-FFF2-40B4-BE49-F238E27FC236}">
                    <a16:creationId xmlns:a16="http://schemas.microsoft.com/office/drawing/2014/main" id="{7C12648D-7B23-42DC-9C82-F4BDDE53178D}"/>
                  </a:ext>
                </a:extLst>
              </p:cNvPr>
              <p:cNvSpPr txBox="1">
                <a:spLocks noRot="1" noChangeAspect="1" noMove="1" noResize="1" noEditPoints="1" noAdjustHandles="1" noChangeArrowheads="1" noChangeShapeType="1" noTextEdit="1"/>
              </p:cNvSpPr>
              <p:nvPr/>
            </p:nvSpPr>
            <p:spPr>
              <a:xfrm>
                <a:off x="3603524" y="5107136"/>
                <a:ext cx="2888716" cy="917687"/>
              </a:xfrm>
              <a:prstGeom prst="rect">
                <a:avLst/>
              </a:prstGeom>
              <a:blipFill>
                <a:blip r:embed="rId3"/>
                <a:stretch>
                  <a:fillRect/>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3965AA15-DABB-4A83-B1D6-B9CE49F40DFF}"/>
              </a:ext>
            </a:extLst>
          </p:cNvPr>
          <p:cNvCxnSpPr>
            <a:cxnSpLocks/>
          </p:cNvCxnSpPr>
          <p:nvPr/>
        </p:nvCxnSpPr>
        <p:spPr>
          <a:xfrm flipH="1">
            <a:off x="6492240" y="4932465"/>
            <a:ext cx="493776" cy="3493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8895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10123170" cy="4391025"/>
              </a:xfrm>
            </p:spPr>
            <p:txBody>
              <a:bodyPr>
                <a:normAutofit/>
              </a:bodyPr>
              <a:lstStyle/>
              <a:p>
                <a:r>
                  <a:rPr lang="en-GB" b="1" dirty="0"/>
                  <a:t>We need to determine what are the optimal values of the parameters?</a:t>
                </a:r>
              </a:p>
              <a:p>
                <a:r>
                  <a:rPr lang="en-GB" dirty="0"/>
                  <a:t>The Gaussian Mixture Model is then defined as:</a:t>
                </a:r>
              </a:p>
              <a:p>
                <a:endParaRPr lang="en-GB" b="1" dirty="0"/>
              </a:p>
              <a:p>
                <a:endParaRPr lang="en-GB" b="1" dirty="0"/>
              </a:p>
              <a:p>
                <a:r>
                  <a:rPr lang="en-GB" b="1" dirty="0"/>
                  <a:t>We need to find the ‘best’ </a:t>
                </a:r>
                <a14:m>
                  <m:oMath xmlns:m="http://schemas.openxmlformats.org/officeDocument/2006/math">
                    <m:r>
                      <a:rPr lang="en-GB" b="1" i="1" smtClean="0">
                        <a:latin typeface="Cambria Math" panose="02040503050406030204" pitchFamily="18" charset="0"/>
                      </a:rPr>
                      <m:t>𝝁</m:t>
                    </m:r>
                  </m:oMath>
                </a14:m>
                <a:r>
                  <a:rPr lang="en-GB" b="1" dirty="0"/>
                  <a:t> that minimizes the sum of squares </a:t>
                </a:r>
                <a14:m>
                  <m:oMath xmlns:m="http://schemas.openxmlformats.org/officeDocument/2006/math">
                    <m:sSup>
                      <m:sSupPr>
                        <m:ctrlPr>
                          <a:rPr lang="en-GB" b="1" i="1" smtClean="0">
                            <a:latin typeface="Cambria Math" panose="02040503050406030204" pitchFamily="18" charset="0"/>
                          </a:rPr>
                        </m:ctrlPr>
                      </m:sSupPr>
                      <m:e>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𝝁</m:t>
                            </m:r>
                          </m:e>
                        </m:d>
                      </m:e>
                      <m:sup>
                        <m:r>
                          <a:rPr lang="en-GB" b="1" i="1" smtClean="0">
                            <a:latin typeface="Cambria Math" panose="02040503050406030204" pitchFamily="18" charset="0"/>
                          </a:rPr>
                          <m:t>𝟐</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𝝈</m:t>
                        </m:r>
                      </m:e>
                      <m:sup>
                        <m:r>
                          <a:rPr lang="en-GB" b="1" i="1" smtClean="0">
                            <a:latin typeface="Cambria Math" panose="02040503050406030204" pitchFamily="18" charset="0"/>
                          </a:rPr>
                          <m:t>𝟐</m:t>
                        </m:r>
                      </m:sup>
                    </m:sSup>
                  </m:oMath>
                </a14:m>
                <a:r>
                  <a:rPr lang="en-GB" b="1" dirty="0"/>
                  <a:t>  (1D case)</a:t>
                </a:r>
              </a:p>
              <a:p>
                <a:endParaRPr lang="en-GB" b="1" dirty="0"/>
              </a:p>
              <a:p>
                <a:endParaRPr lang="en-GB" b="1" dirty="0"/>
              </a:p>
              <a:p>
                <a:endParaRPr lang="en-GB" b="1" dirty="0"/>
              </a:p>
              <a:p>
                <a:endParaRPr lang="en-GB" dirty="0"/>
              </a:p>
            </p:txBody>
          </p:sp>
        </mc:Choice>
        <mc:Fallback>
          <p:sp>
            <p:nvSpPr>
              <p:cNvPr id="3" name="Content Placeholder 2">
                <a:extLst>
                  <a:ext uri="{FF2B5EF4-FFF2-40B4-BE49-F238E27FC236}">
                    <a16:creationId xmlns:a16="http://schemas.microsoft.com/office/drawing/2014/main" id="{95B371F2-DBA5-415A-82C8-651F587B857A}"/>
                  </a:ext>
                </a:extLst>
              </p:cNvPr>
              <p:cNvSpPr>
                <a:spLocks noGrp="1" noRot="1" noChangeAspect="1" noMove="1" noResize="1" noEditPoints="1" noAdjustHandles="1" noChangeArrowheads="1" noChangeShapeType="1" noTextEdit="1"/>
              </p:cNvSpPr>
              <p:nvPr>
                <p:ph type="body" sz="quarter" idx="13"/>
              </p:nvPr>
            </p:nvSpPr>
            <p:spPr>
              <a:xfrm>
                <a:off x="1040130" y="2009775"/>
                <a:ext cx="10123170" cy="4391025"/>
              </a:xfrm>
              <a:blipFill>
                <a:blip r:embed="rId2"/>
                <a:stretch>
                  <a:fillRect l="-361"/>
                </a:stretch>
              </a:blipFill>
            </p:spPr>
            <p:txBody>
              <a:bodyPr/>
              <a:lstStyle/>
              <a:p>
                <a:r>
                  <a:rPr lang="en-GB">
                    <a:noFill/>
                  </a:rPr>
                  <a:t> </a:t>
                </a:r>
              </a:p>
            </p:txBody>
          </p:sp>
        </mc:Fallback>
      </mc:AlternateContent>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2" name="Rectangle 1">
            <a:extLst>
              <a:ext uri="{FF2B5EF4-FFF2-40B4-BE49-F238E27FC236}">
                <a16:creationId xmlns:a16="http://schemas.microsoft.com/office/drawing/2014/main" id="{B8632D65-D17E-4A5F-947C-74943947A7F3}"/>
              </a:ext>
            </a:extLst>
          </p:cNvPr>
          <p:cNvSpPr/>
          <p:nvPr/>
        </p:nvSpPr>
        <p:spPr>
          <a:xfrm>
            <a:off x="1040130" y="6561822"/>
            <a:ext cx="9243236" cy="215444"/>
          </a:xfrm>
          <a:prstGeom prst="rect">
            <a:avLst/>
          </a:prstGeom>
        </p:spPr>
        <p:txBody>
          <a:bodyPr wrap="none">
            <a:spAutoFit/>
          </a:bodyPr>
          <a:lstStyle/>
          <a:p>
            <a:r>
              <a:rPr lang="en-GB" sz="800" dirty="0"/>
              <a:t>Source: https://scikit-learn.org/stable/modules/mixture.html#:~:text=A%20Gaussian%20mixture%20model%20is,Gaussian%20distributions%20with%20unknown%20parameters.</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F803B80-3DBA-4FE6-A5C9-374C94B42E43}"/>
                  </a:ext>
                </a:extLst>
              </p:cNvPr>
              <p:cNvSpPr txBox="1"/>
              <p:nvPr/>
            </p:nvSpPr>
            <p:spPr>
              <a:xfrm>
                <a:off x="3853903" y="3015221"/>
                <a:ext cx="3615690" cy="930896"/>
              </a:xfrm>
              <a:prstGeom prst="rect">
                <a:avLst/>
              </a:prstGeom>
              <a:solidFill>
                <a:schemeClr val="bg1">
                  <a:lumMod val="75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𝒑</m:t>
                      </m:r>
                      <m:d>
                        <m:dPr>
                          <m:ctrlPr>
                            <a:rPr lang="en-GB" b="1" i="1" smtClean="0">
                              <a:latin typeface="Cambria Math" panose="02040503050406030204" pitchFamily="18" charset="0"/>
                            </a:rPr>
                          </m:ctrlPr>
                        </m:dPr>
                        <m:e>
                          <m:r>
                            <a:rPr lang="en-GB" b="1" i="1" smtClean="0">
                              <a:latin typeface="Cambria Math" panose="02040503050406030204" pitchFamily="18" charset="0"/>
                            </a:rPr>
                            <m:t>𝒙</m:t>
                          </m:r>
                        </m:e>
                        <m:e>
                          <m:r>
                            <a:rPr lang="en-GB" b="1" i="1" smtClean="0">
                              <a:latin typeface="Cambria Math" panose="02040503050406030204" pitchFamily="18" charset="0"/>
                            </a:rPr>
                            <m:t>𝜽</m:t>
                          </m:r>
                        </m:e>
                      </m:d>
                      <m:r>
                        <a:rPr lang="en-GB" b="1" i="1" smtClean="0">
                          <a:latin typeface="Cambria Math" panose="02040503050406030204" pitchFamily="18" charset="0"/>
                        </a:rPr>
                        <m:t>= </m:t>
                      </m:r>
                      <m:nary>
                        <m:naryPr>
                          <m:chr m:val="∑"/>
                          <m:ctrlPr>
                            <a:rPr lang="en-GB" b="1" i="1" smtClean="0">
                              <a:latin typeface="Cambria Math" panose="02040503050406030204" pitchFamily="18" charset="0"/>
                            </a:rPr>
                          </m:ctrlPr>
                        </m:naryPr>
                        <m:sub>
                          <m:r>
                            <m:rPr>
                              <m:brk m:alnAt="23"/>
                            </m:rPr>
                            <a:rPr lang="en-GB" b="1" i="1" smtClean="0">
                              <a:latin typeface="Cambria Math" panose="02040503050406030204" pitchFamily="18" charset="0"/>
                            </a:rPr>
                            <m:t>𝒋</m:t>
                          </m:r>
                          <m:r>
                            <a:rPr lang="en-GB" b="1" i="1" smtClean="0">
                              <a:latin typeface="Cambria Math" panose="02040503050406030204" pitchFamily="18" charset="0"/>
                            </a:rPr>
                            <m:t>=</m:t>
                          </m:r>
                          <m:r>
                            <a:rPr lang="en-GB" b="1" i="1" smtClean="0">
                              <a:latin typeface="Cambria Math" panose="02040503050406030204" pitchFamily="18" charset="0"/>
                            </a:rPr>
                            <m:t>𝟏</m:t>
                          </m:r>
                        </m:sub>
                        <m:sup>
                          <m:r>
                            <a:rPr lang="en-GB" b="1" i="1" smtClean="0">
                              <a:latin typeface="Cambria Math" panose="02040503050406030204" pitchFamily="18" charset="0"/>
                            </a:rPr>
                            <m:t>𝒌</m:t>
                          </m:r>
                        </m:sup>
                        <m:e>
                          <m:sSub>
                            <m:sSubPr>
                              <m:ctrlPr>
                                <a:rPr lang="en-GB" b="1" i="1" smtClean="0">
                                  <a:latin typeface="Cambria Math" panose="02040503050406030204" pitchFamily="18" charset="0"/>
                                </a:rPr>
                              </m:ctrlPr>
                            </m:sSubPr>
                            <m:e>
                              <m:r>
                                <a:rPr lang="en-GB" b="1" i="1" smtClean="0">
                                  <a:latin typeface="Cambria Math" panose="02040503050406030204" pitchFamily="18" charset="0"/>
                                </a:rPr>
                                <m:t>𝝅</m:t>
                              </m:r>
                            </m:e>
                            <m:sub>
                              <m:r>
                                <a:rPr lang="en-GB" b="1" i="1" smtClean="0">
                                  <a:latin typeface="Cambria Math" panose="02040503050406030204" pitchFamily="18" charset="0"/>
                                </a:rPr>
                                <m:t>𝒋</m:t>
                              </m:r>
                            </m:sub>
                          </m:sSub>
                        </m:e>
                      </m:nary>
                      <m:r>
                        <a:rPr lang="en-GB" b="1" i="1" smtClean="0">
                          <a:latin typeface="Cambria Math" panose="02040503050406030204" pitchFamily="18" charset="0"/>
                        </a:rPr>
                        <m:t>𝑵</m:t>
                      </m:r>
                      <m:d>
                        <m:dPr>
                          <m:endChr m:val="|"/>
                          <m:ctrlPr>
                            <a:rPr lang="en-GB" b="1" i="1" smtClean="0">
                              <a:latin typeface="Cambria Math" panose="02040503050406030204" pitchFamily="18" charset="0"/>
                            </a:rPr>
                          </m:ctrlPr>
                        </m:dPr>
                        <m:e>
                          <m:r>
                            <a:rPr lang="en-GB" b="1" i="1" smtClean="0">
                              <a:latin typeface="Cambria Math" panose="02040503050406030204" pitchFamily="18" charset="0"/>
                            </a:rPr>
                            <m:t>𝒙</m:t>
                          </m:r>
                        </m:e>
                      </m:d>
                      <m:sSub>
                        <m:sSubPr>
                          <m:ctrlPr>
                            <a:rPr lang="en-GB" b="1" i="1" smtClean="0">
                              <a:latin typeface="Cambria Math" panose="02040503050406030204" pitchFamily="18" charset="0"/>
                            </a:rPr>
                          </m:ctrlPr>
                        </m:sSubPr>
                        <m:e>
                          <m:r>
                            <a:rPr lang="en-GB" b="1" i="1" smtClean="0">
                              <a:latin typeface="Cambria Math" panose="02040503050406030204" pitchFamily="18" charset="0"/>
                            </a:rPr>
                            <m:t>𝝁</m:t>
                          </m:r>
                        </m:e>
                        <m:sub>
                          <m:r>
                            <a:rPr lang="en-GB" b="1" i="1" smtClean="0">
                              <a:latin typeface="Cambria Math" panose="02040503050406030204" pitchFamily="18" charset="0"/>
                            </a:rPr>
                            <m:t>𝒋</m:t>
                          </m:r>
                        </m:sub>
                      </m:sSub>
                      <m:r>
                        <a:rPr lang="en-GB" b="1" i="1" smtClean="0">
                          <a:latin typeface="Cambria Math" panose="02040503050406030204" pitchFamily="18" charset="0"/>
                        </a:rPr>
                        <m:t>,</m:t>
                      </m:r>
                      <m:sSub>
                        <m:sSubPr>
                          <m:ctrlPr>
                            <a:rPr lang="en-GB" b="1" i="0" smtClean="0">
                              <a:latin typeface="Cambria Math" panose="02040503050406030204" pitchFamily="18" charset="0"/>
                            </a:rPr>
                          </m:ctrlPr>
                        </m:sSubPr>
                        <m:e>
                          <m:r>
                            <a:rPr lang="en-GB" b="1" i="0" smtClean="0">
                              <a:latin typeface="Cambria Math" panose="02040503050406030204" pitchFamily="18" charset="0"/>
                            </a:rPr>
                            <m:t>𝚺</m:t>
                          </m:r>
                        </m:e>
                        <m:sub>
                          <m:r>
                            <a:rPr lang="en-GB" b="1" i="0" smtClean="0">
                              <a:latin typeface="Cambria Math" panose="02040503050406030204" pitchFamily="18" charset="0"/>
                            </a:rPr>
                            <m:t>𝐣</m:t>
                          </m:r>
                        </m:sub>
                      </m:sSub>
                      <m:r>
                        <a:rPr lang="en-GB" b="1" i="1" smtClean="0">
                          <a:latin typeface="Cambria Math" panose="02040503050406030204" pitchFamily="18" charset="0"/>
                        </a:rPr>
                        <m:t>)</m:t>
                      </m:r>
                    </m:oMath>
                  </m:oMathPara>
                </a14:m>
                <a:endParaRPr lang="en-GB" b="1" dirty="0"/>
              </a:p>
            </p:txBody>
          </p:sp>
        </mc:Choice>
        <mc:Fallback>
          <p:sp>
            <p:nvSpPr>
              <p:cNvPr id="13" name="TextBox 12">
                <a:extLst>
                  <a:ext uri="{FF2B5EF4-FFF2-40B4-BE49-F238E27FC236}">
                    <a16:creationId xmlns:a16="http://schemas.microsoft.com/office/drawing/2014/main" id="{4F803B80-3DBA-4FE6-A5C9-374C94B42E43}"/>
                  </a:ext>
                </a:extLst>
              </p:cNvPr>
              <p:cNvSpPr txBox="1">
                <a:spLocks noRot="1" noChangeAspect="1" noMove="1" noResize="1" noEditPoints="1" noAdjustHandles="1" noChangeArrowheads="1" noChangeShapeType="1" noTextEdit="1"/>
              </p:cNvSpPr>
              <p:nvPr/>
            </p:nvSpPr>
            <p:spPr>
              <a:xfrm>
                <a:off x="3853903" y="3015221"/>
                <a:ext cx="3615690" cy="930896"/>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61443F6-D3DF-4DB3-A313-A88B20B25CB5}"/>
                  </a:ext>
                </a:extLst>
              </p:cNvPr>
              <p:cNvSpPr txBox="1"/>
              <p:nvPr/>
            </p:nvSpPr>
            <p:spPr>
              <a:xfrm>
                <a:off x="7890217" y="3537901"/>
                <a:ext cx="1440473" cy="391389"/>
              </a:xfrm>
              <a:prstGeom prst="rect">
                <a:avLst/>
              </a:prstGeom>
              <a:solidFill>
                <a:schemeClr val="bg1">
                  <a:lumMod val="75000"/>
                </a:schemeClr>
              </a:solidFill>
            </p:spPr>
            <p:txBody>
              <a:bodyPr wrap="square" rtlCol="0">
                <a:spAutoFit/>
              </a:bodyPr>
              <a:lstStyle/>
              <a:p>
                <a14:m>
                  <m:oMath xmlns:m="http://schemas.openxmlformats.org/officeDocument/2006/math">
                    <m:nary>
                      <m:naryPr>
                        <m:chr m:val="∑"/>
                        <m:ctrlPr>
                          <a:rPr lang="en-GB" b="1" i="1" smtClean="0">
                            <a:latin typeface="Cambria Math" panose="02040503050406030204" pitchFamily="18" charset="0"/>
                          </a:rPr>
                        </m:ctrlPr>
                      </m:naryPr>
                      <m:sub>
                        <m:r>
                          <m:rPr>
                            <m:brk m:alnAt="23"/>
                          </m:rPr>
                          <a:rPr lang="en-GB" b="1" i="1" smtClean="0">
                            <a:latin typeface="Cambria Math" panose="02040503050406030204" pitchFamily="18" charset="0"/>
                          </a:rPr>
                          <m:t>𝒌</m:t>
                        </m:r>
                        <m:r>
                          <a:rPr lang="en-GB" b="1" i="1" smtClean="0">
                            <a:latin typeface="Cambria Math" panose="02040503050406030204" pitchFamily="18" charset="0"/>
                          </a:rPr>
                          <m:t>=</m:t>
                        </m:r>
                        <m:r>
                          <a:rPr lang="en-GB" b="1" i="1" smtClean="0">
                            <a:latin typeface="Cambria Math" panose="02040503050406030204" pitchFamily="18" charset="0"/>
                          </a:rPr>
                          <m:t>𝟏</m:t>
                        </m:r>
                      </m:sub>
                      <m:sup>
                        <m:r>
                          <a:rPr lang="en-GB" b="1" i="1" smtClean="0">
                            <a:latin typeface="Cambria Math" panose="02040503050406030204" pitchFamily="18" charset="0"/>
                          </a:rPr>
                          <m:t>𝑲</m:t>
                        </m:r>
                      </m:sup>
                      <m:e>
                        <m:sSub>
                          <m:sSubPr>
                            <m:ctrlPr>
                              <a:rPr lang="en-GB" b="1" i="1" smtClean="0">
                                <a:latin typeface="Cambria Math" panose="02040503050406030204" pitchFamily="18" charset="0"/>
                              </a:rPr>
                            </m:ctrlPr>
                          </m:sSubPr>
                          <m:e>
                            <m:r>
                              <a:rPr lang="en-GB" b="1" i="1" smtClean="0">
                                <a:latin typeface="Cambria Math" panose="02040503050406030204" pitchFamily="18" charset="0"/>
                              </a:rPr>
                              <m:t>𝝅</m:t>
                            </m:r>
                          </m:e>
                          <m:sub>
                            <m:r>
                              <a:rPr lang="en-GB" b="1" i="1" smtClean="0">
                                <a:latin typeface="Cambria Math" panose="02040503050406030204" pitchFamily="18" charset="0"/>
                              </a:rPr>
                              <m:t>𝒌</m:t>
                            </m:r>
                          </m:sub>
                        </m:sSub>
                      </m:e>
                    </m:nary>
                  </m:oMath>
                </a14:m>
                <a:r>
                  <a:rPr lang="en-GB" b="1" dirty="0"/>
                  <a:t> = 1 </a:t>
                </a:r>
              </a:p>
            </p:txBody>
          </p:sp>
        </mc:Choice>
        <mc:Fallback>
          <p:sp>
            <p:nvSpPr>
              <p:cNvPr id="14" name="TextBox 13">
                <a:extLst>
                  <a:ext uri="{FF2B5EF4-FFF2-40B4-BE49-F238E27FC236}">
                    <a16:creationId xmlns:a16="http://schemas.microsoft.com/office/drawing/2014/main" id="{D61443F6-D3DF-4DB3-A313-A88B20B25CB5}"/>
                  </a:ext>
                </a:extLst>
              </p:cNvPr>
              <p:cNvSpPr txBox="1">
                <a:spLocks noRot="1" noChangeAspect="1" noMove="1" noResize="1" noEditPoints="1" noAdjustHandles="1" noChangeArrowheads="1" noChangeShapeType="1" noTextEdit="1"/>
              </p:cNvSpPr>
              <p:nvPr/>
            </p:nvSpPr>
            <p:spPr>
              <a:xfrm>
                <a:off x="7890217" y="3537901"/>
                <a:ext cx="1440473" cy="391389"/>
              </a:xfrm>
              <a:prstGeom prst="rect">
                <a:avLst/>
              </a:prstGeom>
              <a:blipFill>
                <a:blip r:embed="rId4"/>
                <a:stretch>
                  <a:fillRect l="-23207" t="-106154" r="-1266" b="-17230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519F078-98B4-42A0-8904-3AD855FDB801}"/>
                  </a:ext>
                </a:extLst>
              </p:cNvPr>
              <p:cNvSpPr txBox="1"/>
              <p:nvPr/>
            </p:nvSpPr>
            <p:spPr>
              <a:xfrm>
                <a:off x="7890217" y="3015221"/>
                <a:ext cx="1425233" cy="395621"/>
              </a:xfrm>
              <a:prstGeom prst="rect">
                <a:avLst/>
              </a:prstGeom>
              <a:solidFill>
                <a:schemeClr val="bg1">
                  <a:lumMod val="75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&lt;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𝝅</m:t>
                          </m:r>
                        </m:e>
                        <m:sub>
                          <m:r>
                            <a:rPr lang="en-GB" b="1" i="1" smtClean="0">
                              <a:latin typeface="Cambria Math" panose="02040503050406030204" pitchFamily="18" charset="0"/>
                            </a:rPr>
                            <m:t>𝒋</m:t>
                          </m:r>
                        </m:sub>
                      </m:sSub>
                      <m:r>
                        <a:rPr lang="en-GB" b="1" i="1" smtClean="0">
                          <a:latin typeface="Cambria Math" panose="02040503050406030204" pitchFamily="18" charset="0"/>
                        </a:rPr>
                        <m:t>&lt;</m:t>
                      </m:r>
                      <m:r>
                        <a:rPr lang="en-GB" b="1" i="1" smtClean="0">
                          <a:latin typeface="Cambria Math" panose="02040503050406030204" pitchFamily="18" charset="0"/>
                        </a:rPr>
                        <m:t>𝟏</m:t>
                      </m:r>
                    </m:oMath>
                  </m:oMathPara>
                </a14:m>
                <a:endParaRPr lang="en-GB" b="1" dirty="0"/>
              </a:p>
            </p:txBody>
          </p:sp>
        </mc:Choice>
        <mc:Fallback>
          <p:sp>
            <p:nvSpPr>
              <p:cNvPr id="15" name="TextBox 14">
                <a:extLst>
                  <a:ext uri="{FF2B5EF4-FFF2-40B4-BE49-F238E27FC236}">
                    <a16:creationId xmlns:a16="http://schemas.microsoft.com/office/drawing/2014/main" id="{F519F078-98B4-42A0-8904-3AD855FDB801}"/>
                  </a:ext>
                </a:extLst>
              </p:cNvPr>
              <p:cNvSpPr txBox="1">
                <a:spLocks noRot="1" noChangeAspect="1" noMove="1" noResize="1" noEditPoints="1" noAdjustHandles="1" noChangeArrowheads="1" noChangeShapeType="1" noTextEdit="1"/>
              </p:cNvSpPr>
              <p:nvPr/>
            </p:nvSpPr>
            <p:spPr>
              <a:xfrm>
                <a:off x="7890217" y="3015221"/>
                <a:ext cx="1425233" cy="395621"/>
              </a:xfrm>
              <a:prstGeom prst="rect">
                <a:avLst/>
              </a:prstGeom>
              <a:blipFill>
                <a:blip r:embed="rId5"/>
                <a:stretch>
                  <a:fillRect b="-7692"/>
                </a:stretch>
              </a:blipFill>
            </p:spPr>
            <p:txBody>
              <a:bodyPr/>
              <a:lstStyle/>
              <a:p>
                <a:r>
                  <a:rPr lang="en-GB">
                    <a:noFill/>
                  </a:rPr>
                  <a:t> </a:t>
                </a:r>
              </a:p>
            </p:txBody>
          </p:sp>
        </mc:Fallback>
      </mc:AlternateContent>
      <p:pic>
        <p:nvPicPr>
          <p:cNvPr id="19" name="Picture 18" descr="Graphical user interface, text&#10;&#10;Description automatically generated">
            <a:extLst>
              <a:ext uri="{FF2B5EF4-FFF2-40B4-BE49-F238E27FC236}">
                <a16:creationId xmlns:a16="http://schemas.microsoft.com/office/drawing/2014/main" id="{8C24E561-9D96-4149-8691-B98BAA64461A}"/>
              </a:ext>
            </a:extLst>
          </p:cNvPr>
          <p:cNvPicPr>
            <a:picLocks noChangeAspect="1"/>
          </p:cNvPicPr>
          <p:nvPr/>
        </p:nvPicPr>
        <p:blipFill rotWithShape="1">
          <a:blip r:embed="rId6"/>
          <a:srcRect l="69501" t="46145" r="1094" b="37438"/>
          <a:stretch/>
        </p:blipFill>
        <p:spPr>
          <a:xfrm>
            <a:off x="3718477" y="4498107"/>
            <a:ext cx="4009161" cy="1259036"/>
          </a:xfrm>
          <a:prstGeom prst="rect">
            <a:avLst/>
          </a:prstGeom>
        </p:spPr>
      </p:pic>
    </p:spTree>
    <p:extLst>
      <p:ext uri="{BB962C8B-B14F-4D97-AF65-F5344CB8AC3E}">
        <p14:creationId xmlns:p14="http://schemas.microsoft.com/office/powerpoint/2010/main" val="368085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AF72D7-A50D-43D7-BB3E-63F786A23ABE}"/>
              </a:ext>
            </a:extLst>
          </p:cNvPr>
          <p:cNvSpPr>
            <a:spLocks noGrp="1"/>
          </p:cNvSpPr>
          <p:nvPr>
            <p:ph type="body" sz="quarter" idx="13"/>
          </p:nvPr>
        </p:nvSpPr>
        <p:spPr/>
        <p:txBody>
          <a:bodyPr/>
          <a:lstStyle/>
          <a:p>
            <a:r>
              <a:rPr lang="en-GB" dirty="0"/>
              <a:t>01</a:t>
            </a:r>
          </a:p>
        </p:txBody>
      </p:sp>
      <p:sp>
        <p:nvSpPr>
          <p:cNvPr id="3" name="Title 2">
            <a:extLst>
              <a:ext uri="{FF2B5EF4-FFF2-40B4-BE49-F238E27FC236}">
                <a16:creationId xmlns:a16="http://schemas.microsoft.com/office/drawing/2014/main" id="{774C9C99-8B8E-4F3D-ADE3-CCB75B86CC5C}"/>
              </a:ext>
            </a:extLst>
          </p:cNvPr>
          <p:cNvSpPr>
            <a:spLocks noGrp="1"/>
          </p:cNvSpPr>
          <p:nvPr>
            <p:ph type="title"/>
          </p:nvPr>
        </p:nvSpPr>
        <p:spPr/>
        <p:txBody>
          <a:bodyPr>
            <a:normAutofit fontScale="90000"/>
          </a:bodyPr>
          <a:lstStyle/>
          <a:p>
            <a:r>
              <a:rPr lang="en-GB" dirty="0"/>
              <a:t>Introduction to Clustering</a:t>
            </a:r>
          </a:p>
        </p:txBody>
      </p:sp>
    </p:spTree>
    <p:extLst>
      <p:ext uri="{BB962C8B-B14F-4D97-AF65-F5344CB8AC3E}">
        <p14:creationId xmlns:p14="http://schemas.microsoft.com/office/powerpoint/2010/main" val="1780538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10123170" cy="4391025"/>
          </a:xfrm>
        </p:spPr>
        <p:txBody>
          <a:bodyPr>
            <a:normAutofit/>
          </a:bodyPr>
          <a:lstStyle/>
          <a:p>
            <a:r>
              <a:rPr lang="en-GB" b="1" dirty="0"/>
              <a:t>The Multivariate Gaussian Density function is:</a:t>
            </a:r>
          </a:p>
          <a:p>
            <a:endParaRPr lang="en-GB" b="1" dirty="0"/>
          </a:p>
          <a:p>
            <a:endParaRPr lang="en-GB" b="1" dirty="0"/>
          </a:p>
          <a:p>
            <a:endParaRPr lang="en-GB" b="1" dirty="0"/>
          </a:p>
          <a:p>
            <a:endParaRPr lang="en-GB" b="1" dirty="0"/>
          </a:p>
          <a:p>
            <a:r>
              <a:rPr lang="en-GB" b="1" dirty="0"/>
              <a:t>X</a:t>
            </a:r>
            <a:r>
              <a:rPr lang="en-GB" dirty="0"/>
              <a:t> is our data points (can be a D-dimensional vector for one feature).</a:t>
            </a:r>
          </a:p>
          <a:p>
            <a:r>
              <a:rPr lang="en-GB" dirty="0"/>
              <a:t>E.g. If we have a dataset comprised of N = 1000 three-dimensional points (</a:t>
            </a:r>
            <a:r>
              <a:rPr lang="en-GB" b="1" dirty="0"/>
              <a:t>D = 3</a:t>
            </a:r>
            <a:r>
              <a:rPr lang="en-GB" dirty="0"/>
              <a:t>), then </a:t>
            </a:r>
            <a:r>
              <a:rPr lang="en-GB" b="1" dirty="0"/>
              <a:t>x</a:t>
            </a:r>
            <a:r>
              <a:rPr lang="en-GB" dirty="0"/>
              <a:t> will be a </a:t>
            </a:r>
            <a:r>
              <a:rPr lang="en-GB" b="1" dirty="0"/>
              <a:t>1000 × 3 matrix, μ will be a 1 × 3 vector, and Σ will be a 3 × 3 matrix.</a:t>
            </a:r>
            <a:endParaRPr lang="en-GB" dirty="0"/>
          </a:p>
          <a:p>
            <a:endParaRPr lang="en-GB"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2" name="Rectangle 1">
            <a:extLst>
              <a:ext uri="{FF2B5EF4-FFF2-40B4-BE49-F238E27FC236}">
                <a16:creationId xmlns:a16="http://schemas.microsoft.com/office/drawing/2014/main" id="{B8632D65-D17E-4A5F-947C-74943947A7F3}"/>
              </a:ext>
            </a:extLst>
          </p:cNvPr>
          <p:cNvSpPr/>
          <p:nvPr/>
        </p:nvSpPr>
        <p:spPr>
          <a:xfrm>
            <a:off x="1040130" y="6561822"/>
            <a:ext cx="9243236" cy="215444"/>
          </a:xfrm>
          <a:prstGeom prst="rect">
            <a:avLst/>
          </a:prstGeom>
        </p:spPr>
        <p:txBody>
          <a:bodyPr wrap="none">
            <a:spAutoFit/>
          </a:bodyPr>
          <a:lstStyle/>
          <a:p>
            <a:r>
              <a:rPr lang="en-GB" sz="800" dirty="0"/>
              <a:t>Source: https://scikit-learn.org/stable/modules/mixture.html#:~:text=A%20Gaussian%20mixture%20model%20is,Gaussian%20distributions%20with%20unknown%20parameters.</a:t>
            </a:r>
          </a:p>
        </p:txBody>
      </p:sp>
      <p:pic>
        <p:nvPicPr>
          <p:cNvPr id="6" name="Picture 5" descr="A picture containing diagram&#10;&#10;Description automatically generated">
            <a:extLst>
              <a:ext uri="{FF2B5EF4-FFF2-40B4-BE49-F238E27FC236}">
                <a16:creationId xmlns:a16="http://schemas.microsoft.com/office/drawing/2014/main" id="{59564A67-EDB0-49C8-BF7B-DC99A6D22BF7}"/>
              </a:ext>
            </a:extLst>
          </p:cNvPr>
          <p:cNvPicPr>
            <a:picLocks noChangeAspect="1"/>
          </p:cNvPicPr>
          <p:nvPr/>
        </p:nvPicPr>
        <p:blipFill>
          <a:blip r:embed="rId2"/>
          <a:stretch>
            <a:fillRect/>
          </a:stretch>
        </p:blipFill>
        <p:spPr>
          <a:xfrm>
            <a:off x="2739852" y="2922453"/>
            <a:ext cx="6712295" cy="1111307"/>
          </a:xfrm>
          <a:prstGeom prst="rect">
            <a:avLst/>
          </a:prstGeom>
        </p:spPr>
      </p:pic>
    </p:spTree>
    <p:extLst>
      <p:ext uri="{BB962C8B-B14F-4D97-AF65-F5344CB8AC3E}">
        <p14:creationId xmlns:p14="http://schemas.microsoft.com/office/powerpoint/2010/main" val="882536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10123170" cy="4391025"/>
          </a:xfrm>
        </p:spPr>
        <p:txBody>
          <a:bodyPr>
            <a:normAutofit/>
          </a:bodyPr>
          <a:lstStyle/>
          <a:p>
            <a:pPr algn="ctr"/>
            <a:r>
              <a:rPr lang="en-GB" b="1" dirty="0"/>
              <a:t>Multivariate Normal Distribution</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2" name="Rectangle 1">
            <a:extLst>
              <a:ext uri="{FF2B5EF4-FFF2-40B4-BE49-F238E27FC236}">
                <a16:creationId xmlns:a16="http://schemas.microsoft.com/office/drawing/2014/main" id="{B8632D65-D17E-4A5F-947C-74943947A7F3}"/>
              </a:ext>
            </a:extLst>
          </p:cNvPr>
          <p:cNvSpPr/>
          <p:nvPr/>
        </p:nvSpPr>
        <p:spPr>
          <a:xfrm>
            <a:off x="1040130" y="6561822"/>
            <a:ext cx="9243236" cy="215444"/>
          </a:xfrm>
          <a:prstGeom prst="rect">
            <a:avLst/>
          </a:prstGeom>
        </p:spPr>
        <p:txBody>
          <a:bodyPr wrap="none">
            <a:spAutoFit/>
          </a:bodyPr>
          <a:lstStyle/>
          <a:p>
            <a:r>
              <a:rPr lang="en-GB" sz="800" dirty="0"/>
              <a:t>Source: https://scikit-learn.org/stable/modules/mixture.html#:~:text=A%20Gaussian%20mixture%20model%20is,Gaussian%20distributions%20with%20unknown%20parameters.</a:t>
            </a:r>
          </a:p>
        </p:txBody>
      </p:sp>
      <p:pic>
        <p:nvPicPr>
          <p:cNvPr id="18434" name="Picture 2" descr="Image result for multivariate normal distribution">
            <a:extLst>
              <a:ext uri="{FF2B5EF4-FFF2-40B4-BE49-F238E27FC236}">
                <a16:creationId xmlns:a16="http://schemas.microsoft.com/office/drawing/2014/main" id="{2F18BC3B-8BCD-4375-A80D-DF1FE0349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009" y="2490362"/>
            <a:ext cx="7170248" cy="366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6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10123170" cy="4391025"/>
          </a:xfrm>
        </p:spPr>
        <p:txBody>
          <a:bodyPr>
            <a:normAutofit/>
          </a:bodyPr>
          <a:lstStyle/>
          <a:p>
            <a:r>
              <a:rPr lang="en-GB" b="1" dirty="0"/>
              <a:t>Variance –Covariance matrix </a:t>
            </a:r>
          </a:p>
          <a:p>
            <a:endParaRPr lang="en-GB" b="1" dirty="0"/>
          </a:p>
          <a:p>
            <a:endParaRPr lang="en-GB" b="1" dirty="0"/>
          </a:p>
          <a:p>
            <a:endParaRPr lang="en-GB" b="1" dirty="0"/>
          </a:p>
          <a:p>
            <a:endParaRPr lang="en-GB" b="1" dirty="0"/>
          </a:p>
          <a:p>
            <a:endParaRPr lang="en-GB" b="1" dirty="0"/>
          </a:p>
          <a:p>
            <a:endParaRPr lang="en-GB" b="1" dirty="0"/>
          </a:p>
          <a:p>
            <a:r>
              <a:rPr lang="en-GB" b="1" dirty="0"/>
              <a:t>					  		           2-variable Covariance matrix</a:t>
            </a:r>
            <a:endParaRPr lang="en-GB"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7105650" y="2128699"/>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2" name="Rectangle 1">
            <a:extLst>
              <a:ext uri="{FF2B5EF4-FFF2-40B4-BE49-F238E27FC236}">
                <a16:creationId xmlns:a16="http://schemas.microsoft.com/office/drawing/2014/main" id="{B8632D65-D17E-4A5F-947C-74943947A7F3}"/>
              </a:ext>
            </a:extLst>
          </p:cNvPr>
          <p:cNvSpPr/>
          <p:nvPr/>
        </p:nvSpPr>
        <p:spPr>
          <a:xfrm>
            <a:off x="1040130" y="6561822"/>
            <a:ext cx="9243236" cy="215444"/>
          </a:xfrm>
          <a:prstGeom prst="rect">
            <a:avLst/>
          </a:prstGeom>
        </p:spPr>
        <p:txBody>
          <a:bodyPr wrap="none">
            <a:spAutoFit/>
          </a:bodyPr>
          <a:lstStyle/>
          <a:p>
            <a:r>
              <a:rPr lang="en-GB" sz="800" dirty="0"/>
              <a:t>Source: https://scikit-learn.org/stable/modules/mixture.html#:~:text=A%20Gaussian%20mixture%20model%20is,Gaussian%20distributions%20with%20unknown%20parameters.</a:t>
            </a:r>
          </a:p>
        </p:txBody>
      </p:sp>
      <p:pic>
        <p:nvPicPr>
          <p:cNvPr id="12290" name="Picture 2" descr="Image result for variance covariance matrix example">
            <a:extLst>
              <a:ext uri="{FF2B5EF4-FFF2-40B4-BE49-F238E27FC236}">
                <a16:creationId xmlns:a16="http://schemas.microsoft.com/office/drawing/2014/main" id="{0BE71C4C-3822-44EC-8BF6-7136ADF9E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388" y="4186237"/>
            <a:ext cx="27813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variance covariance matrix">
            <a:extLst>
              <a:ext uri="{FF2B5EF4-FFF2-40B4-BE49-F238E27FC236}">
                <a16:creationId xmlns:a16="http://schemas.microsoft.com/office/drawing/2014/main" id="{2FBE37C5-C552-46F4-87B4-04B1A1FA1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102" y="2739524"/>
            <a:ext cx="523875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694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pic>
        <p:nvPicPr>
          <p:cNvPr id="13" name="Picture 4">
            <a:extLst>
              <a:ext uri="{FF2B5EF4-FFF2-40B4-BE49-F238E27FC236}">
                <a16:creationId xmlns:a16="http://schemas.microsoft.com/office/drawing/2014/main" id="{40421EC1-CA08-4C7F-A2C1-E726888D5585}"/>
              </a:ext>
            </a:extLst>
          </p:cNvPr>
          <p:cNvPicPr>
            <a:picLocks noChangeAspect="1" noChangeArrowheads="1"/>
          </p:cNvPicPr>
          <p:nvPr/>
        </p:nvPicPr>
        <p:blipFill>
          <a:blip r:embed="rId2"/>
          <a:srcRect/>
          <a:stretch>
            <a:fillRect/>
          </a:stretch>
        </p:blipFill>
        <p:spPr bwMode="auto">
          <a:xfrm>
            <a:off x="4526280" y="2074862"/>
            <a:ext cx="6877050" cy="3749675"/>
          </a:xfrm>
          <a:prstGeom prst="rect">
            <a:avLst/>
          </a:prstGeom>
          <a:noFill/>
          <a:ln w="9525">
            <a:noFill/>
            <a:miter lim="800000"/>
            <a:headEnd/>
            <a:tailEnd/>
          </a:ln>
          <a:effectLst/>
        </p:spPr>
      </p:pic>
      <p:sp>
        <p:nvSpPr>
          <p:cNvPr id="16" name="TextBox 15">
            <a:extLst>
              <a:ext uri="{FF2B5EF4-FFF2-40B4-BE49-F238E27FC236}">
                <a16:creationId xmlns:a16="http://schemas.microsoft.com/office/drawing/2014/main" id="{C5985DAC-6F31-4157-B4DA-1780D2D69BBF}"/>
              </a:ext>
            </a:extLst>
          </p:cNvPr>
          <p:cNvSpPr txBox="1">
            <a:spLocks noChangeArrowheads="1"/>
          </p:cNvSpPr>
          <p:nvPr/>
        </p:nvSpPr>
        <p:spPr bwMode="auto">
          <a:xfrm>
            <a:off x="1127281" y="2009775"/>
            <a:ext cx="232636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r>
              <a:rPr lang="en-US" altLang="en-US" sz="1600" dirty="0">
                <a:solidFill>
                  <a:schemeClr val="accent2">
                    <a:lumMod val="50000"/>
                  </a:schemeClr>
                </a:solidFill>
                <a:latin typeface="+mn-lt"/>
                <a:ea typeface="+mn-ea"/>
              </a:rPr>
              <a:t>Maximum</a:t>
            </a:r>
            <a:r>
              <a:rPr lang="en-US" altLang="en-US" sz="1800" dirty="0">
                <a:solidFill>
                  <a:srgbClr val="FF0000"/>
                </a:solidFill>
                <a:latin typeface="Times New Roman" panose="02020603050405020304" pitchFamily="18" charset="0"/>
              </a:rPr>
              <a:t> </a:t>
            </a:r>
            <a:r>
              <a:rPr lang="en-US" altLang="en-US" sz="1600" dirty="0">
                <a:solidFill>
                  <a:schemeClr val="accent2">
                    <a:lumMod val="50000"/>
                  </a:schemeClr>
                </a:solidFill>
                <a:latin typeface="+mn-lt"/>
                <a:ea typeface="+mn-ea"/>
              </a:rPr>
              <a:t>Likelihood estimates</a:t>
            </a:r>
          </a:p>
        </p:txBody>
      </p:sp>
      <p:pic>
        <p:nvPicPr>
          <p:cNvPr id="17" name="Picture 16">
            <a:extLst>
              <a:ext uri="{FF2B5EF4-FFF2-40B4-BE49-F238E27FC236}">
                <a16:creationId xmlns:a16="http://schemas.microsoft.com/office/drawing/2014/main" id="{98F2B344-2BB5-40B7-8024-9201B8ACA2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127281" y="3054748"/>
            <a:ext cx="2860675" cy="11779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503091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A214EA22-4E1F-4946-BC0D-840B8DDBC118}"/>
                  </a:ext>
                </a:extLst>
              </p:cNvPr>
              <p:cNvSpPr>
                <a:spLocks noGrp="1" noChangeArrowheads="1"/>
              </p:cNvSpPr>
              <p:nvPr/>
            </p:nvSpPr>
            <p:spPr bwMode="auto">
              <a:xfrm>
                <a:off x="1028700" y="1773936"/>
                <a:ext cx="10134600" cy="42839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Char char="•"/>
                  <a:defRPr sz="3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lr>
                    <a:schemeClr val="hlink"/>
                  </a:buClr>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folHlink"/>
                  </a:buClr>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S PGothic" pitchFamily="34" charset="-128"/>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a:lstStyle>
              <a:p>
                <a:pPr marL="0" indent="0" eaLnBrk="1" hangingPunct="1">
                  <a:lnSpc>
                    <a:spcPct val="150000"/>
                  </a:lnSpc>
                  <a:spcBef>
                    <a:spcPts val="1000"/>
                  </a:spcBef>
                  <a:buNone/>
                </a:pPr>
                <a:r>
                  <a:rPr lang="en-US" altLang="en-US" sz="1600" b="1" dirty="0">
                    <a:solidFill>
                      <a:schemeClr val="accent2">
                        <a:lumMod val="50000"/>
                      </a:schemeClr>
                    </a:solidFill>
                    <a:ea typeface="+mn-ea"/>
                    <a:cs typeface="+mn-cs"/>
                  </a:rPr>
                  <a:t>Start with parameters describing each cluster: Mean, Covariance, </a:t>
                </a:r>
                <a:r>
                  <a:rPr lang="ja-JP" altLang="en-US" sz="1600" b="1" dirty="0">
                    <a:solidFill>
                      <a:schemeClr val="accent2">
                        <a:lumMod val="50000"/>
                      </a:schemeClr>
                    </a:solidFill>
                    <a:ea typeface="+mn-ea"/>
                    <a:cs typeface="+mn-cs"/>
                  </a:rPr>
                  <a:t>“</a:t>
                </a:r>
                <a:r>
                  <a:rPr lang="en-US" altLang="ja-JP" sz="1600" b="1" dirty="0">
                    <a:solidFill>
                      <a:schemeClr val="accent2">
                        <a:lumMod val="50000"/>
                      </a:schemeClr>
                    </a:solidFill>
                    <a:ea typeface="+mn-ea"/>
                    <a:cs typeface="+mn-cs"/>
                  </a:rPr>
                  <a:t>size</a:t>
                </a:r>
                <a:r>
                  <a:rPr lang="ja-JP" altLang="en-US" sz="1600" b="1" dirty="0">
                    <a:solidFill>
                      <a:schemeClr val="accent2">
                        <a:lumMod val="50000"/>
                      </a:schemeClr>
                    </a:solidFill>
                    <a:ea typeface="+mn-ea"/>
                    <a:cs typeface="+mn-cs"/>
                  </a:rPr>
                  <a:t>”</a:t>
                </a:r>
                <a:endParaRPr lang="en-US" altLang="en-US" sz="1600" b="1" dirty="0">
                  <a:solidFill>
                    <a:schemeClr val="accent2">
                      <a:lumMod val="50000"/>
                    </a:schemeClr>
                  </a:solidFill>
                  <a:ea typeface="+mn-ea"/>
                  <a:cs typeface="+mn-cs"/>
                </a:endParaRPr>
              </a:p>
              <a:p>
                <a:pPr marL="0" indent="0" eaLnBrk="1" hangingPunct="1">
                  <a:lnSpc>
                    <a:spcPct val="150000"/>
                  </a:lnSpc>
                  <a:spcBef>
                    <a:spcPts val="1000"/>
                  </a:spcBef>
                  <a:buNone/>
                </a:pPr>
                <a:r>
                  <a:rPr lang="en-US" altLang="en-US" sz="1600" b="1" u="sng" dirty="0">
                    <a:solidFill>
                      <a:schemeClr val="accent2">
                        <a:lumMod val="50000"/>
                      </a:schemeClr>
                    </a:solidFill>
                    <a:ea typeface="+mn-ea"/>
                    <a:cs typeface="+mn-cs"/>
                  </a:rPr>
                  <a:t>E-step (</a:t>
                </a:r>
                <a:r>
                  <a:rPr lang="ja-JP" altLang="en-US" sz="1600" b="1" u="sng" dirty="0">
                    <a:solidFill>
                      <a:schemeClr val="accent2">
                        <a:lumMod val="50000"/>
                      </a:schemeClr>
                    </a:solidFill>
                    <a:ea typeface="+mn-ea"/>
                    <a:cs typeface="+mn-cs"/>
                  </a:rPr>
                  <a:t>“</a:t>
                </a:r>
                <a:r>
                  <a:rPr lang="en-US" altLang="ja-JP" sz="1600" b="1" u="sng" dirty="0">
                    <a:solidFill>
                      <a:schemeClr val="accent2">
                        <a:lumMod val="50000"/>
                      </a:schemeClr>
                    </a:solidFill>
                    <a:ea typeface="+mn-ea"/>
                    <a:cs typeface="+mn-cs"/>
                  </a:rPr>
                  <a:t>Expectation</a:t>
                </a:r>
                <a:r>
                  <a:rPr lang="ja-JP" altLang="en-US" sz="1600" b="1" u="sng" dirty="0">
                    <a:solidFill>
                      <a:schemeClr val="accent2">
                        <a:lumMod val="50000"/>
                      </a:schemeClr>
                    </a:solidFill>
                    <a:ea typeface="+mn-ea"/>
                    <a:cs typeface="+mn-cs"/>
                  </a:rPr>
                  <a:t>”</a:t>
                </a:r>
                <a:r>
                  <a:rPr lang="en-US" altLang="ja-JP" sz="1600" b="1" u="sng" dirty="0">
                    <a:solidFill>
                      <a:schemeClr val="accent2">
                        <a:lumMod val="50000"/>
                      </a:schemeClr>
                    </a:solidFill>
                    <a:ea typeface="+mn-ea"/>
                    <a:cs typeface="+mn-cs"/>
                  </a:rPr>
                  <a:t>):</a:t>
                </a:r>
              </a:p>
              <a:p>
                <a:pPr marL="342900" lvl="1" indent="-342900" eaLnBrk="1" hangingPunct="1">
                  <a:lnSpc>
                    <a:spcPct val="150000"/>
                  </a:lnSpc>
                  <a:spcBef>
                    <a:spcPts val="1000"/>
                  </a:spcBef>
                  <a:buFont typeface="Arial" panose="020B0604020202020204" pitchFamily="34" charset="0"/>
                  <a:buChar char="•"/>
                </a:pPr>
                <a:r>
                  <a:rPr lang="en-US" altLang="en-US" sz="1600" b="1" dirty="0">
                    <a:solidFill>
                      <a:schemeClr val="accent2">
                        <a:lumMod val="50000"/>
                      </a:schemeClr>
                    </a:solidFill>
                    <a:ea typeface="+mn-ea"/>
                  </a:rPr>
                  <a:t>For each datum (example) </a:t>
                </a:r>
                <a14:m>
                  <m:oMath xmlns:m="http://schemas.openxmlformats.org/officeDocument/2006/math">
                    <m:sSub>
                      <m:sSubPr>
                        <m:ctrlPr>
                          <a:rPr lang="en-GB" altLang="en-US" sz="1900" b="1" i="1" smtClean="0">
                            <a:solidFill>
                              <a:schemeClr val="accent2">
                                <a:lumMod val="50000"/>
                              </a:schemeClr>
                            </a:solidFill>
                            <a:latin typeface="Cambria Math" panose="02040503050406030204" pitchFamily="18" charset="0"/>
                            <a:ea typeface="+mn-ea"/>
                          </a:rPr>
                        </m:ctrlPr>
                      </m:sSubPr>
                      <m:e>
                        <m:r>
                          <a:rPr lang="en-GB" altLang="en-US" sz="1900" b="1" i="1" smtClean="0">
                            <a:solidFill>
                              <a:schemeClr val="accent2">
                                <a:lumMod val="50000"/>
                              </a:schemeClr>
                            </a:solidFill>
                            <a:latin typeface="Cambria Math" panose="02040503050406030204" pitchFamily="18" charset="0"/>
                            <a:ea typeface="+mn-ea"/>
                          </a:rPr>
                          <m:t>𝒙</m:t>
                        </m:r>
                      </m:e>
                      <m:sub>
                        <m:r>
                          <a:rPr lang="en-GB" altLang="en-US" sz="1900" b="1" i="1" smtClean="0">
                            <a:solidFill>
                              <a:schemeClr val="accent2">
                                <a:lumMod val="50000"/>
                              </a:schemeClr>
                            </a:solidFill>
                            <a:latin typeface="Cambria Math" panose="02040503050406030204" pitchFamily="18" charset="0"/>
                            <a:ea typeface="+mn-ea"/>
                          </a:rPr>
                          <m:t>𝒊</m:t>
                        </m:r>
                      </m:sub>
                    </m:sSub>
                  </m:oMath>
                </a14:m>
                <a:r>
                  <a:rPr lang="en-US" altLang="en-US" sz="1600" b="1" dirty="0">
                    <a:solidFill>
                      <a:schemeClr val="accent2">
                        <a:lumMod val="50000"/>
                      </a:schemeClr>
                    </a:solidFill>
                    <a:ea typeface="+mn-ea"/>
                  </a:rPr>
                  <a:t>, </a:t>
                </a:r>
              </a:p>
              <a:p>
                <a:pPr marL="342900" lvl="1" indent="-342900" eaLnBrk="1" hangingPunct="1">
                  <a:lnSpc>
                    <a:spcPct val="150000"/>
                  </a:lnSpc>
                  <a:spcBef>
                    <a:spcPts val="1000"/>
                  </a:spcBef>
                  <a:buFont typeface="Arial" panose="020B0604020202020204" pitchFamily="34" charset="0"/>
                  <a:buChar char="•"/>
                </a:pPr>
                <a:r>
                  <a:rPr lang="en-US" altLang="en-US" sz="1600" b="1" dirty="0">
                    <a:solidFill>
                      <a:schemeClr val="accent2">
                        <a:lumMod val="50000"/>
                      </a:schemeClr>
                    </a:solidFill>
                    <a:ea typeface="+mn-ea"/>
                  </a:rPr>
                  <a:t>Compute </a:t>
                </a:r>
                <a14:m>
                  <m:oMath xmlns:m="http://schemas.openxmlformats.org/officeDocument/2006/math">
                    <m:sSub>
                      <m:sSubPr>
                        <m:ctrlPr>
                          <a:rPr lang="en-GB" altLang="en-US" sz="1600" b="1" i="1" smtClean="0">
                            <a:solidFill>
                              <a:schemeClr val="accent2">
                                <a:lumMod val="50000"/>
                              </a:schemeClr>
                            </a:solidFill>
                            <a:latin typeface="Cambria Math" panose="02040503050406030204" pitchFamily="18" charset="0"/>
                          </a:rPr>
                        </m:ctrlPr>
                      </m:sSubPr>
                      <m:e>
                        <m:r>
                          <a:rPr lang="en-GB" altLang="en-US" sz="1600" b="1" i="1" smtClean="0">
                            <a:solidFill>
                              <a:schemeClr val="accent2">
                                <a:lumMod val="50000"/>
                              </a:schemeClr>
                            </a:solidFill>
                            <a:latin typeface="Cambria Math" panose="02040503050406030204" pitchFamily="18" charset="0"/>
                          </a:rPr>
                          <m:t>𝒓</m:t>
                        </m:r>
                      </m:e>
                      <m:sub>
                        <m:r>
                          <a:rPr lang="en-GB" altLang="en-US" sz="1600" b="1" i="1" smtClean="0">
                            <a:solidFill>
                              <a:schemeClr val="accent2">
                                <a:lumMod val="50000"/>
                              </a:schemeClr>
                            </a:solidFill>
                            <a:latin typeface="Cambria Math" panose="02040503050406030204" pitchFamily="18" charset="0"/>
                          </a:rPr>
                          <m:t>𝒊𝒄</m:t>
                        </m:r>
                      </m:sub>
                    </m:sSub>
                  </m:oMath>
                </a14:m>
                <a:r>
                  <a:rPr lang="en-US" altLang="ja-JP" sz="1600" b="1" dirty="0">
                    <a:solidFill>
                      <a:schemeClr val="accent2">
                        <a:lumMod val="50000"/>
                      </a:schemeClr>
                    </a:solidFill>
                    <a:ea typeface="+mn-ea"/>
                  </a:rPr>
                  <a:t>, the probability that it belongs to cluster </a:t>
                </a:r>
                <a:r>
                  <a:rPr lang="en-US" altLang="ja-JP" sz="1600" b="1" i="1" dirty="0">
                    <a:solidFill>
                      <a:schemeClr val="accent2">
                        <a:lumMod val="50000"/>
                      </a:schemeClr>
                    </a:solidFill>
                    <a:ea typeface="+mn-ea"/>
                  </a:rPr>
                  <a:t>c</a:t>
                </a:r>
              </a:p>
              <a:p>
                <a:pPr marL="800100" lvl="3" indent="-342900" eaLnBrk="1" hangingPunct="1">
                  <a:lnSpc>
                    <a:spcPct val="150000"/>
                  </a:lnSpc>
                  <a:spcBef>
                    <a:spcPts val="1000"/>
                  </a:spcBef>
                  <a:buFont typeface="Arial" panose="020B0604020202020204" pitchFamily="34" charset="0"/>
                  <a:buChar char="•"/>
                </a:pPr>
                <a:r>
                  <a:rPr lang="en-US" altLang="en-US" sz="1200" b="1" dirty="0">
                    <a:solidFill>
                      <a:schemeClr val="accent2">
                        <a:lumMod val="50000"/>
                      </a:schemeClr>
                    </a:solidFill>
                    <a:ea typeface="+mn-ea"/>
                  </a:rPr>
                  <a:t>Compute its probability under model c</a:t>
                </a:r>
              </a:p>
              <a:p>
                <a:pPr marL="800100" lvl="3" indent="-342900" eaLnBrk="1" hangingPunct="1">
                  <a:lnSpc>
                    <a:spcPct val="150000"/>
                  </a:lnSpc>
                  <a:spcBef>
                    <a:spcPts val="1000"/>
                  </a:spcBef>
                  <a:buFont typeface="Arial" panose="020B0604020202020204" pitchFamily="34" charset="0"/>
                  <a:buChar char="•"/>
                </a:pPr>
                <a:r>
                  <a:rPr lang="en-US" altLang="en-US" sz="1200" b="1" dirty="0">
                    <a:solidFill>
                      <a:schemeClr val="accent2">
                        <a:lumMod val="50000"/>
                      </a:schemeClr>
                    </a:solidFill>
                    <a:ea typeface="+mn-ea"/>
                  </a:rPr>
                  <a:t>Normalize to sum to one (over clusters c)</a:t>
                </a:r>
              </a:p>
              <a:p>
                <a:pPr marL="342900" lvl="2" indent="-342900" eaLnBrk="1" hangingPunct="1">
                  <a:lnSpc>
                    <a:spcPct val="150000"/>
                  </a:lnSpc>
                  <a:spcBef>
                    <a:spcPts val="1000"/>
                  </a:spcBef>
                  <a:buFont typeface="Arial" panose="020B0604020202020204" pitchFamily="34" charset="0"/>
                  <a:buChar char="•"/>
                </a:pPr>
                <a:endParaRPr lang="en-US" altLang="en-US" sz="1600" b="1" dirty="0">
                  <a:solidFill>
                    <a:schemeClr val="accent2">
                      <a:lumMod val="50000"/>
                    </a:schemeClr>
                  </a:solidFill>
                  <a:ea typeface="+mn-ea"/>
                </a:endParaRPr>
              </a:p>
              <a:p>
                <a:pPr marL="342900" lvl="1" indent="-342900" eaLnBrk="1" hangingPunct="1">
                  <a:lnSpc>
                    <a:spcPct val="150000"/>
                  </a:lnSpc>
                  <a:spcBef>
                    <a:spcPts val="1000"/>
                  </a:spcBef>
                  <a:buFont typeface="Arial" panose="020B0604020202020204" pitchFamily="34" charset="0"/>
                  <a:buChar char="•"/>
                </a:pPr>
                <a:r>
                  <a:rPr lang="en-US" altLang="en-US" sz="1600" b="1" dirty="0">
                    <a:solidFill>
                      <a:schemeClr val="accent2">
                        <a:lumMod val="50000"/>
                      </a:schemeClr>
                    </a:solidFill>
                    <a:ea typeface="+mn-ea"/>
                  </a:rPr>
                  <a:t>If </a:t>
                </a:r>
                <a14:m>
                  <m:oMath xmlns:m="http://schemas.openxmlformats.org/officeDocument/2006/math">
                    <m:sSub>
                      <m:sSubPr>
                        <m:ctrlPr>
                          <a:rPr lang="en-GB" altLang="en-US" sz="1600" b="1" i="1">
                            <a:solidFill>
                              <a:schemeClr val="accent2">
                                <a:lumMod val="50000"/>
                              </a:schemeClr>
                            </a:solidFill>
                            <a:latin typeface="Cambria Math" panose="02040503050406030204" pitchFamily="18" charset="0"/>
                          </a:rPr>
                        </m:ctrlPr>
                      </m:sSubPr>
                      <m:e>
                        <m:r>
                          <a:rPr lang="en-GB" altLang="en-US" sz="1600" b="1" i="1">
                            <a:solidFill>
                              <a:schemeClr val="accent2">
                                <a:lumMod val="50000"/>
                              </a:schemeClr>
                            </a:solidFill>
                            <a:latin typeface="Cambria Math" panose="02040503050406030204" pitchFamily="18" charset="0"/>
                          </a:rPr>
                          <m:t>𝒙</m:t>
                        </m:r>
                      </m:e>
                      <m:sub>
                        <m:r>
                          <a:rPr lang="en-GB" altLang="en-US" sz="1600" b="1" i="1">
                            <a:solidFill>
                              <a:schemeClr val="accent2">
                                <a:lumMod val="50000"/>
                              </a:schemeClr>
                            </a:solidFill>
                            <a:latin typeface="Cambria Math" panose="02040503050406030204" pitchFamily="18" charset="0"/>
                          </a:rPr>
                          <m:t>𝒊</m:t>
                        </m:r>
                      </m:sub>
                    </m:sSub>
                  </m:oMath>
                </a14:m>
                <a:r>
                  <a:rPr lang="en-US" altLang="en-US" sz="1600" b="1" dirty="0">
                    <a:solidFill>
                      <a:schemeClr val="accent2">
                        <a:lumMod val="50000"/>
                      </a:schemeClr>
                    </a:solidFill>
                    <a:ea typeface="+mn-ea"/>
                  </a:rPr>
                  <a:t> is very likely under the </a:t>
                </a:r>
                <a:r>
                  <a:rPr lang="en-US" altLang="en-US" sz="1600" b="1" i="1" dirty="0">
                    <a:solidFill>
                      <a:schemeClr val="accent2">
                        <a:lumMod val="50000"/>
                      </a:schemeClr>
                    </a:solidFill>
                    <a:ea typeface="+mn-ea"/>
                  </a:rPr>
                  <a:t>c-</a:t>
                </a:r>
                <a:r>
                  <a:rPr lang="en-US" altLang="en-US" sz="1600" b="1" dirty="0" err="1">
                    <a:solidFill>
                      <a:schemeClr val="accent2">
                        <a:lumMod val="50000"/>
                      </a:schemeClr>
                    </a:solidFill>
                    <a:ea typeface="+mn-ea"/>
                  </a:rPr>
                  <a:t>th</a:t>
                </a:r>
                <a:r>
                  <a:rPr lang="en-US" altLang="en-US" sz="1600" b="1" dirty="0">
                    <a:solidFill>
                      <a:schemeClr val="accent2">
                        <a:lumMod val="50000"/>
                      </a:schemeClr>
                    </a:solidFill>
                    <a:ea typeface="+mn-ea"/>
                  </a:rPr>
                  <a:t> Gaussian, it gets high weight.</a:t>
                </a:r>
              </a:p>
              <a:p>
                <a:pPr marL="342900" lvl="1" indent="-342900" eaLnBrk="1" hangingPunct="1">
                  <a:lnSpc>
                    <a:spcPct val="150000"/>
                  </a:lnSpc>
                  <a:spcBef>
                    <a:spcPts val="1000"/>
                  </a:spcBef>
                  <a:buFont typeface="Arial" panose="020B0604020202020204" pitchFamily="34" charset="0"/>
                  <a:buChar char="•"/>
                </a:pPr>
                <a:r>
                  <a:rPr lang="en-US" altLang="en-US" sz="1600" b="1" dirty="0">
                    <a:solidFill>
                      <a:schemeClr val="accent2">
                        <a:lumMod val="50000"/>
                      </a:schemeClr>
                    </a:solidFill>
                    <a:ea typeface="+mn-ea"/>
                  </a:rPr>
                  <a:t>Denominator just makes </a:t>
                </a:r>
                <a14:m>
                  <m:oMath xmlns:m="http://schemas.openxmlformats.org/officeDocument/2006/math">
                    <m:sSub>
                      <m:sSubPr>
                        <m:ctrlPr>
                          <a:rPr lang="en-GB" altLang="en-US" sz="1600" b="1" i="1" smtClean="0">
                            <a:solidFill>
                              <a:schemeClr val="accent2">
                                <a:lumMod val="50000"/>
                              </a:schemeClr>
                            </a:solidFill>
                            <a:latin typeface="Cambria Math" panose="02040503050406030204" pitchFamily="18" charset="0"/>
                          </a:rPr>
                        </m:ctrlPr>
                      </m:sSubPr>
                      <m:e>
                        <m:r>
                          <a:rPr lang="en-GB" altLang="en-US" sz="1600" b="1" i="1" smtClean="0">
                            <a:solidFill>
                              <a:schemeClr val="accent2">
                                <a:lumMod val="50000"/>
                              </a:schemeClr>
                            </a:solidFill>
                            <a:latin typeface="Cambria Math" panose="02040503050406030204" pitchFamily="18" charset="0"/>
                          </a:rPr>
                          <m:t>𝒓</m:t>
                        </m:r>
                      </m:e>
                      <m:sub>
                        <m:r>
                          <a:rPr lang="en-GB" altLang="en-US" sz="1600" b="1" i="1" smtClean="0">
                            <a:solidFill>
                              <a:schemeClr val="accent2">
                                <a:lumMod val="50000"/>
                              </a:schemeClr>
                            </a:solidFill>
                            <a:latin typeface="Cambria Math" panose="02040503050406030204" pitchFamily="18" charset="0"/>
                          </a:rPr>
                          <m:t>𝒊𝒄</m:t>
                        </m:r>
                      </m:sub>
                    </m:sSub>
                  </m:oMath>
                </a14:m>
                <a:r>
                  <a:rPr lang="ja-JP" altLang="en-US" sz="1600" b="1" dirty="0">
                    <a:solidFill>
                      <a:schemeClr val="accent2">
                        <a:lumMod val="50000"/>
                      </a:schemeClr>
                    </a:solidFill>
                    <a:ea typeface="+mn-ea"/>
                  </a:rPr>
                  <a:t>’</a:t>
                </a:r>
                <a:r>
                  <a:rPr lang="en-US" altLang="ja-JP" sz="1600" b="1" dirty="0">
                    <a:solidFill>
                      <a:schemeClr val="accent2">
                        <a:lumMod val="50000"/>
                      </a:schemeClr>
                    </a:solidFill>
                    <a:ea typeface="+mn-ea"/>
                  </a:rPr>
                  <a:t>s sum to one.</a:t>
                </a:r>
                <a:endParaRPr lang="en-US" altLang="en-US" sz="1600" b="1" dirty="0">
                  <a:solidFill>
                    <a:schemeClr val="accent2">
                      <a:lumMod val="50000"/>
                    </a:schemeClr>
                  </a:solidFill>
                  <a:ea typeface="+mn-ea"/>
                </a:endParaRPr>
              </a:p>
            </p:txBody>
          </p:sp>
        </mc:Choice>
        <mc:Fallback>
          <p:sp>
            <p:nvSpPr>
              <p:cNvPr id="12" name="Rectangle 11">
                <a:extLst>
                  <a:ext uri="{FF2B5EF4-FFF2-40B4-BE49-F238E27FC236}">
                    <a16:creationId xmlns:a16="http://schemas.microsoft.com/office/drawing/2014/main" id="{A214EA22-4E1F-4946-BC0D-840B8DDBC118}"/>
                  </a:ext>
                </a:extLst>
              </p:cNvPr>
              <p:cNvSpPr>
                <a:spLocks noGrp="1" noRot="1" noChangeAspect="1" noMove="1" noResize="1" noEditPoints="1" noAdjustHandles="1" noChangeArrowheads="1" noChangeShapeType="1" noTextEdit="1"/>
              </p:cNvSpPr>
              <p:nvPr/>
            </p:nvSpPr>
            <p:spPr bwMode="auto">
              <a:xfrm>
                <a:off x="1028700" y="1773936"/>
                <a:ext cx="10134600" cy="4283964"/>
              </a:xfrm>
              <a:prstGeom prst="rect">
                <a:avLst/>
              </a:prstGeom>
              <a:blipFill>
                <a:blip r:embed="rId2"/>
                <a:stretch>
                  <a:fillRect l="-361" b="-7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pic>
        <p:nvPicPr>
          <p:cNvPr id="13" name="Picture 12">
            <a:extLst>
              <a:ext uri="{FF2B5EF4-FFF2-40B4-BE49-F238E27FC236}">
                <a16:creationId xmlns:a16="http://schemas.microsoft.com/office/drawing/2014/main" id="{8ECD7D28-939E-4592-BA73-D930F07A1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650" y="4081248"/>
            <a:ext cx="4673986" cy="92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511053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7444825" cy="1340615"/>
          </a:xfrm>
        </p:spPr>
        <p:txBody>
          <a:bodyPr/>
          <a:lstStyle/>
          <a:p>
            <a:r>
              <a:rPr lang="en-US" dirty="0"/>
              <a:t>Gaussian Mixture Models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2/10/2021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2B7FF8E2-D7A9-49D4-BC64-A3D83CC57CF7}"/>
                  </a:ext>
                </a:extLst>
              </p:cNvPr>
              <p:cNvSpPr>
                <a:spLocks noGrp="1" noChangeArrowheads="1"/>
              </p:cNvSpPr>
              <p:nvPr/>
            </p:nvSpPr>
            <p:spPr bwMode="auto">
              <a:xfrm>
                <a:off x="761917" y="1826493"/>
                <a:ext cx="8153400" cy="31205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Char char="•"/>
                  <a:defRPr sz="3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lr>
                    <a:schemeClr val="hlink"/>
                  </a:buClr>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folHlink"/>
                  </a:buClr>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S PGothic" pitchFamily="34" charset="-128"/>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a:lstStyle>
              <a:p>
                <a:pPr marL="0" indent="0" eaLnBrk="1" hangingPunct="1">
                  <a:lnSpc>
                    <a:spcPct val="150000"/>
                  </a:lnSpc>
                  <a:spcBef>
                    <a:spcPts val="1000"/>
                  </a:spcBef>
                  <a:buNone/>
                </a:pPr>
                <a:r>
                  <a:rPr lang="en-US" altLang="en-US" sz="1400" b="1" u="sng" dirty="0">
                    <a:solidFill>
                      <a:schemeClr val="accent2">
                        <a:lumMod val="50000"/>
                      </a:schemeClr>
                    </a:solidFill>
                  </a:rPr>
                  <a:t>EM Algorithm: M-step:</a:t>
                </a:r>
                <a:endParaRPr lang="en-US" altLang="en-US" sz="1400" b="1" u="sng" dirty="0">
                  <a:solidFill>
                    <a:schemeClr val="accent2">
                      <a:lumMod val="50000"/>
                    </a:schemeClr>
                  </a:solidFill>
                  <a:ea typeface="+mn-ea"/>
                  <a:cs typeface="+mn-cs"/>
                </a:endParaRPr>
              </a:p>
              <a:p>
                <a:pPr marL="0" indent="0" eaLnBrk="1" hangingPunct="1">
                  <a:lnSpc>
                    <a:spcPct val="150000"/>
                  </a:lnSpc>
                  <a:spcBef>
                    <a:spcPts val="1000"/>
                  </a:spcBef>
                  <a:buNone/>
                </a:pPr>
                <a:r>
                  <a:rPr lang="en-US" altLang="en-US" sz="1400" dirty="0">
                    <a:solidFill>
                      <a:schemeClr val="accent2">
                        <a:lumMod val="50000"/>
                      </a:schemeClr>
                    </a:solidFill>
                    <a:ea typeface="+mn-ea"/>
                    <a:cs typeface="+mn-cs"/>
                  </a:rPr>
                  <a:t>Start with assignment probabilities </a:t>
                </a:r>
                <a14:m>
                  <m:oMath xmlns:m="http://schemas.openxmlformats.org/officeDocument/2006/math">
                    <m:sSub>
                      <m:sSubPr>
                        <m:ctrlPr>
                          <a:rPr lang="en-GB" altLang="en-US" sz="1400">
                            <a:solidFill>
                              <a:schemeClr val="accent2">
                                <a:lumMod val="50000"/>
                              </a:schemeClr>
                            </a:solidFill>
                            <a:latin typeface="Cambria Math" panose="02040503050406030204" pitchFamily="18" charset="0"/>
                          </a:rPr>
                        </m:ctrlPr>
                      </m:sSubPr>
                      <m:e>
                        <m:r>
                          <m:rPr>
                            <m:sty m:val="p"/>
                          </m:rPr>
                          <a:rPr lang="en-GB" altLang="en-US" sz="1400" b="0" i="0">
                            <a:solidFill>
                              <a:schemeClr val="accent2">
                                <a:lumMod val="50000"/>
                              </a:schemeClr>
                            </a:solidFill>
                            <a:latin typeface="Cambria Math" panose="02040503050406030204" pitchFamily="18" charset="0"/>
                          </a:rPr>
                          <m:t>r</m:t>
                        </m:r>
                      </m:e>
                      <m:sub>
                        <m:r>
                          <m:rPr>
                            <m:sty m:val="p"/>
                          </m:rPr>
                          <a:rPr lang="en-GB" altLang="en-US" sz="1400" b="0" i="0">
                            <a:solidFill>
                              <a:schemeClr val="accent2">
                                <a:lumMod val="50000"/>
                              </a:schemeClr>
                            </a:solidFill>
                            <a:latin typeface="Cambria Math" panose="02040503050406030204" pitchFamily="18" charset="0"/>
                          </a:rPr>
                          <m:t>ic</m:t>
                        </m:r>
                      </m:sub>
                    </m:sSub>
                  </m:oMath>
                </a14:m>
                <a:endParaRPr lang="en-US" altLang="en-US" sz="1400" dirty="0">
                  <a:solidFill>
                    <a:schemeClr val="accent2">
                      <a:lumMod val="50000"/>
                    </a:schemeClr>
                  </a:solidFill>
                  <a:ea typeface="+mn-ea"/>
                  <a:cs typeface="+mn-cs"/>
                </a:endParaRPr>
              </a:p>
              <a:p>
                <a:pPr marL="0" indent="0" eaLnBrk="1" hangingPunct="1">
                  <a:lnSpc>
                    <a:spcPct val="150000"/>
                  </a:lnSpc>
                  <a:spcBef>
                    <a:spcPts val="1000"/>
                  </a:spcBef>
                  <a:buNone/>
                </a:pPr>
                <a:r>
                  <a:rPr lang="en-US" altLang="en-US" sz="1400" dirty="0">
                    <a:solidFill>
                      <a:schemeClr val="accent2">
                        <a:lumMod val="50000"/>
                      </a:schemeClr>
                    </a:solidFill>
                    <a:ea typeface="+mn-ea"/>
                    <a:cs typeface="+mn-cs"/>
                  </a:rPr>
                  <a:t>Update parameters: mean, Covariance, </a:t>
                </a:r>
                <a:r>
                  <a:rPr lang="ja-JP" altLang="en-US" sz="1400" dirty="0">
                    <a:solidFill>
                      <a:schemeClr val="accent2">
                        <a:lumMod val="50000"/>
                      </a:schemeClr>
                    </a:solidFill>
                    <a:ea typeface="+mn-ea"/>
                    <a:cs typeface="+mn-cs"/>
                  </a:rPr>
                  <a:t>“</a:t>
                </a:r>
                <a:r>
                  <a:rPr lang="en-US" altLang="ja-JP" sz="1400" dirty="0">
                    <a:solidFill>
                      <a:schemeClr val="accent2">
                        <a:lumMod val="50000"/>
                      </a:schemeClr>
                    </a:solidFill>
                    <a:ea typeface="+mn-ea"/>
                    <a:cs typeface="+mn-cs"/>
                  </a:rPr>
                  <a:t>size</a:t>
                </a:r>
                <a:r>
                  <a:rPr lang="ja-JP" altLang="en-US" sz="1400" dirty="0">
                    <a:solidFill>
                      <a:schemeClr val="accent2">
                        <a:lumMod val="50000"/>
                      </a:schemeClr>
                    </a:solidFill>
                    <a:ea typeface="+mn-ea"/>
                    <a:cs typeface="+mn-cs"/>
                  </a:rPr>
                  <a:t>”</a:t>
                </a:r>
                <a:r>
                  <a:rPr lang="en-US" altLang="ja-JP" sz="1400" dirty="0">
                    <a:solidFill>
                      <a:schemeClr val="accent2">
                        <a:lumMod val="50000"/>
                      </a:schemeClr>
                    </a:solidFill>
                    <a:ea typeface="+mn-ea"/>
                    <a:cs typeface="+mn-cs"/>
                  </a:rPr>
                  <a:t> </a:t>
                </a:r>
                <a:endParaRPr lang="en-US" altLang="en-US" sz="1400" dirty="0">
                  <a:solidFill>
                    <a:schemeClr val="accent2">
                      <a:lumMod val="50000"/>
                    </a:schemeClr>
                  </a:solidFill>
                  <a:ea typeface="+mn-ea"/>
                  <a:cs typeface="+mn-cs"/>
                </a:endParaRPr>
              </a:p>
              <a:p>
                <a:pPr marL="0" indent="0" eaLnBrk="1" hangingPunct="1">
                  <a:lnSpc>
                    <a:spcPct val="150000"/>
                  </a:lnSpc>
                  <a:spcBef>
                    <a:spcPts val="1000"/>
                  </a:spcBef>
                  <a:buNone/>
                </a:pPr>
                <a:r>
                  <a:rPr lang="en-US" altLang="en-US" sz="1400" b="1" u="sng" dirty="0">
                    <a:solidFill>
                      <a:schemeClr val="accent2">
                        <a:lumMod val="50000"/>
                      </a:schemeClr>
                    </a:solidFill>
                    <a:ea typeface="+mn-ea"/>
                    <a:cs typeface="+mn-cs"/>
                  </a:rPr>
                  <a:t>M-step (</a:t>
                </a:r>
                <a:r>
                  <a:rPr lang="ja-JP" altLang="en-US" sz="1400" b="1" u="sng" dirty="0">
                    <a:solidFill>
                      <a:schemeClr val="accent2">
                        <a:lumMod val="50000"/>
                      </a:schemeClr>
                    </a:solidFill>
                    <a:ea typeface="+mn-ea"/>
                    <a:cs typeface="+mn-cs"/>
                  </a:rPr>
                  <a:t>“</a:t>
                </a:r>
                <a:r>
                  <a:rPr lang="en-US" altLang="ja-JP" sz="1400" b="1" u="sng" dirty="0">
                    <a:solidFill>
                      <a:schemeClr val="accent2">
                        <a:lumMod val="50000"/>
                      </a:schemeClr>
                    </a:solidFill>
                    <a:ea typeface="+mn-ea"/>
                    <a:cs typeface="+mn-cs"/>
                  </a:rPr>
                  <a:t>Maximization</a:t>
                </a:r>
                <a:r>
                  <a:rPr lang="ja-JP" altLang="en-US" sz="1400" b="1" u="sng" dirty="0">
                    <a:solidFill>
                      <a:schemeClr val="accent2">
                        <a:lumMod val="50000"/>
                      </a:schemeClr>
                    </a:solidFill>
                    <a:ea typeface="+mn-ea"/>
                    <a:cs typeface="+mn-cs"/>
                  </a:rPr>
                  <a:t>”</a:t>
                </a:r>
                <a:r>
                  <a:rPr lang="en-US" altLang="ja-JP" sz="1400" b="1" u="sng" dirty="0">
                    <a:solidFill>
                      <a:schemeClr val="accent2">
                        <a:lumMod val="50000"/>
                      </a:schemeClr>
                    </a:solidFill>
                    <a:ea typeface="+mn-ea"/>
                    <a:cs typeface="+mn-cs"/>
                  </a:rPr>
                  <a:t>)</a:t>
                </a:r>
              </a:p>
              <a:p>
                <a:pPr marL="0" lvl="1" eaLnBrk="1" hangingPunct="1">
                  <a:lnSpc>
                    <a:spcPct val="150000"/>
                  </a:lnSpc>
                  <a:spcBef>
                    <a:spcPts val="1000"/>
                  </a:spcBef>
                </a:pPr>
                <a:r>
                  <a:rPr lang="en-US" altLang="en-US" sz="1400" b="1" dirty="0">
                    <a:solidFill>
                      <a:schemeClr val="accent2">
                        <a:lumMod val="50000"/>
                      </a:schemeClr>
                    </a:solidFill>
                    <a:ea typeface="+mn-ea"/>
                  </a:rPr>
                  <a:t>For each cluster (Gaussian) </a:t>
                </a:r>
                <a14:m>
                  <m:oMath xmlns:m="http://schemas.openxmlformats.org/officeDocument/2006/math">
                    <m:sSub>
                      <m:sSubPr>
                        <m:ctrlPr>
                          <a:rPr lang="en-GB" altLang="en-US" sz="1400" b="1" i="1" smtClean="0">
                            <a:solidFill>
                              <a:schemeClr val="accent2">
                                <a:lumMod val="50000"/>
                              </a:schemeClr>
                            </a:solidFill>
                            <a:latin typeface="Cambria Math" panose="02040503050406030204" pitchFamily="18" charset="0"/>
                          </a:rPr>
                        </m:ctrlPr>
                      </m:sSubPr>
                      <m:e>
                        <m:r>
                          <a:rPr lang="en-GB" altLang="en-US" sz="1400" b="1" i="1" smtClean="0">
                            <a:solidFill>
                              <a:schemeClr val="accent2">
                                <a:lumMod val="50000"/>
                              </a:schemeClr>
                            </a:solidFill>
                            <a:latin typeface="Cambria Math" panose="02040503050406030204" pitchFamily="18" charset="0"/>
                          </a:rPr>
                          <m:t>𝒙</m:t>
                        </m:r>
                      </m:e>
                      <m:sub>
                        <m:r>
                          <a:rPr lang="en-GB" altLang="en-US" sz="1400" b="1" i="1" smtClean="0">
                            <a:solidFill>
                              <a:schemeClr val="accent2">
                                <a:lumMod val="50000"/>
                              </a:schemeClr>
                            </a:solidFill>
                            <a:latin typeface="Cambria Math" panose="02040503050406030204" pitchFamily="18" charset="0"/>
                          </a:rPr>
                          <m:t>𝒄</m:t>
                        </m:r>
                      </m:sub>
                    </m:sSub>
                  </m:oMath>
                </a14:m>
                <a:r>
                  <a:rPr lang="en-US" altLang="en-US" sz="1400" b="1" dirty="0">
                    <a:solidFill>
                      <a:schemeClr val="accent2">
                        <a:lumMod val="50000"/>
                      </a:schemeClr>
                    </a:solidFill>
                    <a:ea typeface="+mn-ea"/>
                  </a:rPr>
                  <a:t>, </a:t>
                </a:r>
              </a:p>
              <a:p>
                <a:pPr marL="0" lvl="1" eaLnBrk="1" hangingPunct="1">
                  <a:lnSpc>
                    <a:spcPct val="150000"/>
                  </a:lnSpc>
                  <a:spcBef>
                    <a:spcPts val="1000"/>
                  </a:spcBef>
                </a:pPr>
                <a:r>
                  <a:rPr lang="en-US" altLang="en-US" sz="1400" b="1" dirty="0">
                    <a:solidFill>
                      <a:schemeClr val="accent2">
                        <a:lumMod val="50000"/>
                      </a:schemeClr>
                    </a:solidFill>
                    <a:ea typeface="+mn-ea"/>
                  </a:rPr>
                  <a:t>Update its parameters using the (weighted) data points</a:t>
                </a:r>
              </a:p>
              <a:p>
                <a:pPr marL="0" lvl="1" indent="0" eaLnBrk="1" hangingPunct="1">
                  <a:lnSpc>
                    <a:spcPct val="150000"/>
                  </a:lnSpc>
                  <a:spcBef>
                    <a:spcPts val="1000"/>
                  </a:spcBef>
                  <a:buNone/>
                </a:pPr>
                <a:r>
                  <a:rPr lang="en-US" altLang="en-US" sz="1400" b="1" dirty="0">
                    <a:solidFill>
                      <a:schemeClr val="accent2">
                        <a:lumMod val="50000"/>
                      </a:schemeClr>
                    </a:solidFill>
                    <a:ea typeface="+mn-ea"/>
                  </a:rPr>
                  <a:t>Iterate until convergence.</a:t>
                </a:r>
              </a:p>
              <a:p>
                <a:pPr marL="0" lvl="1" indent="0" eaLnBrk="1" hangingPunct="1">
                  <a:lnSpc>
                    <a:spcPct val="150000"/>
                  </a:lnSpc>
                  <a:spcBef>
                    <a:spcPts val="1000"/>
                  </a:spcBef>
                  <a:buNone/>
                </a:pPr>
                <a:endParaRPr lang="en-US" altLang="en-US" sz="1400" b="1" dirty="0">
                  <a:solidFill>
                    <a:schemeClr val="accent2">
                      <a:lumMod val="50000"/>
                    </a:schemeClr>
                  </a:solidFill>
                  <a:ea typeface="+mn-ea"/>
                </a:endParaRPr>
              </a:p>
            </p:txBody>
          </p:sp>
        </mc:Choice>
        <mc:Fallback>
          <p:sp>
            <p:nvSpPr>
              <p:cNvPr id="15" name="Rectangle 14">
                <a:extLst>
                  <a:ext uri="{FF2B5EF4-FFF2-40B4-BE49-F238E27FC236}">
                    <a16:creationId xmlns:a16="http://schemas.microsoft.com/office/drawing/2014/main" id="{2B7FF8E2-D7A9-49D4-BC64-A3D83CC57CF7}"/>
                  </a:ext>
                </a:extLst>
              </p:cNvPr>
              <p:cNvSpPr>
                <a:spLocks noGrp="1" noRot="1" noChangeAspect="1" noMove="1" noResize="1" noEditPoints="1" noAdjustHandles="1" noChangeArrowheads="1" noChangeShapeType="1" noTextEdit="1"/>
              </p:cNvSpPr>
              <p:nvPr/>
            </p:nvSpPr>
            <p:spPr bwMode="auto">
              <a:xfrm>
                <a:off x="761917" y="1826493"/>
                <a:ext cx="8153400" cy="3120568"/>
              </a:xfrm>
              <a:prstGeom prst="rect">
                <a:avLst/>
              </a:prstGeom>
              <a:blipFill>
                <a:blip r:embed="rId2"/>
                <a:stretch>
                  <a:fillRect l="-29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pic>
        <p:nvPicPr>
          <p:cNvPr id="16" name="Picture 15">
            <a:extLst>
              <a:ext uri="{FF2B5EF4-FFF2-40B4-BE49-F238E27FC236}">
                <a16:creationId xmlns:a16="http://schemas.microsoft.com/office/drawing/2014/main" id="{3ECF58CE-2B42-4C10-A6BF-7A48C2785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0" y="2663321"/>
            <a:ext cx="1346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7" name="Picture 16">
            <a:extLst>
              <a:ext uri="{FF2B5EF4-FFF2-40B4-BE49-F238E27FC236}">
                <a16:creationId xmlns:a16="http://schemas.microsoft.com/office/drawing/2014/main" id="{E798186C-0362-4C73-9E7C-778044C39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3926401"/>
            <a:ext cx="939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9" name="Picture 18">
            <a:extLst>
              <a:ext uri="{FF2B5EF4-FFF2-40B4-BE49-F238E27FC236}">
                <a16:creationId xmlns:a16="http://schemas.microsoft.com/office/drawing/2014/main" id="{6191B75D-3838-4772-92B8-E537F1BF26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2274" y="5019012"/>
            <a:ext cx="193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1" name="Picture 20">
            <a:extLst>
              <a:ext uri="{FF2B5EF4-FFF2-40B4-BE49-F238E27FC236}">
                <a16:creationId xmlns:a16="http://schemas.microsoft.com/office/drawing/2014/main" id="{55FC37F9-5958-4005-A4F6-8DA767E9E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0300" y="5019012"/>
            <a:ext cx="38608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2" name="Text Box 12">
            <a:extLst>
              <a:ext uri="{FF2B5EF4-FFF2-40B4-BE49-F238E27FC236}">
                <a16:creationId xmlns:a16="http://schemas.microsoft.com/office/drawing/2014/main" id="{7A6C4A01-8563-4344-80A6-94772F0710D2}"/>
              </a:ext>
            </a:extLst>
          </p:cNvPr>
          <p:cNvSpPr txBox="1">
            <a:spLocks noChangeArrowheads="1"/>
          </p:cNvSpPr>
          <p:nvPr/>
        </p:nvSpPr>
        <p:spPr bwMode="auto">
          <a:xfrm>
            <a:off x="6260929" y="2144650"/>
            <a:ext cx="47628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r>
              <a:rPr lang="en-US" altLang="en-US" dirty="0">
                <a:solidFill>
                  <a:schemeClr val="accent2">
                    <a:lumMod val="50000"/>
                  </a:schemeClr>
                </a:solidFill>
                <a:latin typeface="+mn-lt"/>
                <a:ea typeface="+mn-ea"/>
              </a:rPr>
              <a:t>Total responsibility allocated to cluster c</a:t>
            </a:r>
          </a:p>
        </p:txBody>
      </p:sp>
      <p:sp>
        <p:nvSpPr>
          <p:cNvPr id="23" name="Text Box 13">
            <a:extLst>
              <a:ext uri="{FF2B5EF4-FFF2-40B4-BE49-F238E27FC236}">
                <a16:creationId xmlns:a16="http://schemas.microsoft.com/office/drawing/2014/main" id="{AE5C6427-8DDD-43F7-9C1D-D8750919863A}"/>
              </a:ext>
            </a:extLst>
          </p:cNvPr>
          <p:cNvSpPr txBox="1">
            <a:spLocks noChangeArrowheads="1"/>
          </p:cNvSpPr>
          <p:nvPr/>
        </p:nvSpPr>
        <p:spPr bwMode="auto">
          <a:xfrm>
            <a:off x="6616700" y="3399094"/>
            <a:ext cx="43957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a:buClrTx/>
              <a:buFontTx/>
              <a:buNone/>
            </a:pPr>
            <a:r>
              <a:rPr lang="en-US" altLang="en-US" dirty="0">
                <a:solidFill>
                  <a:schemeClr val="accent2">
                    <a:lumMod val="50000"/>
                  </a:schemeClr>
                </a:solidFill>
                <a:latin typeface="+mn-lt"/>
                <a:ea typeface="+mn-ea"/>
              </a:rPr>
              <a:t>Fraction of total assigned to cluster c</a:t>
            </a:r>
          </a:p>
        </p:txBody>
      </p:sp>
      <p:sp>
        <p:nvSpPr>
          <p:cNvPr id="24" name="Text Box 14">
            <a:extLst>
              <a:ext uri="{FF2B5EF4-FFF2-40B4-BE49-F238E27FC236}">
                <a16:creationId xmlns:a16="http://schemas.microsoft.com/office/drawing/2014/main" id="{9A4044C1-0E95-4669-8BAF-C35629F70C4E}"/>
              </a:ext>
            </a:extLst>
          </p:cNvPr>
          <p:cNvSpPr txBox="1">
            <a:spLocks noChangeArrowheads="1"/>
          </p:cNvSpPr>
          <p:nvPr/>
        </p:nvSpPr>
        <p:spPr bwMode="auto">
          <a:xfrm>
            <a:off x="1028700" y="5739216"/>
            <a:ext cx="39581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pPr eaLnBrk="1" hangingPunct="1">
              <a:spcBef>
                <a:spcPct val="0"/>
              </a:spcBef>
              <a:buClrTx/>
              <a:buFontTx/>
              <a:buNone/>
            </a:pPr>
            <a:r>
              <a:rPr lang="en-US" altLang="en-US" dirty="0">
                <a:solidFill>
                  <a:schemeClr val="accent2">
                    <a:lumMod val="50000"/>
                  </a:schemeClr>
                </a:solidFill>
                <a:latin typeface="+mn-lt"/>
                <a:ea typeface="+mn-ea"/>
              </a:rPr>
              <a:t>Weighted mean of  assigned data</a:t>
            </a:r>
          </a:p>
        </p:txBody>
      </p:sp>
      <p:sp>
        <p:nvSpPr>
          <p:cNvPr id="26" name="Text Box 15">
            <a:extLst>
              <a:ext uri="{FF2B5EF4-FFF2-40B4-BE49-F238E27FC236}">
                <a16:creationId xmlns:a16="http://schemas.microsoft.com/office/drawing/2014/main" id="{EB93A6C4-C0DC-4CF6-AD80-BE635BBF1350}"/>
              </a:ext>
            </a:extLst>
          </p:cNvPr>
          <p:cNvSpPr txBox="1">
            <a:spLocks noChangeArrowheads="1"/>
          </p:cNvSpPr>
          <p:nvPr/>
        </p:nvSpPr>
        <p:spPr bwMode="auto">
          <a:xfrm>
            <a:off x="6096000" y="5739429"/>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b="1" kern="1200">
                <a:solidFill>
                  <a:srgbClr val="FF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b="1" kern="1200">
                <a:solidFill>
                  <a:srgbClr val="FF0000"/>
                </a:solidFill>
                <a:latin typeface="Times New Roman" panose="02020603050405020304" pitchFamily="18" charset="0"/>
                <a:ea typeface="MS PGothic" panose="020B0600070205080204" pitchFamily="34" charset="-128"/>
                <a:cs typeface="+mn-cs"/>
              </a:defRPr>
            </a:lvl9pPr>
          </a:lstStyle>
          <a:p>
            <a:r>
              <a:rPr lang="en-US" altLang="en-US" dirty="0">
                <a:solidFill>
                  <a:schemeClr val="accent2">
                    <a:lumMod val="50000"/>
                  </a:schemeClr>
                </a:solidFill>
                <a:latin typeface="+mn-lt"/>
                <a:ea typeface="+mn-ea"/>
              </a:rPr>
              <a:t>Weighted covariance of  assigned data</a:t>
            </a:r>
          </a:p>
          <a:p>
            <a:r>
              <a:rPr lang="en-US" altLang="en-US" dirty="0">
                <a:solidFill>
                  <a:schemeClr val="accent2">
                    <a:lumMod val="50000"/>
                  </a:schemeClr>
                </a:solidFill>
                <a:latin typeface="+mn-lt"/>
                <a:ea typeface="+mn-ea"/>
              </a:rPr>
              <a:t>  (use new weighted means here)</a:t>
            </a:r>
          </a:p>
        </p:txBody>
      </p:sp>
    </p:spTree>
    <p:extLst>
      <p:ext uri="{BB962C8B-B14F-4D97-AF65-F5344CB8AC3E}">
        <p14:creationId xmlns:p14="http://schemas.microsoft.com/office/powerpoint/2010/main" val="2602592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5A9671FB-ABBB-4745-9D7C-8570B16BA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153" y="83884"/>
            <a:ext cx="8642001" cy="64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F36E7210-B535-486A-AA23-299AA43EE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49" y="65596"/>
            <a:ext cx="8642001" cy="64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45F4627B-A36D-423B-B649-9EC52A849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999" y="102172"/>
            <a:ext cx="8642001" cy="64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CCBB109C-40B4-46CD-81C0-6428408F3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999" y="189000"/>
            <a:ext cx="8642001" cy="64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4829175" cy="1340615"/>
          </a:xfrm>
        </p:spPr>
        <p:txBody>
          <a:bodyPr/>
          <a:lstStyle/>
          <a:p>
            <a:r>
              <a:rPr lang="en-US" dirty="0"/>
              <a:t>Clustering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5170170" cy="4391025"/>
          </a:xfrm>
        </p:spPr>
        <p:txBody>
          <a:bodyPr>
            <a:normAutofit/>
          </a:bodyPr>
          <a:lstStyle/>
          <a:p>
            <a:r>
              <a:rPr lang="en-US" b="1" dirty="0"/>
              <a:t>What is Clustering</a:t>
            </a:r>
          </a:p>
          <a:p>
            <a:pPr marL="285750" indent="-285750">
              <a:buFont typeface="Arial" panose="020B0604020202020204" pitchFamily="34" charset="0"/>
              <a:buChar char="•"/>
            </a:pPr>
            <a:r>
              <a:rPr lang="en-GB" dirty="0"/>
              <a:t>Clustering is the process of </a:t>
            </a:r>
            <a:r>
              <a:rPr lang="en-GB" b="1" dirty="0"/>
              <a:t>dividing the data space or data points into several groups</a:t>
            </a:r>
            <a:r>
              <a:rPr lang="en-GB" dirty="0"/>
              <a:t>, such that </a:t>
            </a:r>
            <a:r>
              <a:rPr lang="en-GB" b="1" dirty="0"/>
              <a:t>data points in the same groups are more similar to other data points in the same group</a:t>
            </a:r>
            <a:r>
              <a:rPr lang="en-GB" dirty="0"/>
              <a:t>,.</a:t>
            </a:r>
          </a:p>
          <a:p>
            <a:r>
              <a:rPr lang="en-GB" b="1" dirty="0"/>
              <a:t>Clustering helps identify two qualities of data</a:t>
            </a:r>
            <a:endParaRPr lang="en-US" b="1" dirty="0"/>
          </a:p>
          <a:p>
            <a:pPr marL="285750" indent="-285750">
              <a:buFont typeface="Arial" panose="020B0604020202020204" pitchFamily="34" charset="0"/>
              <a:buChar char="•"/>
            </a:pPr>
            <a:r>
              <a:rPr lang="en-US" dirty="0"/>
              <a:t>Meaningfulness - </a:t>
            </a:r>
            <a:r>
              <a:rPr lang="en-GB" dirty="0"/>
              <a:t>Meaningful clusters expand domain knowledge.</a:t>
            </a:r>
          </a:p>
          <a:p>
            <a:pPr marL="285750" indent="-285750">
              <a:buFont typeface="Arial" panose="020B0604020202020204" pitchFamily="34" charset="0"/>
              <a:buChar char="•"/>
            </a:pPr>
            <a:r>
              <a:rPr lang="en-US" dirty="0"/>
              <a:t>Usefulness - </a:t>
            </a:r>
            <a:r>
              <a:rPr lang="en-GB" dirty="0"/>
              <a:t>Useful clusters serve as an intermediate step in a data pipeline.</a:t>
            </a:r>
            <a:endParaRPr lang="en-US" dirty="0"/>
          </a:p>
          <a:p>
            <a:pPr marL="285750" indent="-285750">
              <a:buFont typeface="Arial" panose="020B0604020202020204" pitchFamily="34" charset="0"/>
              <a:buChar char="•"/>
            </a:pP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a:xfrm>
            <a:off x="133350" y="6508247"/>
            <a:ext cx="2743200" cy="365125"/>
          </a:xfrm>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6" name="TextBox 5">
            <a:extLst>
              <a:ext uri="{FF2B5EF4-FFF2-40B4-BE49-F238E27FC236}">
                <a16:creationId xmlns:a16="http://schemas.microsoft.com/office/drawing/2014/main" id="{E50473BC-5C8D-46D1-90C5-5611263445EF}"/>
              </a:ext>
            </a:extLst>
          </p:cNvPr>
          <p:cNvSpPr txBox="1"/>
          <p:nvPr/>
        </p:nvSpPr>
        <p:spPr>
          <a:xfrm>
            <a:off x="1040130" y="6508247"/>
            <a:ext cx="3235181" cy="215444"/>
          </a:xfrm>
          <a:prstGeom prst="rect">
            <a:avLst/>
          </a:prstGeom>
          <a:noFill/>
        </p:spPr>
        <p:txBody>
          <a:bodyPr wrap="none" rtlCol="0">
            <a:spAutoFit/>
          </a:bodyPr>
          <a:lstStyle/>
          <a:p>
            <a:r>
              <a:rPr lang="en-GB" sz="800" dirty="0"/>
              <a:t>Source: https://realpython.com/k-means-clustering-python/</a:t>
            </a:r>
          </a:p>
        </p:txBody>
      </p:sp>
      <p:pic>
        <p:nvPicPr>
          <p:cNvPr id="2050" name="Picture 2" descr="Figure">
            <a:extLst>
              <a:ext uri="{FF2B5EF4-FFF2-40B4-BE49-F238E27FC236}">
                <a16:creationId xmlns:a16="http://schemas.microsoft.com/office/drawing/2014/main" id="{D6A19996-0731-42C8-9F0C-C421F918D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443" y="2074862"/>
            <a:ext cx="5343525"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93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EABCF061-EFFE-468C-BB74-5ADAC3EA6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999" y="189000"/>
            <a:ext cx="8642001" cy="64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01A6D7A4-D2A6-41D7-BF33-A33C80B41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999" y="189000"/>
            <a:ext cx="8642001" cy="64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5FD627E1-95D3-4D26-A84C-0D213F88B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999" y="189000"/>
            <a:ext cx="8642001" cy="64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a:lstStyle/>
          <a:p>
            <a:r>
              <a:rPr lang="en-US" dirty="0"/>
              <a:t>05</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p:txBody>
          <a:bodyPr/>
          <a:lstStyle/>
          <a:p>
            <a:r>
              <a:rPr lang="en-US" dirty="0"/>
              <a:t>Closing Q&amp;A</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914400" y="5787579"/>
            <a:ext cx="3924300" cy="552449"/>
          </a:xfrm>
        </p:spPr>
        <p:txBody>
          <a:bodyPr vert="horz" lIns="91440" tIns="45720" rIns="91440" bIns="45720" rtlCol="0" anchor="t">
            <a:normAutofit/>
          </a:bodyPr>
          <a:lstStyle/>
          <a:p>
            <a:pPr marL="0" indent="0">
              <a:lnSpc>
                <a:spcPct val="150000"/>
              </a:lnSpc>
              <a:buNone/>
            </a:pPr>
            <a:r>
              <a:rPr lang="en-US" sz="1600" dirty="0">
                <a:solidFill>
                  <a:schemeClr val="accent2">
                    <a:lumMod val="50000"/>
                  </a:schemeClr>
                </a:solidFill>
                <a:latin typeface="Biome Light" panose="020B0303030204020804" pitchFamily="34" charset="0"/>
                <a:cs typeface="Biome Light" panose="020B0303030204020804" pitchFamily="34" charset="0"/>
              </a:rPr>
              <a:t>Thank you.</a:t>
            </a: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p:txBody>
          <a:bodyPr/>
          <a:lstStyle/>
          <a:p>
            <a:fld id="{BF549713-324E-442E-99F3-0C4C72A7B5ED}" type="datetime1">
              <a:rPr lang="en-US" smtClean="0"/>
              <a:t>2/9/2021</a:t>
            </a:fld>
            <a:endParaRPr lang="en-US" dirty="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Tree>
    <p:extLst>
      <p:ext uri="{BB962C8B-B14F-4D97-AF65-F5344CB8AC3E}">
        <p14:creationId xmlns:p14="http://schemas.microsoft.com/office/powerpoint/2010/main" val="423777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4829175" cy="1340615"/>
          </a:xfrm>
        </p:spPr>
        <p:txBody>
          <a:bodyPr/>
          <a:lstStyle/>
          <a:p>
            <a:r>
              <a:rPr lang="en-US" dirty="0"/>
              <a:t>Clustering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10123171" cy="4391025"/>
          </a:xfrm>
        </p:spPr>
        <p:txBody>
          <a:bodyPr>
            <a:normAutofit fontScale="92500" lnSpcReduction="10000"/>
          </a:bodyPr>
          <a:lstStyle/>
          <a:p>
            <a:r>
              <a:rPr lang="en-GB" b="1" dirty="0"/>
              <a:t>Real-world applications of clustering</a:t>
            </a:r>
            <a:r>
              <a:rPr lang="en-GB" dirty="0"/>
              <a:t>:</a:t>
            </a:r>
          </a:p>
          <a:p>
            <a:pPr marL="285750" indent="-285750">
              <a:buFont typeface="Arial" panose="020B0604020202020204" pitchFamily="34" charset="0"/>
              <a:buChar char="•"/>
            </a:pPr>
            <a:r>
              <a:rPr lang="en-US" dirty="0"/>
              <a:t>Spam filter – e.g. spam emails identification</a:t>
            </a:r>
          </a:p>
          <a:p>
            <a:pPr marL="285750" indent="-285750">
              <a:buFont typeface="Arial" panose="020B0604020202020204" pitchFamily="34" charset="0"/>
              <a:buChar char="•"/>
            </a:pPr>
            <a:r>
              <a:rPr lang="en-US" dirty="0"/>
              <a:t>Marketing and Sales - </a:t>
            </a:r>
            <a:r>
              <a:rPr lang="en-GB" dirty="0"/>
              <a:t>identifying specific characteristics of a person and sharing campaigns with them that have been successful with other similar people.</a:t>
            </a:r>
          </a:p>
          <a:p>
            <a:pPr marL="285750" indent="-285750">
              <a:buFont typeface="Arial" panose="020B0604020202020204" pitchFamily="34" charset="0"/>
              <a:buChar char="•"/>
            </a:pPr>
            <a:r>
              <a:rPr lang="en-GB" dirty="0"/>
              <a:t>Crime analysis.</a:t>
            </a:r>
          </a:p>
          <a:p>
            <a:pPr marL="285750" indent="-285750">
              <a:buFont typeface="Arial" panose="020B0604020202020204" pitchFamily="34" charset="0"/>
              <a:buChar char="•"/>
            </a:pPr>
            <a:r>
              <a:rPr lang="en-GB" dirty="0"/>
              <a:t>Search result grouping - in the process of intelligent grouping of the files and websites. E.g. the metasearch engine called </a:t>
            </a:r>
            <a:r>
              <a:rPr lang="en-GB" b="1" dirty="0"/>
              <a:t>Yippy</a:t>
            </a:r>
            <a:r>
              <a:rPr lang="en-GB" dirty="0"/>
              <a:t>.</a:t>
            </a:r>
          </a:p>
          <a:p>
            <a:pPr marL="285750" indent="-285750">
              <a:buFont typeface="Arial" panose="020B0604020202020204" pitchFamily="34" charset="0"/>
              <a:buChar char="•"/>
            </a:pPr>
            <a:r>
              <a:rPr lang="en-US" dirty="0"/>
              <a:t>Recommendation Systems - </a:t>
            </a:r>
            <a:r>
              <a:rPr lang="en-GB" dirty="0"/>
              <a:t>recommend new items based on a user's tastes.</a:t>
            </a:r>
            <a:endParaRPr lang="en-US" dirty="0"/>
          </a:p>
          <a:p>
            <a:pPr marL="285750" indent="-285750">
              <a:buFont typeface="Arial" panose="020B0604020202020204" pitchFamily="34" charset="0"/>
              <a:buChar char="•"/>
            </a:pPr>
            <a:r>
              <a:rPr lang="en-GB" dirty="0"/>
              <a:t>Finance - cluster analysis has been used to cluster stocks into sectors.</a:t>
            </a:r>
            <a:endParaRPr lang="en-US" dirty="0"/>
          </a:p>
          <a:p>
            <a:pPr marL="285750" indent="-285750">
              <a:buFont typeface="Arial" panose="020B0604020202020204" pitchFamily="34" charset="0"/>
              <a:buChar char="•"/>
            </a:pPr>
            <a:r>
              <a:rPr lang="en-US" dirty="0"/>
              <a:t>Medical Imaging – e.g. identifying Alzheimer’s disease (AD)</a:t>
            </a:r>
          </a:p>
          <a:p>
            <a:pPr marL="285750" indent="-285750">
              <a:buFont typeface="Arial" panose="020B0604020202020204" pitchFamily="34" charset="0"/>
              <a:buChar char="•"/>
            </a:pP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pic>
        <p:nvPicPr>
          <p:cNvPr id="2" name="Picture 1">
            <a:extLst>
              <a:ext uri="{FF2B5EF4-FFF2-40B4-BE49-F238E27FC236}">
                <a16:creationId xmlns:a16="http://schemas.microsoft.com/office/drawing/2014/main" id="{EFDE238D-5F35-4CC7-8C41-6B474E934C68}"/>
              </a:ext>
            </a:extLst>
          </p:cNvPr>
          <p:cNvPicPr>
            <a:picLocks noChangeAspect="1"/>
          </p:cNvPicPr>
          <p:nvPr/>
        </p:nvPicPr>
        <p:blipFill>
          <a:blip r:embed="rId3"/>
          <a:stretch>
            <a:fillRect/>
          </a:stretch>
        </p:blipFill>
        <p:spPr>
          <a:xfrm>
            <a:off x="6096000" y="1091424"/>
            <a:ext cx="4737959" cy="1520095"/>
          </a:xfrm>
          <a:prstGeom prst="rect">
            <a:avLst/>
          </a:prstGeom>
        </p:spPr>
      </p:pic>
      <p:sp>
        <p:nvSpPr>
          <p:cNvPr id="9" name="TextBox 8">
            <a:extLst>
              <a:ext uri="{FF2B5EF4-FFF2-40B4-BE49-F238E27FC236}">
                <a16:creationId xmlns:a16="http://schemas.microsoft.com/office/drawing/2014/main" id="{A06F2696-153D-467C-8DF9-C759A9F4E313}"/>
              </a:ext>
            </a:extLst>
          </p:cNvPr>
          <p:cNvSpPr txBox="1"/>
          <p:nvPr/>
        </p:nvSpPr>
        <p:spPr>
          <a:xfrm>
            <a:off x="1040130" y="6508247"/>
            <a:ext cx="3544560" cy="215444"/>
          </a:xfrm>
          <a:prstGeom prst="rect">
            <a:avLst/>
          </a:prstGeom>
          <a:noFill/>
        </p:spPr>
        <p:txBody>
          <a:bodyPr wrap="none" rtlCol="0">
            <a:spAutoFit/>
          </a:bodyPr>
          <a:lstStyle/>
          <a:p>
            <a:r>
              <a:rPr lang="en-GB" sz="800" dirty="0"/>
              <a:t>Source: https://en.wikipedia.org/wiki/Cluster_analysis#Applications</a:t>
            </a:r>
          </a:p>
        </p:txBody>
      </p:sp>
    </p:spTree>
    <p:extLst>
      <p:ext uri="{BB962C8B-B14F-4D97-AF65-F5344CB8AC3E}">
        <p14:creationId xmlns:p14="http://schemas.microsoft.com/office/powerpoint/2010/main" val="275084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4829175" cy="1340615"/>
          </a:xfrm>
        </p:spPr>
        <p:txBody>
          <a:bodyPr/>
          <a:lstStyle/>
          <a:p>
            <a:r>
              <a:rPr lang="en-US" dirty="0"/>
              <a:t>Clustering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10123171" cy="4391025"/>
          </a:xfrm>
        </p:spPr>
        <p:txBody>
          <a:bodyPr>
            <a:normAutofit/>
          </a:bodyPr>
          <a:lstStyle/>
          <a:p>
            <a:r>
              <a:rPr lang="en-GB" b="1" dirty="0"/>
              <a:t>Some famous clustering algorithms are:</a:t>
            </a:r>
          </a:p>
          <a:p>
            <a:pPr marL="285750" indent="-285750">
              <a:buFont typeface="Arial" panose="020B0604020202020204" pitchFamily="34" charset="0"/>
              <a:buChar char="•"/>
            </a:pPr>
            <a:r>
              <a:rPr lang="en-GB" b="1" dirty="0"/>
              <a:t>K-Means</a:t>
            </a:r>
            <a:r>
              <a:rPr lang="en-GB" dirty="0"/>
              <a:t> Clustering.</a:t>
            </a:r>
          </a:p>
          <a:p>
            <a:pPr marL="285750" indent="-285750">
              <a:buFont typeface="Arial" panose="020B0604020202020204" pitchFamily="34" charset="0"/>
              <a:buChar char="•"/>
            </a:pPr>
            <a:r>
              <a:rPr lang="en-GB" b="1" dirty="0"/>
              <a:t>Hierarchical</a:t>
            </a:r>
            <a:r>
              <a:rPr lang="en-GB" dirty="0"/>
              <a:t> Clustering.</a:t>
            </a:r>
          </a:p>
          <a:p>
            <a:pPr marL="285750" indent="-285750">
              <a:buFont typeface="Arial" panose="020B0604020202020204" pitchFamily="34" charset="0"/>
              <a:buChar char="•"/>
            </a:pPr>
            <a:r>
              <a:rPr lang="en-GB" b="1" dirty="0"/>
              <a:t>Mean-Shift</a:t>
            </a:r>
            <a:r>
              <a:rPr lang="en-GB" dirty="0"/>
              <a:t> Clustering.</a:t>
            </a:r>
          </a:p>
          <a:p>
            <a:pPr marL="285750" indent="-285750">
              <a:buFont typeface="Arial" panose="020B0604020202020204" pitchFamily="34" charset="0"/>
              <a:buChar char="•"/>
            </a:pPr>
            <a:r>
              <a:rPr lang="en-GB" b="1" dirty="0"/>
              <a:t>Density-Based Spatial Clustering </a:t>
            </a:r>
            <a:r>
              <a:rPr lang="en-GB" dirty="0"/>
              <a:t>of Applications with Noise (DBSCAN).</a:t>
            </a:r>
          </a:p>
          <a:p>
            <a:pPr marL="285750" indent="-285750">
              <a:buFont typeface="Arial" panose="020B0604020202020204" pitchFamily="34" charset="0"/>
              <a:buChar char="•"/>
            </a:pPr>
            <a:r>
              <a:rPr lang="en-GB" b="1" dirty="0"/>
              <a:t>Expectation-Maximization</a:t>
            </a:r>
            <a:r>
              <a:rPr lang="en-GB" dirty="0"/>
              <a:t> (EM) Clustering using </a:t>
            </a:r>
            <a:r>
              <a:rPr lang="en-GB" b="1" dirty="0"/>
              <a:t>Gaussian Mixture Models</a:t>
            </a:r>
            <a:r>
              <a:rPr lang="en-GB" dirty="0"/>
              <a:t> (GMM).</a:t>
            </a: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9" name="TextBox 8">
            <a:extLst>
              <a:ext uri="{FF2B5EF4-FFF2-40B4-BE49-F238E27FC236}">
                <a16:creationId xmlns:a16="http://schemas.microsoft.com/office/drawing/2014/main" id="{A06F2696-153D-467C-8DF9-C759A9F4E313}"/>
              </a:ext>
            </a:extLst>
          </p:cNvPr>
          <p:cNvSpPr txBox="1"/>
          <p:nvPr/>
        </p:nvSpPr>
        <p:spPr>
          <a:xfrm>
            <a:off x="1028700" y="6527444"/>
            <a:ext cx="3935693" cy="215444"/>
          </a:xfrm>
          <a:prstGeom prst="rect">
            <a:avLst/>
          </a:prstGeom>
          <a:noFill/>
        </p:spPr>
        <p:txBody>
          <a:bodyPr wrap="none" rtlCol="0">
            <a:spAutoFit/>
          </a:bodyPr>
          <a:lstStyle/>
          <a:p>
            <a:r>
              <a:rPr lang="en-GB" sz="800" dirty="0"/>
              <a:t>Source: https://www.kdnuggets.com/2019/09/hierarchical-clustering.html</a:t>
            </a:r>
          </a:p>
        </p:txBody>
      </p:sp>
    </p:spTree>
    <p:extLst>
      <p:ext uri="{BB962C8B-B14F-4D97-AF65-F5344CB8AC3E}">
        <p14:creationId xmlns:p14="http://schemas.microsoft.com/office/powerpoint/2010/main" val="198371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627062"/>
            <a:ext cx="4829175" cy="1340615"/>
          </a:xfrm>
        </p:spPr>
        <p:txBody>
          <a:bodyPr/>
          <a:lstStyle/>
          <a:p>
            <a:r>
              <a:rPr lang="en-US" dirty="0"/>
              <a:t>Clustering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10123171" cy="4391025"/>
          </a:xfrm>
        </p:spPr>
        <p:txBody>
          <a:bodyPr>
            <a:normAutofit lnSpcReduction="10000"/>
          </a:bodyPr>
          <a:lstStyle/>
          <a:p>
            <a:r>
              <a:rPr lang="en-GB" b="1" dirty="0"/>
              <a:t>There are several ways to measure the distance between clusters in order to decide the rules for clustering</a:t>
            </a:r>
          </a:p>
          <a:p>
            <a:pPr marL="285750" indent="-285750">
              <a:buFont typeface="Arial" panose="020B0604020202020204" pitchFamily="34" charset="0"/>
              <a:buChar char="•"/>
            </a:pPr>
            <a:r>
              <a:rPr lang="en-GB" b="1" dirty="0"/>
              <a:t>Complete-linkage</a:t>
            </a:r>
            <a:r>
              <a:rPr lang="en-GB" dirty="0"/>
              <a:t>: the distance between two clusters is defined as the </a:t>
            </a:r>
            <a:r>
              <a:rPr lang="en-GB" i="1" dirty="0"/>
              <a:t>longest</a:t>
            </a:r>
            <a:r>
              <a:rPr lang="en-GB" dirty="0"/>
              <a:t> distance between two points in each cluster.</a:t>
            </a:r>
          </a:p>
          <a:p>
            <a:pPr marL="285750" indent="-285750">
              <a:buFont typeface="Arial" panose="020B0604020202020204" pitchFamily="34" charset="0"/>
              <a:buChar char="•"/>
            </a:pPr>
            <a:r>
              <a:rPr lang="en-GB" b="1" dirty="0"/>
              <a:t>Single-linkage</a:t>
            </a:r>
            <a:r>
              <a:rPr lang="en-GB" dirty="0"/>
              <a:t>: the distance between two clusters is defined as the </a:t>
            </a:r>
            <a:r>
              <a:rPr lang="en-GB" i="1" dirty="0"/>
              <a:t>shortest</a:t>
            </a:r>
            <a:r>
              <a:rPr lang="en-GB" dirty="0"/>
              <a:t> distance between two points in each cluster. This linkage may be used to detect high values in your dataset which may be outliers as they will be merged at the end.</a:t>
            </a:r>
          </a:p>
          <a:p>
            <a:pPr marL="285750" indent="-285750">
              <a:buFont typeface="Arial" panose="020B0604020202020204" pitchFamily="34" charset="0"/>
              <a:buChar char="•"/>
            </a:pPr>
            <a:r>
              <a:rPr lang="en-GB" b="1" dirty="0"/>
              <a:t>Average-linkage</a:t>
            </a:r>
            <a:r>
              <a:rPr lang="en-GB" dirty="0"/>
              <a:t>: the distance between two clusters is defined as the average distance between each point in one cluster to every point in the other cluster.</a:t>
            </a:r>
          </a:p>
          <a:p>
            <a:pPr marL="285750" indent="-285750">
              <a:buFont typeface="Arial" panose="020B0604020202020204" pitchFamily="34" charset="0"/>
              <a:buChar char="•"/>
            </a:pPr>
            <a:r>
              <a:rPr lang="en-GB" b="1" dirty="0">
                <a:solidFill>
                  <a:schemeClr val="accent1">
                    <a:lumMod val="10000"/>
                  </a:schemeClr>
                </a:solidFill>
              </a:rPr>
              <a:t>Centroid-linkage</a:t>
            </a:r>
            <a:r>
              <a:rPr lang="en-GB" b="1" dirty="0"/>
              <a:t>:</a:t>
            </a:r>
            <a:r>
              <a:rPr lang="en-GB" dirty="0"/>
              <a:t> finds the centroid of cluster 1 and centroid of cluster 2, and then calculates the distance between the two before merging.</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20" name="Content Placeholder 2">
            <a:extLst>
              <a:ext uri="{FF2B5EF4-FFF2-40B4-BE49-F238E27FC236}">
                <a16:creationId xmlns:a16="http://schemas.microsoft.com/office/drawing/2014/main" id="{1A0C8677-E082-4F63-8720-4D5FDBE463F6}"/>
              </a:ext>
            </a:extLst>
          </p:cNvPr>
          <p:cNvSpPr txBox="1">
            <a:spLocks/>
          </p:cNvSpPr>
          <p:nvPr/>
        </p:nvSpPr>
        <p:spPr>
          <a:xfrm>
            <a:off x="6210300" y="295275"/>
            <a:ext cx="4953000" cy="3559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9" name="TextBox 8">
            <a:extLst>
              <a:ext uri="{FF2B5EF4-FFF2-40B4-BE49-F238E27FC236}">
                <a16:creationId xmlns:a16="http://schemas.microsoft.com/office/drawing/2014/main" id="{A06F2696-153D-467C-8DF9-C759A9F4E313}"/>
              </a:ext>
            </a:extLst>
          </p:cNvPr>
          <p:cNvSpPr txBox="1"/>
          <p:nvPr/>
        </p:nvSpPr>
        <p:spPr>
          <a:xfrm>
            <a:off x="1028700" y="6527444"/>
            <a:ext cx="3935693" cy="215444"/>
          </a:xfrm>
          <a:prstGeom prst="rect">
            <a:avLst/>
          </a:prstGeom>
          <a:noFill/>
        </p:spPr>
        <p:txBody>
          <a:bodyPr wrap="none" rtlCol="0">
            <a:spAutoFit/>
          </a:bodyPr>
          <a:lstStyle/>
          <a:p>
            <a:r>
              <a:rPr lang="en-GB" sz="800" dirty="0"/>
              <a:t>Source: https://www.kdnuggets.com/2019/09/hierarchical-clustering.html</a:t>
            </a:r>
          </a:p>
        </p:txBody>
      </p:sp>
    </p:spTree>
    <p:extLst>
      <p:ext uri="{BB962C8B-B14F-4D97-AF65-F5344CB8AC3E}">
        <p14:creationId xmlns:p14="http://schemas.microsoft.com/office/powerpoint/2010/main" val="148132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AF72D7-A50D-43D7-BB3E-63F786A23ABE}"/>
              </a:ext>
            </a:extLst>
          </p:cNvPr>
          <p:cNvSpPr>
            <a:spLocks noGrp="1"/>
          </p:cNvSpPr>
          <p:nvPr>
            <p:ph type="body" sz="quarter" idx="13"/>
          </p:nvPr>
        </p:nvSpPr>
        <p:spPr/>
        <p:txBody>
          <a:bodyPr/>
          <a:lstStyle/>
          <a:p>
            <a:r>
              <a:rPr lang="en-GB" dirty="0"/>
              <a:t>02</a:t>
            </a:r>
          </a:p>
        </p:txBody>
      </p:sp>
      <p:sp>
        <p:nvSpPr>
          <p:cNvPr id="3" name="Title 2">
            <a:extLst>
              <a:ext uri="{FF2B5EF4-FFF2-40B4-BE49-F238E27FC236}">
                <a16:creationId xmlns:a16="http://schemas.microsoft.com/office/drawing/2014/main" id="{774C9C99-8B8E-4F3D-ADE3-CCB75B86CC5C}"/>
              </a:ext>
            </a:extLst>
          </p:cNvPr>
          <p:cNvSpPr>
            <a:spLocks noGrp="1"/>
          </p:cNvSpPr>
          <p:nvPr>
            <p:ph type="title"/>
          </p:nvPr>
        </p:nvSpPr>
        <p:spPr>
          <a:xfrm>
            <a:off x="3189555" y="2882540"/>
            <a:ext cx="6674802" cy="655320"/>
          </a:xfrm>
        </p:spPr>
        <p:txBody>
          <a:bodyPr>
            <a:normAutofit fontScale="90000"/>
          </a:bodyPr>
          <a:lstStyle/>
          <a:p>
            <a:r>
              <a:rPr lang="en-GB" dirty="0"/>
              <a:t>K-means</a:t>
            </a:r>
          </a:p>
        </p:txBody>
      </p:sp>
    </p:spTree>
    <p:extLst>
      <p:ext uri="{BB962C8B-B14F-4D97-AF65-F5344CB8AC3E}">
        <p14:creationId xmlns:p14="http://schemas.microsoft.com/office/powerpoint/2010/main" val="80255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699" y="627062"/>
            <a:ext cx="9420225" cy="1340615"/>
          </a:xfrm>
        </p:spPr>
        <p:txBody>
          <a:bodyPr/>
          <a:lstStyle/>
          <a:p>
            <a:r>
              <a:rPr lang="en-US" dirty="0"/>
              <a:t>K-Means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2/9/2021</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2" name="Rectangle 1">
            <a:extLst>
              <a:ext uri="{FF2B5EF4-FFF2-40B4-BE49-F238E27FC236}">
                <a16:creationId xmlns:a16="http://schemas.microsoft.com/office/drawing/2014/main" id="{7235C6AB-042E-4C74-82D8-9F968BD89493}"/>
              </a:ext>
            </a:extLst>
          </p:cNvPr>
          <p:cNvSpPr/>
          <p:nvPr/>
        </p:nvSpPr>
        <p:spPr>
          <a:xfrm>
            <a:off x="1028699" y="2076767"/>
            <a:ext cx="9420225" cy="3746795"/>
          </a:xfrm>
          <a:prstGeom prst="rect">
            <a:avLst/>
          </a:prstGeom>
        </p:spPr>
        <p:txBody>
          <a:bodyPr wrap="square">
            <a:spAutoFit/>
          </a:bodyPr>
          <a:lstStyle/>
          <a:p>
            <a:pPr marL="285750" indent="-285750">
              <a:lnSpc>
                <a:spcPct val="150000"/>
              </a:lnSpc>
              <a:buFont typeface="Arial" panose="020B0604020202020204" pitchFamily="34" charset="0"/>
              <a:buChar char="•"/>
            </a:pPr>
            <a:r>
              <a:rPr lang="en-GB" sz="1600" b="1" dirty="0">
                <a:solidFill>
                  <a:schemeClr val="accent2">
                    <a:lumMod val="50000"/>
                  </a:schemeClr>
                </a:solidFill>
              </a:rPr>
              <a:t>Unsupervised</a:t>
            </a:r>
            <a:r>
              <a:rPr lang="en-GB" sz="1600" dirty="0">
                <a:solidFill>
                  <a:schemeClr val="accent2">
                    <a:lumMod val="50000"/>
                  </a:schemeClr>
                </a:solidFill>
              </a:rPr>
              <a:t> machine learning algorithm - type of algorithm that learns patterns from untagged data.</a:t>
            </a:r>
          </a:p>
          <a:p>
            <a:pPr marL="285750" indent="-285750">
              <a:lnSpc>
                <a:spcPct val="150000"/>
              </a:lnSpc>
              <a:buFont typeface="Arial" panose="020B0604020202020204" pitchFamily="34" charset="0"/>
              <a:buChar char="•"/>
            </a:pPr>
            <a:r>
              <a:rPr lang="en-GB" sz="1600" dirty="0">
                <a:solidFill>
                  <a:schemeClr val="accent2">
                    <a:lumMod val="50000"/>
                  </a:schemeClr>
                </a:solidFill>
              </a:rPr>
              <a:t>The goal in classification is to </a:t>
            </a:r>
            <a:r>
              <a:rPr lang="en-GB" sz="1600" b="1" dirty="0">
                <a:solidFill>
                  <a:schemeClr val="accent2">
                    <a:lumMod val="50000"/>
                  </a:schemeClr>
                </a:solidFill>
              </a:rPr>
              <a:t>take an input vector x and to assign it to one of K discrete classes</a:t>
            </a:r>
            <a:r>
              <a:rPr lang="en-GB" sz="1600" dirty="0">
                <a:solidFill>
                  <a:schemeClr val="accent2">
                    <a:lumMod val="50000"/>
                  </a:schemeClr>
                </a:solidFill>
              </a:rPr>
              <a:t> Ck where k = 1, . . . , K.</a:t>
            </a:r>
          </a:p>
          <a:p>
            <a:pPr marL="285750" indent="-285750">
              <a:lnSpc>
                <a:spcPct val="150000"/>
              </a:lnSpc>
              <a:buFont typeface="Arial" panose="020B0604020202020204" pitchFamily="34" charset="0"/>
              <a:buChar char="•"/>
            </a:pPr>
            <a:endParaRPr lang="en-GB" sz="1600" dirty="0">
              <a:solidFill>
                <a:schemeClr val="accent2">
                  <a:lumMod val="50000"/>
                </a:schemeClr>
              </a:solidFill>
            </a:endParaRPr>
          </a:p>
          <a:p>
            <a:pPr>
              <a:lnSpc>
                <a:spcPct val="150000"/>
              </a:lnSpc>
            </a:pPr>
            <a:endParaRPr lang="en-GB" sz="1600" dirty="0">
              <a:solidFill>
                <a:schemeClr val="accent2">
                  <a:lumMod val="50000"/>
                </a:schemeClr>
              </a:solidFill>
            </a:endParaRPr>
          </a:p>
          <a:p>
            <a:pPr>
              <a:lnSpc>
                <a:spcPct val="150000"/>
              </a:lnSpc>
            </a:pPr>
            <a:endParaRPr lang="en-GB" sz="1600" dirty="0">
              <a:solidFill>
                <a:schemeClr val="accent2">
                  <a:lumMod val="50000"/>
                </a:schemeClr>
              </a:solidFill>
            </a:endParaRPr>
          </a:p>
          <a:p>
            <a:pPr marL="285750" indent="-285750">
              <a:lnSpc>
                <a:spcPct val="150000"/>
              </a:lnSpc>
              <a:buFont typeface="Arial" panose="020B0604020202020204" pitchFamily="34" charset="0"/>
              <a:buChar char="•"/>
            </a:pPr>
            <a:r>
              <a:rPr lang="en-GB" sz="1600" dirty="0">
                <a:solidFill>
                  <a:schemeClr val="accent2">
                    <a:lumMod val="50000"/>
                  </a:schemeClr>
                </a:solidFill>
              </a:rPr>
              <a:t>Iterative method to find clusters.</a:t>
            </a:r>
          </a:p>
          <a:p>
            <a:pPr marL="285750" indent="-285750">
              <a:lnSpc>
                <a:spcPct val="150000"/>
              </a:lnSpc>
              <a:buFont typeface="Arial" panose="020B0604020202020204" pitchFamily="34" charset="0"/>
              <a:buChar char="•"/>
            </a:pPr>
            <a:r>
              <a:rPr lang="en-GB" sz="1600" dirty="0">
                <a:solidFill>
                  <a:schemeClr val="accent2">
                    <a:lumMod val="50000"/>
                  </a:schemeClr>
                </a:solidFill>
              </a:rPr>
              <a:t>Classes are disjoint, so each </a:t>
            </a:r>
            <a:r>
              <a:rPr lang="en-GB" sz="1600" b="1" dirty="0">
                <a:solidFill>
                  <a:schemeClr val="accent2">
                    <a:lumMod val="50000"/>
                  </a:schemeClr>
                </a:solidFill>
              </a:rPr>
              <a:t>input is assigned to one and only one class</a:t>
            </a:r>
            <a:r>
              <a:rPr lang="en-GB" sz="1600" dirty="0">
                <a:solidFill>
                  <a:schemeClr val="accent2">
                    <a:lumMod val="50000"/>
                  </a:schemeClr>
                </a:solidFill>
              </a:rPr>
              <a:t>.</a:t>
            </a:r>
          </a:p>
          <a:p>
            <a:pPr marL="285750" indent="-285750">
              <a:lnSpc>
                <a:spcPct val="150000"/>
              </a:lnSpc>
              <a:buFont typeface="Arial" panose="020B0604020202020204" pitchFamily="34" charset="0"/>
              <a:buChar char="•"/>
            </a:pPr>
            <a:r>
              <a:rPr lang="en-GB" sz="1600" dirty="0">
                <a:solidFill>
                  <a:schemeClr val="accent2">
                    <a:lumMod val="50000"/>
                  </a:schemeClr>
                </a:solidFill>
              </a:rPr>
              <a:t>It is a </a:t>
            </a:r>
            <a:r>
              <a:rPr lang="en-GB" sz="1600" b="1" dirty="0">
                <a:solidFill>
                  <a:schemeClr val="accent2">
                    <a:lumMod val="50000"/>
                  </a:schemeClr>
                </a:solidFill>
              </a:rPr>
              <a:t>vector quantization </a:t>
            </a:r>
            <a:r>
              <a:rPr lang="en-GB" sz="1600" dirty="0">
                <a:solidFill>
                  <a:schemeClr val="accent2">
                    <a:lumMod val="50000"/>
                  </a:schemeClr>
                </a:solidFill>
              </a:rPr>
              <a:t>method often used as a clustering method.</a:t>
            </a:r>
          </a:p>
        </p:txBody>
      </p:sp>
      <p:sp>
        <p:nvSpPr>
          <p:cNvPr id="6" name="TextBox 5">
            <a:extLst>
              <a:ext uri="{FF2B5EF4-FFF2-40B4-BE49-F238E27FC236}">
                <a16:creationId xmlns:a16="http://schemas.microsoft.com/office/drawing/2014/main" id="{3E34A89D-A436-493B-AE9C-E56AAD1BA81B}"/>
              </a:ext>
            </a:extLst>
          </p:cNvPr>
          <p:cNvSpPr txBox="1"/>
          <p:nvPr/>
        </p:nvSpPr>
        <p:spPr>
          <a:xfrm>
            <a:off x="2017528" y="3729395"/>
            <a:ext cx="7886700" cy="879664"/>
          </a:xfrm>
          <a:prstGeom prst="rect">
            <a:avLst/>
          </a:prstGeom>
          <a:solidFill>
            <a:schemeClr val="bg1">
              <a:lumMod val="75000"/>
            </a:schemeClr>
          </a:solidFill>
        </p:spPr>
        <p:txBody>
          <a:bodyPr wrap="square" rtlCol="0">
            <a:spAutoFit/>
          </a:bodyPr>
          <a:lstStyle/>
          <a:p>
            <a:pPr>
              <a:lnSpc>
                <a:spcPct val="150000"/>
              </a:lnSpc>
            </a:pPr>
            <a:r>
              <a:rPr lang="en-GB" b="1" i="1" dirty="0">
                <a:solidFill>
                  <a:schemeClr val="tx2">
                    <a:lumMod val="50000"/>
                  </a:schemeClr>
                </a:solidFill>
              </a:rPr>
              <a:t>“ A K-means clustering algorithm tries to group similar items in the form of clusters. The number of groups is represented by K.”</a:t>
            </a:r>
            <a:endParaRPr lang="en-GB" b="1" dirty="0">
              <a:solidFill>
                <a:schemeClr val="tx2">
                  <a:lumMod val="50000"/>
                </a:schemeClr>
              </a:solidFill>
            </a:endParaRPr>
          </a:p>
        </p:txBody>
      </p:sp>
    </p:spTree>
    <p:extLst>
      <p:ext uri="{BB962C8B-B14F-4D97-AF65-F5344CB8AC3E}">
        <p14:creationId xmlns:p14="http://schemas.microsoft.com/office/powerpoint/2010/main" val="255289837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2753</TotalTime>
  <Words>3450</Words>
  <Application>Microsoft Office PowerPoint</Application>
  <PresentationFormat>Widescreen</PresentationFormat>
  <Paragraphs>396</Paragraphs>
  <Slides>43</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Biome Light</vt:lpstr>
      <vt:lpstr>Calibri</vt:lpstr>
      <vt:lpstr>Cambria Math</vt:lpstr>
      <vt:lpstr>Times New Roman</vt:lpstr>
      <vt:lpstr>Office Theme</vt:lpstr>
      <vt:lpstr>Agenda</vt:lpstr>
      <vt:lpstr>Unsupervised learning</vt:lpstr>
      <vt:lpstr>Introduction to Clustering</vt:lpstr>
      <vt:lpstr>Clustering</vt:lpstr>
      <vt:lpstr>Clustering </vt:lpstr>
      <vt:lpstr>Clustering </vt:lpstr>
      <vt:lpstr>Clustering </vt:lpstr>
      <vt:lpstr>K-means</vt:lpstr>
      <vt:lpstr>K-Means</vt:lpstr>
      <vt:lpstr>K-Means: What does it do?</vt:lpstr>
      <vt:lpstr>K-Means: The algorithm example</vt:lpstr>
      <vt:lpstr>K-Means: The algorithm in detail</vt:lpstr>
      <vt:lpstr>K-Means: The Objective Function</vt:lpstr>
      <vt:lpstr>K-Means: The Objective Function</vt:lpstr>
      <vt:lpstr>K-Means: Choosing K clusters </vt:lpstr>
      <vt:lpstr>K-Means: Choosing K clusters </vt:lpstr>
      <vt:lpstr>K-Means: Choosing K clusters </vt:lpstr>
      <vt:lpstr>K-Means: Choosing K clusters </vt:lpstr>
      <vt:lpstr>K-Means: Choosing initial Centroids</vt:lpstr>
      <vt:lpstr>K-Means</vt:lpstr>
      <vt:lpstr>K-Means</vt:lpstr>
      <vt:lpstr>Customer Segmentation in Python</vt:lpstr>
      <vt:lpstr>Gaussian Mixture Models</vt:lpstr>
      <vt:lpstr>Gaussian Mixture Models</vt:lpstr>
      <vt:lpstr>Gaussian Mixture Models</vt:lpstr>
      <vt:lpstr>Gaussian Mixture Models</vt:lpstr>
      <vt:lpstr>Gaussian Mixture Models</vt:lpstr>
      <vt:lpstr>Gaussian Mixture Models</vt:lpstr>
      <vt:lpstr>Gaussian Mixture Models</vt:lpstr>
      <vt:lpstr>Gaussian Mixture Models</vt:lpstr>
      <vt:lpstr>Gaussian Mixture Models</vt:lpstr>
      <vt:lpstr>Gaussian Mixture Models</vt:lpstr>
      <vt:lpstr>Gaussian Mixture Models</vt:lpstr>
      <vt:lpstr>Gaussian Mixture Models</vt:lpstr>
      <vt:lpstr>Gaussian Mixture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dc:title>
  <dc:creator>Ivelina Mladenova</dc:creator>
  <cp:lastModifiedBy>Mladenova, Ivelina (UG - Maths)</cp:lastModifiedBy>
  <cp:revision>90</cp:revision>
  <dcterms:created xsi:type="dcterms:W3CDTF">2021-02-07T18:28:38Z</dcterms:created>
  <dcterms:modified xsi:type="dcterms:W3CDTF">2021-02-10T11:52:55Z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