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8" r:id="rId2"/>
  </p:sldMasterIdLst>
  <p:notesMasterIdLst>
    <p:notesMasterId r:id="rId15"/>
  </p:notesMasterIdLst>
  <p:handoutMasterIdLst>
    <p:handoutMasterId r:id="rId16"/>
  </p:handoutMasterIdLst>
  <p:sldIdLst>
    <p:sldId id="618" r:id="rId3"/>
    <p:sldId id="651" r:id="rId4"/>
    <p:sldId id="652" r:id="rId5"/>
    <p:sldId id="653" r:id="rId6"/>
    <p:sldId id="639" r:id="rId7"/>
    <p:sldId id="640" r:id="rId8"/>
    <p:sldId id="604" r:id="rId9"/>
    <p:sldId id="646" r:id="rId10"/>
    <p:sldId id="647" r:id="rId11"/>
    <p:sldId id="648" r:id="rId12"/>
    <p:sldId id="649" r:id="rId13"/>
    <p:sldId id="650"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840" userDrawn="1">
          <p15:clr>
            <a:srgbClr val="A4A3A4"/>
          </p15:clr>
        </p15:guide>
        <p15:guide id="3" pos="1050" userDrawn="1">
          <p15:clr>
            <a:srgbClr val="A4A3A4"/>
          </p15:clr>
        </p15:guide>
        <p15:guide id="4" pos="6630" userDrawn="1">
          <p15:clr>
            <a:srgbClr val="A4A3A4"/>
          </p15:clr>
        </p15:guide>
        <p15:guide id="5" orient="horz" pos="648" userDrawn="1">
          <p15:clr>
            <a:srgbClr val="A4A3A4"/>
          </p15:clr>
        </p15:guide>
        <p15:guide id="6" orient="horz" pos="731" userDrawn="1">
          <p15:clr>
            <a:srgbClr val="A4A3A4"/>
          </p15:clr>
        </p15:guide>
        <p15:guide id="7" orient="horz" pos="3952" userDrawn="1">
          <p15:clr>
            <a:srgbClr val="A4A3A4"/>
          </p15:clr>
        </p15:guide>
        <p15:guide id="8" orient="horz"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7222"/>
    <a:srgbClr val="515223"/>
    <a:srgbClr val="4B7D2B"/>
    <a:srgbClr val="FECD54"/>
    <a:srgbClr val="9A8B3D"/>
    <a:srgbClr val="141213"/>
    <a:srgbClr val="D3D1D2"/>
    <a:srgbClr val="565656"/>
    <a:srgbClr val="999999"/>
    <a:srgbClr val="FFF2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68027" autoAdjust="0"/>
  </p:normalViewPr>
  <p:slideViewPr>
    <p:cSldViewPr snapToGrid="0" showGuides="1">
      <p:cViewPr varScale="1">
        <p:scale>
          <a:sx n="75" d="100"/>
          <a:sy n="75" d="100"/>
        </p:scale>
        <p:origin x="1308" y="188"/>
      </p:cViewPr>
      <p:guideLst>
        <p:guide orient="horz" pos="2273"/>
        <p:guide pos="3840"/>
        <p:guide pos="1050"/>
        <p:guide pos="6630"/>
        <p:guide orient="horz" pos="648"/>
        <p:guide orient="horz" pos="731"/>
        <p:guide orient="horz" pos="3952"/>
        <p:guide orient="horz"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t>2023/12/27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a:t>
            </a:fld>
            <a:endParaRPr lang="zh-CN" altLang="en-US"/>
          </a:p>
        </p:txBody>
      </p:sp>
    </p:spTree>
    <p:extLst>
      <p:ext uri="{BB962C8B-B14F-4D97-AF65-F5344CB8AC3E}">
        <p14:creationId xmlns:p14="http://schemas.microsoft.com/office/powerpoint/2010/main" val="363784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E1F2A"/>
                </a:solidFill>
                <a:effectLst/>
                <a:latin typeface="ui-sans-serif"/>
              </a:rPr>
              <a:t>Hello everyone   it is my great honor to stand before you today as we gather for this important international conference.</a:t>
            </a:r>
          </a:p>
          <a:p>
            <a:endParaRPr lang="en-US" altLang="zh-CN" b="0" i="0" dirty="0">
              <a:solidFill>
                <a:srgbClr val="1E1F2A"/>
              </a:solidFill>
              <a:effectLs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E1F2A"/>
                </a:solidFill>
                <a:effectLst/>
                <a:latin typeface="ui-sans-serif"/>
              </a:rPr>
              <a:t>I am truly excited to have the opportunity to share with you some thoughts and insights on </a:t>
            </a:r>
            <a:r>
              <a:rPr lang="en-US" altLang="zh-CN" sz="1200" dirty="0"/>
              <a:t>Task Offloading for Post-Disaster Rescue in Unmanned Aerial Vehicles Networks</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a:t>
            </a:fld>
            <a:endParaRPr lang="zh-CN" altLang="en-US"/>
          </a:p>
        </p:txBody>
      </p:sp>
    </p:spTree>
    <p:extLst>
      <p:ext uri="{BB962C8B-B14F-4D97-AF65-F5344CB8AC3E}">
        <p14:creationId xmlns:p14="http://schemas.microsoft.com/office/powerpoint/2010/main" val="3345504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NATURAL disasters, such as earthquakes, mudslides and wildfires, could cause loss to thousands of lives and properties, while also incurring economic damage to the affected areas.</a:t>
            </a:r>
          </a:p>
          <a:p>
            <a:endParaRPr kumimoji="1" lang="en-US" altLang="zh-CN" dirty="0"/>
          </a:p>
          <a:p>
            <a:endParaRPr lang="en-US" altLang="zh-CN" dirty="0"/>
          </a:p>
          <a:p>
            <a:r>
              <a:rPr lang="en-US" altLang="zh-CN" dirty="0"/>
              <a:t>The emerging UAVs combined with artificial intelligence (AI) technology have revolutionized the methodology of natural disaster rescue. Due to their low cost, high mobility and deployment flexibility, UAVs can easily enter the affected areas that are otherwise difficult to reach [4].   So  With its mobility, flexibility, and communication capability, the UAV will become increasingly promising to play a major role in the post-disaster rescue [6]–[8].</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3</a:t>
            </a:fld>
            <a:endParaRPr lang="zh-CN" altLang="en-US"/>
          </a:p>
        </p:txBody>
      </p:sp>
    </p:spTree>
    <p:extLst>
      <p:ext uri="{BB962C8B-B14F-4D97-AF65-F5344CB8AC3E}">
        <p14:creationId xmlns:p14="http://schemas.microsoft.com/office/powerpoint/2010/main" val="363784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E1F2A"/>
                </a:solidFill>
                <a:effectLst/>
                <a:latin typeface="ui-sans-serif"/>
              </a:rPr>
              <a:t>Based on the above circumstances, we have indeed made some progress.</a:t>
            </a:r>
          </a:p>
          <a:p>
            <a:endParaRPr kumimoji="1" lang="en-US" altLang="zh-CN" b="0" i="0" dirty="0">
              <a:solidFill>
                <a:srgbClr val="1E1F2A"/>
              </a:solidFill>
              <a:effectLst/>
              <a:latin typeface="ui-sans-serif"/>
            </a:endParaRPr>
          </a:p>
          <a:p>
            <a:r>
              <a:rPr kumimoji="1" lang="en-US" altLang="zh-CN" b="0" i="0" dirty="0">
                <a:solidFill>
                  <a:srgbClr val="1E1F2A"/>
                </a:solidFill>
                <a:effectLst/>
                <a:latin typeface="ui-sans-serif"/>
              </a:rPr>
              <a:t>First of all</a:t>
            </a:r>
          </a:p>
          <a:p>
            <a:r>
              <a:rPr kumimoji="1" lang="en-US" altLang="zh-CN" b="0" i="0" dirty="0">
                <a:solidFill>
                  <a:srgbClr val="1E1F2A"/>
                </a:solidFill>
                <a:effectLst/>
                <a:latin typeface="ui-sans-serif"/>
              </a:rPr>
              <a:t>Additionally</a:t>
            </a:r>
          </a:p>
          <a:p>
            <a:r>
              <a:rPr kumimoji="1" lang="en-US" altLang="zh-CN" b="0" i="0" dirty="0">
                <a:solidFill>
                  <a:srgbClr val="1E1F2A"/>
                </a:solidFill>
                <a:effectLst/>
                <a:latin typeface="ui-sans-serif"/>
              </a:rPr>
              <a:t>And the last</a:t>
            </a:r>
            <a:endParaRPr kumimoji="1" lang="en-US" altLang="zh-CN"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4</a:t>
            </a:fld>
            <a:endParaRPr lang="zh-CN" altLang="en-US"/>
          </a:p>
        </p:txBody>
      </p:sp>
    </p:spTree>
    <p:extLst>
      <p:ext uri="{BB962C8B-B14F-4D97-AF65-F5344CB8AC3E}">
        <p14:creationId xmlns:p14="http://schemas.microsoft.com/office/powerpoint/2010/main" val="359481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5</a:t>
            </a:fld>
            <a:endParaRPr lang="zh-CN" altLang="en-US"/>
          </a:p>
        </p:txBody>
      </p:sp>
    </p:spTree>
    <p:extLst>
      <p:ext uri="{BB962C8B-B14F-4D97-AF65-F5344CB8AC3E}">
        <p14:creationId xmlns:p14="http://schemas.microsoft.com/office/powerpoint/2010/main" val="195521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本篇论文在此研究方向主要做出了三种贡献</a:t>
            </a:r>
            <a:endParaRPr kumimoji="1" lang="en-US" altLang="zh-CN" dirty="0"/>
          </a:p>
          <a:p>
            <a:r>
              <a:rPr kumimoji="1" lang="en-US" altLang="zh-CN" dirty="0"/>
              <a:t>1.</a:t>
            </a:r>
            <a:r>
              <a:rPr kumimoji="1" lang="zh-CN" altLang="en-US" dirty="0"/>
              <a:t>构建了关于无人机，无人车以及基站的动态合作框架，以便于三者更好地配合工作</a:t>
            </a:r>
            <a:endParaRPr kumimoji="1" lang="en-US" altLang="zh-CN" dirty="0"/>
          </a:p>
          <a:p>
            <a:r>
              <a:rPr kumimoji="1" lang="en-US" altLang="zh-CN" dirty="0"/>
              <a:t>2. </a:t>
            </a:r>
            <a:r>
              <a:rPr kumimoji="1" lang="zh-CN" altLang="en-US" dirty="0"/>
              <a:t>设计了一种新颖的分布式稳定匹配方法，以便充分利用无人机和无人车的动态特性。</a:t>
            </a:r>
            <a:endParaRPr kumimoji="1" lang="en-US" altLang="zh-CN" dirty="0"/>
          </a:p>
          <a:p>
            <a:r>
              <a:rPr kumimoji="1" lang="en-US" altLang="zh-CN" dirty="0"/>
              <a:t>3. </a:t>
            </a:r>
            <a:r>
              <a:rPr kumimoji="1" lang="zh-CN" altLang="en-US" dirty="0"/>
              <a:t>在上述两种设计的基础上进行大量仿真实验，充分证明了他们的方案让无人机能够更高效的工作，还能有效降低通信传输时延。</a:t>
            </a:r>
            <a:endParaRPr kumimoji="1" lang="en-US" altLang="zh-CN"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本篇论文在此研究方向主要做出了三种贡献</a:t>
            </a:r>
            <a:endParaRPr kumimoji="1" lang="en-US" altLang="zh-CN" dirty="0"/>
          </a:p>
          <a:p>
            <a:r>
              <a:rPr kumimoji="1" lang="en-US" altLang="zh-CN" dirty="0"/>
              <a:t>1.</a:t>
            </a:r>
            <a:r>
              <a:rPr kumimoji="1" lang="zh-CN" altLang="en-US" dirty="0"/>
              <a:t>构建了关于无人机，无人车以及基站的动态合作框架，以便于三者更好地配合工作</a:t>
            </a:r>
            <a:endParaRPr kumimoji="1" lang="en-US" altLang="zh-CN" dirty="0"/>
          </a:p>
          <a:p>
            <a:r>
              <a:rPr kumimoji="1" lang="en-US" altLang="zh-CN" dirty="0"/>
              <a:t>2. </a:t>
            </a:r>
            <a:r>
              <a:rPr kumimoji="1" lang="zh-CN" altLang="en-US" dirty="0"/>
              <a:t>设计了一种新颖的分布式稳定匹配方法，以便充分利用无人机和无人车的动态特性。</a:t>
            </a:r>
            <a:endParaRPr kumimoji="1" lang="en-US" altLang="zh-CN" dirty="0"/>
          </a:p>
          <a:p>
            <a:r>
              <a:rPr kumimoji="1" lang="en-US" altLang="zh-CN" dirty="0"/>
              <a:t>3. </a:t>
            </a:r>
            <a:r>
              <a:rPr kumimoji="1" lang="zh-CN" altLang="en-US" dirty="0"/>
              <a:t>在上述两种设计的基础上进行大量仿真实验，充分证明了他们的方案让无人机能够更高效的工作，还能有效降低通信传输时延。</a:t>
            </a:r>
            <a:endParaRPr kumimoji="1" lang="en-US" altLang="zh-CN"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本篇论文在此研究方向主要做出了三种贡献</a:t>
            </a:r>
            <a:endParaRPr kumimoji="1" lang="en-US" altLang="zh-CN" dirty="0"/>
          </a:p>
          <a:p>
            <a:r>
              <a:rPr kumimoji="1" lang="en-US" altLang="zh-CN" dirty="0"/>
              <a:t>1.</a:t>
            </a:r>
            <a:r>
              <a:rPr kumimoji="1" lang="zh-CN" altLang="en-US" dirty="0"/>
              <a:t>构建了关于无人机，无人车以及基站的动态合作框架，以便于三者更好地配合工作</a:t>
            </a:r>
            <a:endParaRPr kumimoji="1" lang="en-US" altLang="zh-CN" dirty="0"/>
          </a:p>
          <a:p>
            <a:r>
              <a:rPr kumimoji="1" lang="en-US" altLang="zh-CN" dirty="0"/>
              <a:t>2. </a:t>
            </a:r>
            <a:r>
              <a:rPr kumimoji="1" lang="zh-CN" altLang="en-US" dirty="0"/>
              <a:t>设计了一种新颖的分布式稳定匹配方法，以便充分利用无人机和无人车的动态特性。</a:t>
            </a:r>
            <a:endParaRPr kumimoji="1" lang="en-US" altLang="zh-CN" dirty="0"/>
          </a:p>
          <a:p>
            <a:r>
              <a:rPr kumimoji="1" lang="en-US" altLang="zh-CN" dirty="0"/>
              <a:t>3. </a:t>
            </a:r>
            <a:r>
              <a:rPr kumimoji="1" lang="zh-CN" altLang="en-US" dirty="0"/>
              <a:t>在上述两种设计的基础上进行大量仿真实验，充分证明了他们的方案让无人机能够更高效的工作，还能有效降低通信传输时延。</a:t>
            </a:r>
            <a:endParaRPr kumimoji="1" lang="en-US" altLang="zh-CN"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本篇论文在此研究方向主要做出了三种贡献</a:t>
            </a:r>
            <a:endParaRPr kumimoji="1" lang="en-US" altLang="zh-CN" dirty="0"/>
          </a:p>
          <a:p>
            <a:r>
              <a:rPr kumimoji="1" lang="en-US" altLang="zh-CN" dirty="0"/>
              <a:t>1.</a:t>
            </a:r>
            <a:r>
              <a:rPr kumimoji="1" lang="zh-CN" altLang="en-US" dirty="0"/>
              <a:t>构建了关于无人机，无人车以及基站的动态合作框架，以便于三者更好地配合工作</a:t>
            </a:r>
            <a:endParaRPr kumimoji="1" lang="en-US" altLang="zh-CN" dirty="0"/>
          </a:p>
          <a:p>
            <a:r>
              <a:rPr kumimoji="1" lang="en-US" altLang="zh-CN" dirty="0"/>
              <a:t>2. </a:t>
            </a:r>
            <a:r>
              <a:rPr kumimoji="1" lang="zh-CN" altLang="en-US" dirty="0"/>
              <a:t>设计了一种新颖的分布式稳定匹配方法，以便充分利用无人机和无人车的动态特性。</a:t>
            </a:r>
            <a:endParaRPr kumimoji="1" lang="en-US" altLang="zh-CN" dirty="0"/>
          </a:p>
          <a:p>
            <a:r>
              <a:rPr kumimoji="1" lang="en-US" altLang="zh-CN" dirty="0"/>
              <a:t>3. </a:t>
            </a:r>
            <a:r>
              <a:rPr kumimoji="1" lang="zh-CN" altLang="en-US" dirty="0"/>
              <a:t>在上述两种设计的基础上进行大量仿真实验，充分证明了他们的方案让无人机能够更高效的工作，还能有效降低通信传输时延。</a:t>
            </a:r>
            <a:endParaRPr kumimoji="1" lang="en-US" altLang="zh-CN"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352804"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0917"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pic>
        <p:nvPicPr>
          <p:cNvPr id="11" name="图片 10"/>
          <p:cNvPicPr>
            <a:picLocks noChangeAspect="1"/>
          </p:cNvPicPr>
          <p:nvPr userDrawn="1"/>
        </p:nvPicPr>
        <p:blipFill>
          <a:blip r:embed="rId2"/>
          <a:stretch>
            <a:fillRect/>
          </a:stretch>
        </p:blipFill>
        <p:spPr>
          <a:xfrm>
            <a:off x="9966201" y="381027"/>
            <a:ext cx="1552699" cy="494974"/>
          </a:xfrm>
          <a:prstGeom prst="rect">
            <a:avLst/>
          </a:prstGeom>
        </p:spPr>
      </p:pic>
      <p:sp>
        <p:nvSpPr>
          <p:cNvPr id="8"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Arial" panose="020B0604020202020204" pitchFamily="34" charset="0"/>
                <a:cs typeface="Arial" panose="020B0604020202020204" pitchFamily="34" charset="0"/>
              </a:defRPr>
            </a:lvl1pPr>
          </a:lstStyle>
          <a:p>
            <a:r>
              <a:rPr lang="en-US" altLang="zh-CN" dirty="0"/>
              <a:t>Click</a:t>
            </a:r>
            <a:r>
              <a:rPr lang="zh-CN" altLang="en-US" dirty="0"/>
              <a:t> </a:t>
            </a:r>
            <a:r>
              <a:rPr lang="en-US" altLang="zh-CN" dirty="0"/>
              <a:t>here</a:t>
            </a:r>
            <a:r>
              <a:rPr lang="zh-CN" altLang="en-US" dirty="0"/>
              <a:t> </a:t>
            </a:r>
            <a:r>
              <a:rPr lang="en-US" altLang="zh-CN" dirty="0"/>
              <a:t>to</a:t>
            </a:r>
            <a:r>
              <a:rPr lang="zh-CN" altLang="en-US" dirty="0"/>
              <a:t> </a:t>
            </a:r>
            <a:r>
              <a:rPr lang="en-US" altLang="zh-CN" dirty="0"/>
              <a:t>edit</a:t>
            </a:r>
            <a:r>
              <a:rPr lang="zh-CN" altLang="en-US" dirty="0"/>
              <a:t> </a:t>
            </a:r>
            <a:r>
              <a:rPr lang="en-US" altLang="zh-CN" dirty="0"/>
              <a:t>title</a:t>
            </a:r>
            <a:endParaRPr lang="zh-CN" altLang="en-US" dirty="0"/>
          </a:p>
        </p:txBody>
      </p:sp>
      <p:sp>
        <p:nvSpPr>
          <p:cNvPr id="9" name="文本框 8"/>
          <p:cNvSpPr txBox="1"/>
          <p:nvPr userDrawn="1"/>
        </p:nvSpPr>
        <p:spPr>
          <a:xfrm>
            <a:off x="660156" y="6356349"/>
            <a:ext cx="2778325" cy="369332"/>
          </a:xfrm>
          <a:prstGeom prst="rect">
            <a:avLst/>
          </a:prstGeom>
          <a:noFill/>
        </p:spPr>
        <p:txBody>
          <a:bodyPr wrap="none" rtlCol="0">
            <a:spAutoFit/>
          </a:bodyPr>
          <a:lstStyle/>
          <a:p>
            <a:r>
              <a:rPr kumimoji="1" lang="zh-CN" altLang="en-US" dirty="0">
                <a:solidFill>
                  <a:schemeClr val="accent1"/>
                </a:solidFill>
              </a:rPr>
              <a:t>𝙎𝙩𝙧𝙞𝙫𝙞𝙣𝙜 𝙛𝙤𝙧 𝙋𝙚𝙧𝙛𝙚𝙘𝙩𝙞𝙤𝙣</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pic>
        <p:nvPicPr>
          <p:cNvPr id="97" name="图片 96"/>
          <p:cNvPicPr>
            <a:picLocks noChangeAspect="1"/>
          </p:cNvPicPr>
          <p:nvPr userDrawn="1"/>
        </p:nvPicPr>
        <p:blipFill>
          <a:blip r:embed="rId2"/>
          <a:stretch>
            <a:fillRect/>
          </a:stretch>
        </p:blipFill>
        <p:spPr>
          <a:xfrm>
            <a:off x="9966201" y="381027"/>
            <a:ext cx="1552699" cy="494974"/>
          </a:xfrm>
          <a:prstGeom prst="rect">
            <a:avLst/>
          </a:prstGeom>
        </p:spPr>
      </p:pic>
      <p:sp>
        <p:nvSpPr>
          <p:cNvPr id="9" name="文本框 8"/>
          <p:cNvSpPr txBox="1"/>
          <p:nvPr userDrawn="1"/>
        </p:nvSpPr>
        <p:spPr>
          <a:xfrm>
            <a:off x="660156" y="6356349"/>
            <a:ext cx="2778325" cy="369332"/>
          </a:xfrm>
          <a:prstGeom prst="rect">
            <a:avLst/>
          </a:prstGeom>
          <a:noFill/>
        </p:spPr>
        <p:txBody>
          <a:bodyPr wrap="none" rtlCol="0">
            <a:spAutoFit/>
          </a:bodyPr>
          <a:lstStyle/>
          <a:p>
            <a:r>
              <a:rPr kumimoji="1" lang="zh-CN" altLang="en-US" dirty="0">
                <a:solidFill>
                  <a:schemeClr val="accent1"/>
                </a:solidFill>
              </a:rPr>
              <a:t>𝙎𝙩𝙧𝙞𝙫𝙞𝙣𝙜 𝙛𝙤𝙧 𝙋𝙚𝙧𝙛𝙚𝙘𝙩𝙞𝙤𝙣</a:t>
            </a:r>
          </a:p>
        </p:txBody>
      </p:sp>
      <p:sp>
        <p:nvSpPr>
          <p:cNvPr id="10"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Arial" panose="020B0604020202020204" pitchFamily="34" charset="0"/>
                <a:cs typeface="Arial" panose="020B0604020202020204" pitchFamily="34" charset="0"/>
              </a:defRPr>
            </a:lvl1pPr>
          </a:lstStyle>
          <a:p>
            <a:r>
              <a:rPr lang="en-US" altLang="zh-CN" dirty="0"/>
              <a:t>Click</a:t>
            </a:r>
            <a:r>
              <a:rPr lang="zh-CN" altLang="en-US" dirty="0"/>
              <a:t> </a:t>
            </a:r>
            <a:r>
              <a:rPr lang="en-US" altLang="zh-CN" dirty="0"/>
              <a:t>here</a:t>
            </a:r>
            <a:r>
              <a:rPr lang="zh-CN" altLang="en-US" dirty="0"/>
              <a:t> </a:t>
            </a:r>
            <a:r>
              <a:rPr lang="en-US" altLang="zh-CN" dirty="0"/>
              <a:t>to</a:t>
            </a:r>
            <a:r>
              <a:rPr lang="zh-CN" altLang="en-US" dirty="0"/>
              <a:t> </a:t>
            </a:r>
            <a:r>
              <a:rPr lang="en-US" altLang="zh-CN" dirty="0"/>
              <a:t>edit</a:t>
            </a:r>
            <a:r>
              <a:rPr lang="zh-CN" altLang="en-US" dirty="0"/>
              <a:t> </a:t>
            </a:r>
            <a:r>
              <a:rPr lang="en-US" altLang="zh-CN" dirty="0"/>
              <a:t>title</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pic>
        <p:nvPicPr>
          <p:cNvPr id="97" name="图片 96"/>
          <p:cNvPicPr>
            <a:picLocks noChangeAspect="1"/>
          </p:cNvPicPr>
          <p:nvPr userDrawn="1"/>
        </p:nvPicPr>
        <p:blipFill>
          <a:blip r:embed="rId2"/>
          <a:stretch>
            <a:fillRect/>
          </a:stretch>
        </p:blipFill>
        <p:spPr>
          <a:xfrm>
            <a:off x="9966201" y="381027"/>
            <a:ext cx="1552699" cy="494974"/>
          </a:xfrm>
          <a:prstGeom prst="rect">
            <a:avLst/>
          </a:prstGeom>
        </p:spPr>
      </p:pic>
      <p:sp>
        <p:nvSpPr>
          <p:cNvPr id="9" name="文本框 8"/>
          <p:cNvSpPr txBox="1"/>
          <p:nvPr userDrawn="1"/>
        </p:nvSpPr>
        <p:spPr>
          <a:xfrm>
            <a:off x="660156" y="6356349"/>
            <a:ext cx="2778325" cy="369332"/>
          </a:xfrm>
          <a:prstGeom prst="rect">
            <a:avLst/>
          </a:prstGeom>
          <a:noFill/>
        </p:spPr>
        <p:txBody>
          <a:bodyPr wrap="none" rtlCol="0">
            <a:spAutoFit/>
          </a:bodyPr>
          <a:lstStyle/>
          <a:p>
            <a:r>
              <a:rPr kumimoji="1" lang="zh-CN" altLang="en-US" dirty="0">
                <a:solidFill>
                  <a:schemeClr val="accent1"/>
                </a:solidFill>
              </a:rPr>
              <a:t>𝙎𝙩𝙧𝙞𝙫𝙞𝙣𝙜 𝙛𝙤𝙧 𝙋𝙚𝙧𝙛𝙚𝙘𝙩𝙞𝙤𝙣</a:t>
            </a:r>
          </a:p>
        </p:txBody>
      </p:sp>
      <p:sp>
        <p:nvSpPr>
          <p:cNvPr id="10"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Arial" panose="020B0604020202020204" pitchFamily="34" charset="0"/>
                <a:cs typeface="Arial" panose="020B0604020202020204" pitchFamily="34" charset="0"/>
              </a:defRPr>
            </a:lvl1pPr>
          </a:lstStyle>
          <a:p>
            <a:r>
              <a:rPr lang="en-US" altLang="zh-CN" dirty="0"/>
              <a:t>Click</a:t>
            </a:r>
            <a:r>
              <a:rPr lang="zh-CN" altLang="en-US" dirty="0"/>
              <a:t> </a:t>
            </a:r>
            <a:r>
              <a:rPr lang="en-US" altLang="zh-CN" dirty="0"/>
              <a:t>here</a:t>
            </a:r>
            <a:r>
              <a:rPr lang="zh-CN" altLang="en-US" dirty="0"/>
              <a:t> </a:t>
            </a:r>
            <a:r>
              <a:rPr lang="en-US" altLang="zh-CN" dirty="0"/>
              <a:t>to</a:t>
            </a:r>
            <a:r>
              <a:rPr lang="zh-CN" altLang="en-US" dirty="0"/>
              <a:t> </a:t>
            </a:r>
            <a:r>
              <a:rPr lang="en-US" altLang="zh-CN" dirty="0"/>
              <a:t>edit</a:t>
            </a:r>
            <a:r>
              <a:rPr lang="zh-CN" altLang="en-US" dirty="0"/>
              <a:t> </a:t>
            </a:r>
            <a:r>
              <a:rPr lang="en-US" altLang="zh-CN" dirty="0"/>
              <a:t>title</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pic>
        <p:nvPicPr>
          <p:cNvPr id="98" name="图片 97"/>
          <p:cNvPicPr>
            <a:picLocks noChangeAspect="1"/>
          </p:cNvPicPr>
          <p:nvPr userDrawn="1"/>
        </p:nvPicPr>
        <p:blipFill>
          <a:blip r:embed="rId2"/>
          <a:stretch>
            <a:fillRect/>
          </a:stretch>
        </p:blipFill>
        <p:spPr>
          <a:xfrm>
            <a:off x="9966201" y="381027"/>
            <a:ext cx="1552699" cy="494974"/>
          </a:xfrm>
          <a:prstGeom prst="rect">
            <a:avLst/>
          </a:prstGeom>
        </p:spPr>
      </p:pic>
      <p:sp>
        <p:nvSpPr>
          <p:cNvPr id="10" name="文本框 9"/>
          <p:cNvSpPr txBox="1"/>
          <p:nvPr userDrawn="1"/>
        </p:nvSpPr>
        <p:spPr>
          <a:xfrm>
            <a:off x="660156" y="6356349"/>
            <a:ext cx="2778325" cy="369332"/>
          </a:xfrm>
          <a:prstGeom prst="rect">
            <a:avLst/>
          </a:prstGeom>
          <a:noFill/>
        </p:spPr>
        <p:txBody>
          <a:bodyPr wrap="none" rtlCol="0">
            <a:spAutoFit/>
          </a:bodyPr>
          <a:lstStyle/>
          <a:p>
            <a:r>
              <a:rPr kumimoji="1" lang="zh-CN" altLang="en-US" dirty="0">
                <a:solidFill>
                  <a:schemeClr val="accent1"/>
                </a:solidFill>
              </a:rPr>
              <a:t>𝙎𝙩𝙧𝙞𝙫𝙞𝙣𝙜 𝙛𝙤𝙧 𝙋𝙚𝙧𝙛𝙚𝙘𝙩𝙞𝙤𝙣</a:t>
            </a:r>
          </a:p>
        </p:txBody>
      </p:sp>
      <p:sp>
        <p:nvSpPr>
          <p:cNvPr id="11"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Arial" panose="020B0604020202020204" pitchFamily="34" charset="0"/>
                <a:cs typeface="Arial" panose="020B0604020202020204" pitchFamily="34" charset="0"/>
              </a:defRPr>
            </a:lvl1pPr>
          </a:lstStyle>
          <a:p>
            <a:r>
              <a:rPr lang="en-US" altLang="zh-CN" dirty="0"/>
              <a:t>Click</a:t>
            </a:r>
            <a:r>
              <a:rPr lang="zh-CN" altLang="en-US" dirty="0"/>
              <a:t> </a:t>
            </a:r>
            <a:r>
              <a:rPr lang="en-US" altLang="zh-CN" dirty="0"/>
              <a:t>here</a:t>
            </a:r>
            <a:r>
              <a:rPr lang="zh-CN" altLang="en-US" dirty="0"/>
              <a:t> </a:t>
            </a:r>
            <a:r>
              <a:rPr lang="en-US" altLang="zh-CN" dirty="0"/>
              <a:t>to</a:t>
            </a:r>
            <a:r>
              <a:rPr lang="zh-CN" altLang="en-US" dirty="0"/>
              <a:t> </a:t>
            </a:r>
            <a:r>
              <a:rPr lang="en-US" altLang="zh-CN" dirty="0"/>
              <a:t>edit</a:t>
            </a:r>
            <a:r>
              <a:rPr lang="zh-CN" altLang="en-US" dirty="0"/>
              <a:t> </a:t>
            </a:r>
            <a:r>
              <a:rPr lang="en-US" altLang="zh-CN" dirty="0"/>
              <a:t>title</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pic>
        <p:nvPicPr>
          <p:cNvPr id="98" name="图片 97"/>
          <p:cNvPicPr>
            <a:picLocks noChangeAspect="1"/>
          </p:cNvPicPr>
          <p:nvPr userDrawn="1"/>
        </p:nvPicPr>
        <p:blipFill>
          <a:blip r:embed="rId2"/>
          <a:stretch>
            <a:fillRect/>
          </a:stretch>
        </p:blipFill>
        <p:spPr>
          <a:xfrm>
            <a:off x="9966201" y="381027"/>
            <a:ext cx="1552699" cy="494974"/>
          </a:xfrm>
          <a:prstGeom prst="rect">
            <a:avLst/>
          </a:prstGeom>
        </p:spPr>
      </p:pic>
      <p:sp>
        <p:nvSpPr>
          <p:cNvPr id="10" name="文本框 9"/>
          <p:cNvSpPr txBox="1"/>
          <p:nvPr userDrawn="1"/>
        </p:nvSpPr>
        <p:spPr>
          <a:xfrm>
            <a:off x="660156" y="6356349"/>
            <a:ext cx="2778325" cy="369332"/>
          </a:xfrm>
          <a:prstGeom prst="rect">
            <a:avLst/>
          </a:prstGeom>
          <a:noFill/>
        </p:spPr>
        <p:txBody>
          <a:bodyPr wrap="none" rtlCol="0">
            <a:spAutoFit/>
          </a:bodyPr>
          <a:lstStyle/>
          <a:p>
            <a:r>
              <a:rPr kumimoji="1" lang="zh-CN" altLang="en-US" dirty="0">
                <a:solidFill>
                  <a:schemeClr val="accent1"/>
                </a:solidFill>
              </a:rPr>
              <a:t>𝙎𝙩𝙧𝙞𝙫𝙞𝙣𝙜 𝙛𝙤𝙧 𝙋𝙚𝙧𝙛𝙚𝙘𝙩𝙞𝙤𝙣</a:t>
            </a:r>
          </a:p>
        </p:txBody>
      </p:sp>
      <p:sp>
        <p:nvSpPr>
          <p:cNvPr id="11"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Arial" panose="020B0604020202020204" pitchFamily="34" charset="0"/>
                <a:cs typeface="Arial" panose="020B0604020202020204" pitchFamily="34" charset="0"/>
              </a:defRPr>
            </a:lvl1pPr>
          </a:lstStyle>
          <a:p>
            <a:r>
              <a:rPr lang="en-US" altLang="zh-CN" dirty="0"/>
              <a:t>Click</a:t>
            </a:r>
            <a:r>
              <a:rPr lang="zh-CN" altLang="en-US" dirty="0"/>
              <a:t> </a:t>
            </a:r>
            <a:r>
              <a:rPr lang="en-US" altLang="zh-CN" dirty="0"/>
              <a:t>here</a:t>
            </a:r>
            <a:r>
              <a:rPr lang="zh-CN" altLang="en-US" dirty="0"/>
              <a:t> </a:t>
            </a:r>
            <a:r>
              <a:rPr lang="en-US" altLang="zh-CN" dirty="0"/>
              <a:t>to</a:t>
            </a:r>
            <a:r>
              <a:rPr lang="zh-CN" altLang="en-US" dirty="0"/>
              <a:t> </a:t>
            </a:r>
            <a:r>
              <a:rPr lang="en-US" altLang="zh-CN" dirty="0"/>
              <a:t>edit</a:t>
            </a:r>
            <a:r>
              <a:rPr lang="zh-CN" altLang="en-US" dirty="0"/>
              <a:t> </a:t>
            </a:r>
            <a:r>
              <a:rPr lang="en-US" altLang="zh-CN" dirty="0"/>
              <a:t>title</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pic>
        <p:nvPicPr>
          <p:cNvPr id="97" name="图片 96"/>
          <p:cNvPicPr>
            <a:picLocks noChangeAspect="1"/>
          </p:cNvPicPr>
          <p:nvPr userDrawn="1"/>
        </p:nvPicPr>
        <p:blipFill>
          <a:blip r:embed="rId2"/>
          <a:stretch>
            <a:fillRect/>
          </a:stretch>
        </p:blipFill>
        <p:spPr>
          <a:xfrm>
            <a:off x="9966201" y="381027"/>
            <a:ext cx="1552699" cy="494974"/>
          </a:xfrm>
          <a:prstGeom prst="rect">
            <a:avLst/>
          </a:prstGeom>
        </p:spPr>
      </p:pic>
      <p:sp>
        <p:nvSpPr>
          <p:cNvPr id="12" name="文本框 11"/>
          <p:cNvSpPr txBox="1"/>
          <p:nvPr userDrawn="1"/>
        </p:nvSpPr>
        <p:spPr>
          <a:xfrm>
            <a:off x="660156" y="6356349"/>
            <a:ext cx="2778325" cy="369332"/>
          </a:xfrm>
          <a:prstGeom prst="rect">
            <a:avLst/>
          </a:prstGeom>
          <a:noFill/>
        </p:spPr>
        <p:txBody>
          <a:bodyPr wrap="none" rtlCol="0">
            <a:spAutoFit/>
          </a:bodyPr>
          <a:lstStyle/>
          <a:p>
            <a:r>
              <a:rPr kumimoji="1" lang="zh-CN" altLang="en-US" dirty="0">
                <a:solidFill>
                  <a:schemeClr val="accent1"/>
                </a:solidFill>
              </a:rPr>
              <a:t>𝙎𝙩𝙧𝙞𝙫𝙞𝙣𝙜 𝙛𝙤𝙧 𝙋𝙚𝙧𝙛𝙚𝙘𝙩𝙞𝙤𝙣</a:t>
            </a:r>
          </a:p>
        </p:txBody>
      </p:sp>
      <p:sp>
        <p:nvSpPr>
          <p:cNvPr id="13"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Arial" panose="020B0604020202020204" pitchFamily="34" charset="0"/>
                <a:cs typeface="Arial" panose="020B0604020202020204" pitchFamily="34" charset="0"/>
              </a:defRPr>
            </a:lvl1pPr>
          </a:lstStyle>
          <a:p>
            <a:r>
              <a:rPr lang="en-US" altLang="zh-CN" dirty="0"/>
              <a:t>Click</a:t>
            </a:r>
            <a:r>
              <a:rPr lang="zh-CN" altLang="en-US" dirty="0"/>
              <a:t> </a:t>
            </a:r>
            <a:r>
              <a:rPr lang="en-US" altLang="zh-CN" dirty="0"/>
              <a:t>here</a:t>
            </a:r>
            <a:r>
              <a:rPr lang="zh-CN" altLang="en-US" dirty="0"/>
              <a:t> </a:t>
            </a:r>
            <a:r>
              <a:rPr lang="en-US" altLang="zh-CN" dirty="0"/>
              <a:t>to</a:t>
            </a:r>
            <a:r>
              <a:rPr lang="zh-CN" altLang="en-US" dirty="0"/>
              <a:t> </a:t>
            </a:r>
            <a:r>
              <a:rPr lang="en-US" altLang="zh-CN" dirty="0"/>
              <a:t>edit</a:t>
            </a:r>
            <a:r>
              <a:rPr lang="zh-CN" altLang="en-US" dirty="0"/>
              <a:t> </a:t>
            </a:r>
            <a:r>
              <a:rPr lang="en-US" altLang="zh-CN" dirty="0"/>
              <a:t>title</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20204" pitchFamily="34" charset="0"/>
                <a:cs typeface="Arial" panose="020B0604020202020204" pitchFamily="34" charset="0"/>
              </a:rPr>
              <a:t>Part 01</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203199" y="2912532"/>
            <a:ext cx="2449689" cy="948267"/>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9023666"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203200" y="2189062"/>
            <a:ext cx="2449689" cy="2340976"/>
          </a:xfrm>
          <a:prstGeom prst="rect">
            <a:avLst/>
          </a:prstGeom>
          <a:noFill/>
        </p:spPr>
        <p:txBody>
          <a:bodyPr wrap="square" lIns="0" tIns="0" rIns="0" bIns="0" rtlCol="0" anchor="ctr" anchorCtr="0">
            <a:normAutofit/>
          </a:bodyPr>
          <a:lstStyle/>
          <a:p>
            <a:pPr algn="ctr"/>
            <a:r>
              <a:rPr lang="en-US" altLang="zh-CN" sz="4400" b="1" dirty="0">
                <a:solidFill>
                  <a:schemeClr val="bg1"/>
                </a:solidFill>
                <a:latin typeface="Times New Roman" panose="02020603050405020304" pitchFamily="18" charset="0"/>
                <a:ea typeface="+mj-ea"/>
                <a:cs typeface="Times New Roman" panose="02020603050405020304" pitchFamily="18" charset="0"/>
              </a:rPr>
              <a:t>Contents</a:t>
            </a:r>
            <a:endParaRPr lang="zh-CN" altLang="en-US" sz="4000" b="1" dirty="0">
              <a:solidFill>
                <a:schemeClr val="bg1"/>
              </a:solidFill>
              <a:latin typeface="Times New Roman" panose="02020603050405020304" pitchFamily="18" charset="0"/>
              <a:ea typeface="+mj-ea"/>
              <a:cs typeface="Times New Roman" panose="02020603050405020304" pitchFamily="18" charset="0"/>
            </a:endParaRPr>
          </a:p>
        </p:txBody>
      </p:sp>
      <p:pic>
        <p:nvPicPr>
          <p:cNvPr id="47" name="图片 46"/>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t>‹#›</a:t>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8.xml"/><Relationship Id="rId7" Type="http://schemas.openxmlformats.org/officeDocument/2006/relationships/notesSlide" Target="../notesSlides/notesSlide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3.xml"/><Relationship Id="rId7" Type="http://schemas.openxmlformats.org/officeDocument/2006/relationships/notesSlide" Target="../notesSlides/notesSlide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11.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notesSlide" Target="../notesSlides/notesSlide6.xml"/><Relationship Id="rId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84AADF-38D3-E343-8106-A8E4BA723B27}"/>
              </a:ext>
            </a:extLst>
          </p:cNvPr>
          <p:cNvSpPr>
            <a:spLocks noGrp="1"/>
          </p:cNvSpPr>
          <p:nvPr>
            <p:ph type="sldNum" sz="quarter" idx="12"/>
          </p:nvPr>
        </p:nvSpPr>
        <p:spPr/>
        <p:txBody>
          <a:bodyPr/>
          <a:lstStyle/>
          <a:p>
            <a:fld id="{2515AB8F-1C56-49E9-90C8-78D22B0C1B97}" type="slidenum">
              <a:rPr lang="zh-CN" altLang="en-US" smtClean="0"/>
              <a:pPr/>
              <a:t>1</a:t>
            </a:fld>
            <a:endParaRPr lang="zh-CN" altLang="en-US" dirty="0"/>
          </a:p>
        </p:txBody>
      </p:sp>
      <p:sp>
        <p:nvSpPr>
          <p:cNvPr id="12" name="文本框 11">
            <a:extLst>
              <a:ext uri="{FF2B5EF4-FFF2-40B4-BE49-F238E27FC236}">
                <a16:creationId xmlns:a16="http://schemas.microsoft.com/office/drawing/2014/main" id="{F1EBAE33-1946-5D59-FBF1-144E84A6054A}"/>
              </a:ext>
            </a:extLst>
          </p:cNvPr>
          <p:cNvSpPr txBox="1"/>
          <p:nvPr/>
        </p:nvSpPr>
        <p:spPr>
          <a:xfrm>
            <a:off x="1172816" y="3048387"/>
            <a:ext cx="10058402" cy="954107"/>
          </a:xfrm>
          <a:prstGeom prst="rect">
            <a:avLst/>
          </a:prstGeom>
          <a:noFill/>
        </p:spPr>
        <p:txBody>
          <a:bodyPr wrap="square" rtlCol="0">
            <a:spAutoFit/>
          </a:bodyPr>
          <a:lstStyle/>
          <a:p>
            <a:pPr algn="ctr"/>
            <a:r>
              <a:rPr lang="en-US" altLang="zh-CN" sz="2800" dirty="0">
                <a:ln w="0"/>
                <a:solidFill>
                  <a:schemeClr val="accent1"/>
                </a:solidFill>
                <a:effectLst>
                  <a:outerShdw blurRad="38100" dist="25400" dir="5400000" algn="ctr" rotWithShape="0">
                    <a:srgbClr val="6E747A">
                      <a:alpha val="43000"/>
                    </a:srgbClr>
                  </a:outerShdw>
                </a:effectLst>
              </a:rPr>
              <a:t>A great platform to exchange ideas, share experiences and foster collaborations</a:t>
            </a:r>
            <a:endParaRPr lang="zh-CN" altLang="en-US" sz="2800" dirty="0">
              <a:ln w="0"/>
              <a:solidFill>
                <a:schemeClr val="accent1"/>
              </a:solidFill>
              <a:effectLst>
                <a:outerShdw blurRad="38100" dist="25400" dir="5400000" algn="ctr" rotWithShape="0">
                  <a:srgbClr val="6E747A">
                    <a:alpha val="43000"/>
                  </a:srgbClr>
                </a:outerShdw>
              </a:effectLst>
            </a:endParaRPr>
          </a:p>
        </p:txBody>
      </p:sp>
      <p:sp>
        <p:nvSpPr>
          <p:cNvPr id="15" name="文本框 14">
            <a:extLst>
              <a:ext uri="{FF2B5EF4-FFF2-40B4-BE49-F238E27FC236}">
                <a16:creationId xmlns:a16="http://schemas.microsoft.com/office/drawing/2014/main" id="{616AD7BE-EA30-67DE-1FAE-D5AC3A3A24FA}"/>
              </a:ext>
            </a:extLst>
          </p:cNvPr>
          <p:cNvSpPr txBox="1"/>
          <p:nvPr/>
        </p:nvSpPr>
        <p:spPr>
          <a:xfrm>
            <a:off x="2133599" y="4639852"/>
            <a:ext cx="8322367" cy="830997"/>
          </a:xfrm>
          <a:prstGeom prst="rect">
            <a:avLst/>
          </a:prstGeom>
          <a:noFill/>
        </p:spPr>
        <p:txBody>
          <a:bodyPr wrap="square" rtlCol="0">
            <a:spAutoFit/>
          </a:bodyPr>
          <a:lstStyle/>
          <a:p>
            <a:pPr algn="ctr"/>
            <a:r>
              <a:rPr lang="en-US" altLang="zh-CN" sz="4800" b="1" spc="50" dirty="0">
                <a:ln w="9525" cmpd="sng">
                  <a:solidFill>
                    <a:srgbClr val="9A8B3D"/>
                  </a:solidFill>
                  <a:prstDash val="solid"/>
                </a:ln>
                <a:solidFill>
                  <a:srgbClr val="70AD47">
                    <a:tint val="1000"/>
                  </a:srgbClr>
                </a:solidFill>
                <a:effectLst>
                  <a:glow rad="38100">
                    <a:schemeClr val="accent1">
                      <a:alpha val="40000"/>
                    </a:schemeClr>
                  </a:glow>
                </a:effectLst>
              </a:rPr>
              <a:t>Welcome!</a:t>
            </a:r>
            <a:endParaRPr lang="zh-CN" altLang="en-US" sz="4800" b="1" spc="50" dirty="0">
              <a:ln w="9525" cmpd="sng">
                <a:solidFill>
                  <a:srgbClr val="9A8B3D"/>
                </a:solidFill>
                <a:prstDash val="solid"/>
              </a:ln>
              <a:solidFill>
                <a:srgbClr val="70AD47">
                  <a:tint val="1000"/>
                </a:srgbClr>
              </a:solidFill>
              <a:effectLst>
                <a:glow rad="38100">
                  <a:schemeClr val="accent1">
                    <a:alpha val="40000"/>
                  </a:schemeClr>
                </a:glow>
              </a:effectLst>
            </a:endParaRPr>
          </a:p>
        </p:txBody>
      </p:sp>
      <p:sp>
        <p:nvSpPr>
          <p:cNvPr id="17" name="矩形 16">
            <a:extLst>
              <a:ext uri="{FF2B5EF4-FFF2-40B4-BE49-F238E27FC236}">
                <a16:creationId xmlns:a16="http://schemas.microsoft.com/office/drawing/2014/main" id="{9BDA3F43-8B83-C779-2E75-496B0454E6F3}"/>
              </a:ext>
            </a:extLst>
          </p:cNvPr>
          <p:cNvSpPr/>
          <p:nvPr/>
        </p:nvSpPr>
        <p:spPr>
          <a:xfrm>
            <a:off x="302341" y="1310089"/>
            <a:ext cx="11984884" cy="1754326"/>
          </a:xfrm>
          <a:prstGeom prst="rect">
            <a:avLst/>
          </a:prstGeom>
          <a:noFill/>
        </p:spPr>
        <p:txBody>
          <a:bodyPr wrap="none" lIns="91440" tIns="45720" rIns="91440" bIns="45720">
            <a:spAutoFit/>
          </a:bodyPr>
          <a:lstStyle/>
          <a:p>
            <a:pPr algn="ctr"/>
            <a:r>
              <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9th Unmanned Aerial Vehicle </a:t>
            </a:r>
          </a:p>
          <a:p>
            <a:pPr algn="ctr"/>
            <a:r>
              <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Conference</a:t>
            </a:r>
            <a:endPar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1" name="文本框 20">
            <a:extLst>
              <a:ext uri="{FF2B5EF4-FFF2-40B4-BE49-F238E27FC236}">
                <a16:creationId xmlns:a16="http://schemas.microsoft.com/office/drawing/2014/main" id="{AB8755BB-232F-DE7C-B304-7F3B71579B32}"/>
              </a:ext>
            </a:extLst>
          </p:cNvPr>
          <p:cNvSpPr txBox="1"/>
          <p:nvPr/>
        </p:nvSpPr>
        <p:spPr>
          <a:xfrm>
            <a:off x="10244320" y="6232278"/>
            <a:ext cx="1245705" cy="646331"/>
          </a:xfrm>
          <a:prstGeom prst="rect">
            <a:avLst/>
          </a:prstGeom>
          <a:noFill/>
        </p:spPr>
        <p:txBody>
          <a:bodyPr wrap="square" rtlCol="0">
            <a:spAutoFit/>
          </a:bodyPr>
          <a:lstStyle/>
          <a:p>
            <a:r>
              <a:rPr lang="zh-CN" altLang="en-US" dirty="0"/>
              <a:t>徐一宁</a:t>
            </a:r>
            <a:endParaRPr lang="en-US" altLang="zh-CN" dirty="0"/>
          </a:p>
          <a:p>
            <a:r>
              <a:rPr lang="en-US" altLang="zh-CN" dirty="0"/>
              <a:t>236109</a:t>
            </a:r>
            <a:endParaRPr lang="zh-CN" altLang="en-US" dirty="0"/>
          </a:p>
        </p:txBody>
      </p:sp>
    </p:spTree>
    <p:extLst>
      <p:ext uri="{BB962C8B-B14F-4D97-AF65-F5344CB8AC3E}">
        <p14:creationId xmlns:p14="http://schemas.microsoft.com/office/powerpoint/2010/main" val="150441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8"/>
          <a:stretch>
            <a:fillRect/>
          </a:stretch>
        </p:blipFill>
        <p:spPr>
          <a:xfrm>
            <a:off x="1431925" y="1141730"/>
            <a:ext cx="2095500" cy="2009775"/>
          </a:xfrm>
          <a:prstGeom prst="rect">
            <a:avLst/>
          </a:prstGeom>
        </p:spPr>
      </p:pic>
      <p:pic>
        <p:nvPicPr>
          <p:cNvPr id="9" name="图片 8"/>
          <p:cNvPicPr>
            <a:picLocks noChangeAspect="1"/>
          </p:cNvPicPr>
          <p:nvPr>
            <p:custDataLst>
              <p:tags r:id="rId2"/>
            </p:custDataLst>
          </p:nvPr>
        </p:nvPicPr>
        <p:blipFill>
          <a:blip r:embed="rId9"/>
          <a:stretch>
            <a:fillRect/>
          </a:stretch>
        </p:blipFill>
        <p:spPr>
          <a:xfrm>
            <a:off x="6976110" y="1069975"/>
            <a:ext cx="2143125" cy="1971675"/>
          </a:xfrm>
          <a:prstGeom prst="rect">
            <a:avLst/>
          </a:prstGeom>
        </p:spPr>
      </p:pic>
      <p:sp>
        <p:nvSpPr>
          <p:cNvPr id="1103" name="Google Shape;1103;p44"/>
          <p:cNvSpPr txBox="1">
            <a:spLocks noGrp="1"/>
          </p:cNvSpPr>
          <p:nvPr>
            <p:ph type="subTitle" idx="3"/>
            <p:custDataLst>
              <p:tags r:id="rId3"/>
            </p:custDataLst>
          </p:nvPr>
        </p:nvSpPr>
        <p:spPr>
          <a:xfrm>
            <a:off x="1658840" y="3041635"/>
            <a:ext cx="2964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Question</a:t>
            </a:r>
          </a:p>
        </p:txBody>
      </p:sp>
      <p:sp>
        <p:nvSpPr>
          <p:cNvPr id="1104" name="Google Shape;1104;p44"/>
          <p:cNvSpPr txBox="1"/>
          <p:nvPr>
            <p:custDataLst>
              <p:tags r:id="rId4"/>
            </p:custDataLst>
          </p:nvPr>
        </p:nvSpPr>
        <p:spPr>
          <a:xfrm>
            <a:off x="7298654" y="2959085"/>
            <a:ext cx="2964000" cy="5589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panose="020B0606020202050201"/>
              <a:buNone/>
              <a:defRPr sz="2000" b="0" i="0" u="none" strike="noStrike" cap="none">
                <a:solidFill>
                  <a:schemeClr val="dk1"/>
                </a:solidFill>
                <a:latin typeface="Headland One" panose="02020602060300060704"/>
                <a:ea typeface="Headland One" panose="02020602060300060704"/>
                <a:cs typeface="Headland One" panose="02020602060300060704"/>
                <a:sym typeface="Headland One" panose="02020602060300060704"/>
              </a:defRPr>
            </a:lvl1pPr>
            <a:lvl2pPr marL="914400" marR="0" lvl="1"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GB" sz="2800" b="1">
                <a:latin typeface="微软雅黑" panose="020B0503020204020204" pitchFamily="34" charset="-122"/>
                <a:ea typeface="微软雅黑" panose="020B0503020204020204" pitchFamily="34" charset="-122"/>
              </a:rPr>
              <a:t>Answer</a:t>
            </a:r>
          </a:p>
        </p:txBody>
      </p:sp>
      <p:sp>
        <p:nvSpPr>
          <p:cNvPr id="13" name="文本框 12"/>
          <p:cNvSpPr txBox="1"/>
          <p:nvPr/>
        </p:nvSpPr>
        <p:spPr>
          <a:xfrm>
            <a:off x="1162050" y="3702050"/>
            <a:ext cx="5153660" cy="1583690"/>
          </a:xfrm>
          <a:prstGeom prst="rect">
            <a:avLst/>
          </a:prstGeom>
          <a:noFill/>
          <a:ln w="9525">
            <a:noFill/>
          </a:ln>
        </p:spPr>
        <p:txBody>
          <a:bodyPr>
            <a:noAutofit/>
          </a:bodyPr>
          <a:lstStyle/>
          <a:p>
            <a:pPr indent="0" algn="l"/>
            <a:r>
              <a:rPr lang="en-US" b="0">
                <a:latin typeface="Calibri" panose="020F0502020204030204" charset="0"/>
                <a:ea typeface="宋体" panose="02010600030101010101" pitchFamily="2" charset="-122"/>
              </a:rPr>
              <a:t>How is the stable network between unmanned aerial vehicles (UAVs) and unmanned ground vehicles (UGVs) ensured in the VFC system to avoid transmission contention?</a:t>
            </a:r>
            <a:endParaRPr lang="en-US" altLang="en-US" b="0">
              <a:latin typeface="Calibri" panose="020F0502020204030204" charset="0"/>
              <a:ea typeface="宋体" panose="02010600030101010101" pitchFamily="2" charset="-122"/>
            </a:endParaRPr>
          </a:p>
        </p:txBody>
      </p:sp>
      <p:sp>
        <p:nvSpPr>
          <p:cNvPr id="14" name="文本框 13"/>
          <p:cNvSpPr txBox="1"/>
          <p:nvPr/>
        </p:nvSpPr>
        <p:spPr>
          <a:xfrm>
            <a:off x="6605270" y="3701733"/>
            <a:ext cx="5080000" cy="1753235"/>
          </a:xfrm>
          <a:prstGeom prst="rect">
            <a:avLst/>
          </a:prstGeom>
          <a:noFill/>
          <a:ln w="9525">
            <a:noFill/>
          </a:ln>
        </p:spPr>
        <p:txBody>
          <a:bodyPr>
            <a:spAutoFit/>
          </a:bodyPr>
          <a:lstStyle/>
          <a:p>
            <a:pPr indent="0"/>
            <a:r>
              <a:rPr lang="en-US" b="0">
                <a:latin typeface="Calibri" panose="020F0502020204030204" charset="0"/>
                <a:ea typeface="宋体" panose="02010600030101010101" pitchFamily="2" charset="-122"/>
              </a:rPr>
              <a:t>The VFC system employs an iterative algorithm that considers both network stability and communication efficiency. By evaluating the actual impact of task offloading in each iteration, the system adjusts task assignments to avoid contention, ensuring a stable communication environment.</a:t>
            </a:r>
            <a:endParaRPr lang="en-US" altLang="en-US" b="0">
              <a:latin typeface="Calibri" panose="020F0502020204030204" charset="0"/>
              <a:ea typeface="宋体" panose="02010600030101010101" pitchFamily="2" charset="-122"/>
            </a:endParaRPr>
          </a:p>
        </p:txBody>
      </p:sp>
      <p:sp>
        <p:nvSpPr>
          <p:cNvPr id="16" name="标题 15"/>
          <p:cNvSpPr>
            <a:spLocks noGrp="1"/>
          </p:cNvSpPr>
          <p:nvPr>
            <p:ph type="title"/>
            <p:custDataLst>
              <p:tags r:id="rId5"/>
            </p:custDataLst>
          </p:nvPr>
        </p:nvSpPr>
        <p:spPr>
          <a:xfrm>
            <a:off x="973145" y="-291"/>
            <a:ext cx="8168208" cy="790865"/>
          </a:xfrm>
        </p:spPr>
        <p:txBody>
          <a:bodyPr/>
          <a:lstStyle/>
          <a:p>
            <a:r>
              <a:rPr lang="en-US" altLang="zh-CN">
                <a:sym typeface="+mn-ea"/>
              </a:rPr>
              <a:t>Q&amp;A for keynote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8"/>
          <a:stretch>
            <a:fillRect/>
          </a:stretch>
        </p:blipFill>
        <p:spPr>
          <a:xfrm>
            <a:off x="1431925" y="1141730"/>
            <a:ext cx="2095500" cy="2009775"/>
          </a:xfrm>
          <a:prstGeom prst="rect">
            <a:avLst/>
          </a:prstGeom>
        </p:spPr>
      </p:pic>
      <p:pic>
        <p:nvPicPr>
          <p:cNvPr id="9" name="图片 8"/>
          <p:cNvPicPr>
            <a:picLocks noChangeAspect="1"/>
          </p:cNvPicPr>
          <p:nvPr>
            <p:custDataLst>
              <p:tags r:id="rId2"/>
            </p:custDataLst>
          </p:nvPr>
        </p:nvPicPr>
        <p:blipFill>
          <a:blip r:embed="rId9"/>
          <a:stretch>
            <a:fillRect/>
          </a:stretch>
        </p:blipFill>
        <p:spPr>
          <a:xfrm>
            <a:off x="6976110" y="1069975"/>
            <a:ext cx="2143125" cy="1971675"/>
          </a:xfrm>
          <a:prstGeom prst="rect">
            <a:avLst/>
          </a:prstGeom>
        </p:spPr>
      </p:pic>
      <p:sp>
        <p:nvSpPr>
          <p:cNvPr id="1103" name="Google Shape;1103;p44"/>
          <p:cNvSpPr txBox="1">
            <a:spLocks noGrp="1"/>
          </p:cNvSpPr>
          <p:nvPr>
            <p:ph type="subTitle" idx="3"/>
            <p:custDataLst>
              <p:tags r:id="rId3"/>
            </p:custDataLst>
          </p:nvPr>
        </p:nvSpPr>
        <p:spPr>
          <a:xfrm>
            <a:off x="1658840" y="3041635"/>
            <a:ext cx="2964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Question</a:t>
            </a:r>
          </a:p>
        </p:txBody>
      </p:sp>
      <p:sp>
        <p:nvSpPr>
          <p:cNvPr id="1104" name="Google Shape;1104;p44"/>
          <p:cNvSpPr txBox="1"/>
          <p:nvPr>
            <p:custDataLst>
              <p:tags r:id="rId4"/>
            </p:custDataLst>
          </p:nvPr>
        </p:nvSpPr>
        <p:spPr>
          <a:xfrm>
            <a:off x="7305004" y="2959085"/>
            <a:ext cx="2964000" cy="5589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panose="020B0606020202050201"/>
              <a:buNone/>
              <a:defRPr sz="2000" b="0" i="0" u="none" strike="noStrike" cap="none">
                <a:solidFill>
                  <a:schemeClr val="dk1"/>
                </a:solidFill>
                <a:latin typeface="Headland One" panose="02020602060300060704"/>
                <a:ea typeface="Headland One" panose="02020602060300060704"/>
                <a:cs typeface="Headland One" panose="02020602060300060704"/>
                <a:sym typeface="Headland One" panose="02020602060300060704"/>
              </a:defRPr>
            </a:lvl1pPr>
            <a:lvl2pPr marL="914400" marR="0" lvl="1"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048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GB" sz="2800" b="1">
                <a:latin typeface="微软雅黑" panose="020B0503020204020204" pitchFamily="34" charset="-122"/>
                <a:ea typeface="微软雅黑" panose="020B0503020204020204" pitchFamily="34" charset="-122"/>
              </a:rPr>
              <a:t>Answer</a:t>
            </a:r>
          </a:p>
        </p:txBody>
      </p:sp>
      <p:sp>
        <p:nvSpPr>
          <p:cNvPr id="13" name="文本框 12"/>
          <p:cNvSpPr txBox="1"/>
          <p:nvPr/>
        </p:nvSpPr>
        <p:spPr>
          <a:xfrm>
            <a:off x="1162050" y="3702050"/>
            <a:ext cx="5153660" cy="1583690"/>
          </a:xfrm>
          <a:prstGeom prst="rect">
            <a:avLst/>
          </a:prstGeom>
          <a:noFill/>
          <a:ln w="9525">
            <a:noFill/>
          </a:ln>
        </p:spPr>
        <p:txBody>
          <a:bodyPr>
            <a:noAutofit/>
          </a:bodyPr>
          <a:lstStyle/>
          <a:p>
            <a:pPr indent="0"/>
            <a:r>
              <a:rPr lang="en-US" b="0">
                <a:latin typeface="Calibri" panose="020F0502020204030204" charset="0"/>
                <a:ea typeface="宋体" panose="02010600030101010101" pitchFamily="2" charset="-122"/>
              </a:rPr>
              <a:t> In practical terms, what real-world applications can benefit the most from the proposed UAV-assisted communication system?</a:t>
            </a:r>
          </a:p>
        </p:txBody>
      </p:sp>
      <p:sp>
        <p:nvSpPr>
          <p:cNvPr id="14" name="文本框 13"/>
          <p:cNvSpPr txBox="1"/>
          <p:nvPr/>
        </p:nvSpPr>
        <p:spPr>
          <a:xfrm>
            <a:off x="6564630" y="3701733"/>
            <a:ext cx="5080000" cy="1476375"/>
          </a:xfrm>
          <a:prstGeom prst="rect">
            <a:avLst/>
          </a:prstGeom>
          <a:noFill/>
          <a:ln w="9525">
            <a:noFill/>
          </a:ln>
        </p:spPr>
        <p:txBody>
          <a:bodyPr>
            <a:spAutoFit/>
          </a:bodyPr>
          <a:lstStyle/>
          <a:p>
            <a:pPr indent="0"/>
            <a:r>
              <a:rPr lang="en-US" b="0">
                <a:latin typeface="Calibri" panose="020F0502020204030204" charset="0"/>
                <a:ea typeface="宋体" panose="02010600030101010101" pitchFamily="2" charset="-122"/>
              </a:rPr>
              <a:t>The proposed system holds promise for applications such as disaster response, surveillance, and remote sensing, where UAVs can provide flexible and rapidly deployable communication links in challenging and dynamic environments.</a:t>
            </a:r>
          </a:p>
        </p:txBody>
      </p:sp>
      <p:sp>
        <p:nvSpPr>
          <p:cNvPr id="2" name="标题 1"/>
          <p:cNvSpPr>
            <a:spLocks noGrp="1"/>
          </p:cNvSpPr>
          <p:nvPr>
            <p:ph type="title"/>
            <p:custDataLst>
              <p:tags r:id="rId5"/>
            </p:custDataLst>
          </p:nvPr>
        </p:nvSpPr>
        <p:spPr>
          <a:xfrm>
            <a:off x="973145" y="-291"/>
            <a:ext cx="8168208" cy="790865"/>
          </a:xfrm>
        </p:spPr>
        <p:txBody>
          <a:bodyPr/>
          <a:lstStyle/>
          <a:p>
            <a:r>
              <a:rPr lang="en-US" altLang="zh-CN">
                <a:sym typeface="+mn-ea"/>
              </a:rPr>
              <a:t>Q&amp;A for keynote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9448800" y="6356350"/>
            <a:ext cx="2743200" cy="365125"/>
          </a:xfrm>
        </p:spPr>
        <p:txBody>
          <a:bodyPr/>
          <a:lstStyle/>
          <a:p>
            <a:fld id="{2515AB8F-1C56-49E9-90C8-78D22B0C1B97}" type="slidenum">
              <a:rPr lang="zh-CN" altLang="en-US" smtClean="0"/>
              <a:t>12</a:t>
            </a:fld>
            <a:endParaRPr lang="zh-CN" altLang="en-US" dirty="0"/>
          </a:p>
        </p:txBody>
      </p:sp>
      <p:sp>
        <p:nvSpPr>
          <p:cNvPr id="4" name="文本框 3"/>
          <p:cNvSpPr txBox="1"/>
          <p:nvPr/>
        </p:nvSpPr>
        <p:spPr>
          <a:xfrm>
            <a:off x="6096000" y="3803650"/>
            <a:ext cx="3609340" cy="645160"/>
          </a:xfrm>
          <a:prstGeom prst="rect">
            <a:avLst/>
          </a:prstGeom>
          <a:noFill/>
        </p:spPr>
        <p:txBody>
          <a:bodyPr wrap="square" rtlCol="0">
            <a:spAutoFit/>
          </a:bodyPr>
          <a:lstStyle/>
          <a:p>
            <a:r>
              <a:rPr lang="en-US" altLang="zh-CN" sz="3600">
                <a:solidFill>
                  <a:schemeClr val="accent1"/>
                </a:solidFill>
              </a:rPr>
              <a:t>Closing Speech</a:t>
            </a:r>
          </a:p>
        </p:txBody>
      </p:sp>
      <p:sp>
        <p:nvSpPr>
          <p:cNvPr id="7" name="矩形 6"/>
          <p:cNvSpPr/>
          <p:nvPr/>
        </p:nvSpPr>
        <p:spPr>
          <a:xfrm>
            <a:off x="3056255" y="1311275"/>
            <a:ext cx="9291320" cy="1753235"/>
          </a:xfrm>
          <a:prstGeom prst="rect">
            <a:avLst/>
          </a:prstGeom>
          <a:noFill/>
          <a:ln>
            <a:noFill/>
          </a:ln>
        </p:spPr>
        <p:txBody>
          <a:bodyPr wrap="square" rtlCol="0" anchor="t">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lumMod val="60000"/>
                      <a:lumOff val="40000"/>
                    </a:schemeClr>
                  </a:outerShdw>
                </a:effectLst>
                <a:sym typeface="+mn-ea"/>
              </a:rPr>
              <a:t>The 9</a:t>
            </a:r>
            <a:r>
              <a:rPr lang="zh-CN" altLang="en-US" sz="5400" b="1" baseline="30000" dirty="0">
                <a:ln w="9525">
                  <a:solidFill>
                    <a:schemeClr val="bg1"/>
                  </a:solidFill>
                  <a:prstDash val="solid"/>
                </a:ln>
                <a:solidFill>
                  <a:schemeClr val="accent5"/>
                </a:solidFill>
                <a:effectLst>
                  <a:outerShdw blurRad="12700" dist="38100" dir="2700000" algn="tl" rotWithShape="0">
                    <a:schemeClr val="accent5">
                      <a:lumMod val="60000"/>
                      <a:lumOff val="40000"/>
                      <a:lumMod val="60000"/>
                      <a:lumOff val="40000"/>
                    </a:schemeClr>
                  </a:outerShdw>
                </a:effectLst>
                <a:sym typeface="+mn-ea"/>
              </a:rPr>
              <a:t>th</a:t>
            </a: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lumMod val="60000"/>
                      <a:lumOff val="40000"/>
                    </a:schemeClr>
                  </a:outerShdw>
                </a:effectLst>
                <a:sym typeface="+mn-ea"/>
              </a:rPr>
              <a:t> Unmanned Aerial Vehicle</a:t>
            </a:r>
            <a:r>
              <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lumMod val="60000"/>
                      <a:lumOff val="40000"/>
                    </a:schemeClr>
                  </a:outerShdw>
                </a:effectLst>
                <a:sym typeface="+mn-ea"/>
              </a:rPr>
              <a:t> </a:t>
            </a: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lumMod val="60000"/>
                      <a:lumOff val="40000"/>
                    </a:schemeClr>
                  </a:outerShdw>
                </a:effectLst>
                <a:sym typeface="+mn-ea"/>
              </a:rPr>
              <a:t>Conference</a:t>
            </a:r>
          </a:p>
        </p:txBody>
      </p:sp>
      <p:sp>
        <p:nvSpPr>
          <p:cNvPr id="8" name="文本框 7"/>
          <p:cNvSpPr txBox="1"/>
          <p:nvPr/>
        </p:nvSpPr>
        <p:spPr>
          <a:xfrm>
            <a:off x="10694670" y="6142990"/>
            <a:ext cx="1163320" cy="645160"/>
          </a:xfrm>
          <a:prstGeom prst="rect">
            <a:avLst/>
          </a:prstGeom>
          <a:noFill/>
        </p:spPr>
        <p:txBody>
          <a:bodyPr wrap="square" rtlCol="0">
            <a:spAutoFit/>
          </a:bodyPr>
          <a:lstStyle/>
          <a:p>
            <a:r>
              <a:rPr lang="zh-CN" altLang="en-US"/>
              <a:t>王一帆</a:t>
            </a:r>
          </a:p>
          <a:p>
            <a:r>
              <a:rPr lang="en-US" altLang="zh-CN"/>
              <a:t>236094</a:t>
            </a:r>
          </a:p>
        </p:txBody>
      </p:sp>
      <p:sp>
        <p:nvSpPr>
          <p:cNvPr id="100" name="文本框 99"/>
          <p:cNvSpPr txBox="1"/>
          <p:nvPr/>
        </p:nvSpPr>
        <p:spPr>
          <a:xfrm>
            <a:off x="5544185" y="4526280"/>
            <a:ext cx="4713605" cy="368300"/>
          </a:xfrm>
          <a:prstGeom prst="rect">
            <a:avLst/>
          </a:prstGeom>
          <a:noFill/>
          <a:ln w="9525">
            <a:noFill/>
          </a:ln>
        </p:spPr>
        <p:txBody>
          <a:bodyPr wrap="square">
            <a:spAutoFit/>
            <a:scene3d>
              <a:camera prst="orthographicFront"/>
              <a:lightRig rig="threePt" dir="t"/>
            </a:scene3d>
          </a:bodyPr>
          <a:lstStyle/>
          <a:p>
            <a:pPr marL="0" indent="0" algn="l"/>
            <a:r>
              <a:rPr lang="en-US" b="0" i="1">
                <a:ln w="12700">
                  <a:solidFill>
                    <a:schemeClr val="accent5"/>
                  </a:solidFill>
                  <a:prstDash val="solid"/>
                </a:ln>
                <a:pattFill prst="ltDnDiag">
                  <a:fgClr>
                    <a:schemeClr val="accent5">
                      <a:lumMod val="60000"/>
                      <a:lumOff val="40000"/>
                      <a:lumMod val="60000"/>
                      <a:lumOff val="40000"/>
                    </a:schemeClr>
                  </a:fgClr>
                  <a:bgClr>
                    <a:schemeClr val="bg1"/>
                  </a:bgClr>
                </a:pattFill>
                <a:effectLst/>
                <a:latin typeface="Calibri" charset="0"/>
                <a:cs typeface="宋体" charset="0"/>
              </a:rPr>
              <a:t>Thank you all for being a part of this journey</a:t>
            </a:r>
            <a:endParaRPr lang="en-US" altLang="en-US" b="0" i="1">
              <a:ln w="12700">
                <a:solidFill>
                  <a:schemeClr val="accent5"/>
                </a:solidFill>
                <a:prstDash val="solid"/>
              </a:ln>
              <a:pattFill prst="ltDnDiag">
                <a:fgClr>
                  <a:schemeClr val="accent5">
                    <a:lumMod val="60000"/>
                    <a:lumOff val="40000"/>
                    <a:lumMod val="60000"/>
                    <a:lumOff val="40000"/>
                  </a:schemeClr>
                </a:fgClr>
                <a:bgClr>
                  <a:schemeClr val="bg1"/>
                </a:bgClr>
              </a:pattFill>
              <a:effectLst/>
              <a:latin typeface="Calibri" charset="0"/>
              <a:cs typeface="宋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85B3D7-0760-377F-AEBB-418D6E1ADB36}"/>
              </a:ext>
            </a:extLst>
          </p:cNvPr>
          <p:cNvSpPr>
            <a:spLocks noGrp="1"/>
          </p:cNvSpPr>
          <p:nvPr>
            <p:ph type="sldNum" sz="quarter" idx="4294967295"/>
          </p:nvPr>
        </p:nvSpPr>
        <p:spPr>
          <a:xfrm>
            <a:off x="9448800" y="6356350"/>
            <a:ext cx="2743200" cy="365125"/>
          </a:xfrm>
        </p:spPr>
        <p:txBody>
          <a:bodyPr/>
          <a:lstStyle/>
          <a:p>
            <a:fld id="{2515AB8F-1C56-49E9-90C8-78D22B0C1B97}" type="slidenum">
              <a:rPr lang="zh-CN" altLang="en-US" smtClean="0"/>
              <a:pPr/>
              <a:t>2</a:t>
            </a:fld>
            <a:endParaRPr lang="zh-CN" altLang="en-US" dirty="0"/>
          </a:p>
        </p:txBody>
      </p:sp>
      <p:sp>
        <p:nvSpPr>
          <p:cNvPr id="5" name="文本框 4">
            <a:extLst>
              <a:ext uri="{FF2B5EF4-FFF2-40B4-BE49-F238E27FC236}">
                <a16:creationId xmlns:a16="http://schemas.microsoft.com/office/drawing/2014/main" id="{135E3518-0B73-3E0B-2355-1C19BA9B3C77}"/>
              </a:ext>
            </a:extLst>
          </p:cNvPr>
          <p:cNvSpPr txBox="1"/>
          <p:nvPr/>
        </p:nvSpPr>
        <p:spPr>
          <a:xfrm>
            <a:off x="3802743" y="1074057"/>
            <a:ext cx="7815943" cy="923330"/>
          </a:xfrm>
          <a:prstGeom prst="rect">
            <a:avLst/>
          </a:prstGeom>
          <a:noFill/>
        </p:spPr>
        <p:txBody>
          <a:bodyPr wrap="square" rtlCol="0">
            <a:spAutoFit/>
          </a:bodyPr>
          <a:lstStyle/>
          <a:p>
            <a:pPr algn="ctr"/>
            <a:r>
              <a:rPr lang="en-US" altLang="zh-CN" sz="5400" dirty="0"/>
              <a:t>Keynote 1</a:t>
            </a:r>
            <a:endParaRPr lang="zh-CN" altLang="en-US" sz="5400" dirty="0"/>
          </a:p>
        </p:txBody>
      </p:sp>
      <p:sp>
        <p:nvSpPr>
          <p:cNvPr id="6" name="文本框 5">
            <a:extLst>
              <a:ext uri="{FF2B5EF4-FFF2-40B4-BE49-F238E27FC236}">
                <a16:creationId xmlns:a16="http://schemas.microsoft.com/office/drawing/2014/main" id="{C051D5A7-D490-D27A-F054-E9D864F25B9F}"/>
              </a:ext>
            </a:extLst>
          </p:cNvPr>
          <p:cNvSpPr txBox="1"/>
          <p:nvPr/>
        </p:nvSpPr>
        <p:spPr>
          <a:xfrm>
            <a:off x="3592286" y="2213429"/>
            <a:ext cx="8527143" cy="1938992"/>
          </a:xfrm>
          <a:prstGeom prst="rect">
            <a:avLst/>
          </a:prstGeom>
          <a:noFill/>
        </p:spPr>
        <p:txBody>
          <a:bodyPr wrap="square" rtlCol="0">
            <a:spAutoFit/>
          </a:bodyPr>
          <a:lstStyle/>
          <a:p>
            <a:r>
              <a:rPr lang="en-US" altLang="zh-CN" sz="4000" dirty="0"/>
              <a:t>Task Offloading for Post-Disaster Rescue in Unmanned Aerial Vehicles Networks</a:t>
            </a:r>
            <a:endParaRPr lang="zh-CN" altLang="en-US" sz="4000" dirty="0"/>
          </a:p>
        </p:txBody>
      </p:sp>
      <p:sp>
        <p:nvSpPr>
          <p:cNvPr id="3" name="文本框 2">
            <a:extLst>
              <a:ext uri="{FF2B5EF4-FFF2-40B4-BE49-F238E27FC236}">
                <a16:creationId xmlns:a16="http://schemas.microsoft.com/office/drawing/2014/main" id="{2529971D-EEC3-5DC7-8602-49818094C653}"/>
              </a:ext>
            </a:extLst>
          </p:cNvPr>
          <p:cNvSpPr txBox="1"/>
          <p:nvPr/>
        </p:nvSpPr>
        <p:spPr>
          <a:xfrm>
            <a:off x="10244320" y="6232278"/>
            <a:ext cx="1245705" cy="646331"/>
          </a:xfrm>
          <a:prstGeom prst="rect">
            <a:avLst/>
          </a:prstGeom>
          <a:noFill/>
        </p:spPr>
        <p:txBody>
          <a:bodyPr wrap="square" rtlCol="0">
            <a:spAutoFit/>
          </a:bodyPr>
          <a:lstStyle/>
          <a:p>
            <a:r>
              <a:rPr lang="zh-CN" altLang="en-US" dirty="0"/>
              <a:t>谢伊凡</a:t>
            </a:r>
            <a:r>
              <a:rPr lang="en-US" altLang="zh-CN" dirty="0"/>
              <a:t>236108</a:t>
            </a:r>
            <a:endParaRPr lang="zh-CN" altLang="en-US" dirty="0"/>
          </a:p>
        </p:txBody>
      </p:sp>
    </p:spTree>
    <p:extLst>
      <p:ext uri="{BB962C8B-B14F-4D97-AF65-F5344CB8AC3E}">
        <p14:creationId xmlns:p14="http://schemas.microsoft.com/office/powerpoint/2010/main" val="306354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84AADF-38D3-E343-8106-A8E4BA723B27}"/>
              </a:ext>
            </a:extLst>
          </p:cNvPr>
          <p:cNvSpPr>
            <a:spLocks noGrp="1"/>
          </p:cNvSpPr>
          <p:nvPr>
            <p:ph type="sldNum" sz="quarter" idx="12"/>
          </p:nvPr>
        </p:nvSpPr>
        <p:spPr/>
        <p:txBody>
          <a:bodyPr/>
          <a:lstStyle/>
          <a:p>
            <a:fld id="{2515AB8F-1C56-49E9-90C8-78D22B0C1B97}" type="slidenum">
              <a:rPr lang="zh-CN" altLang="en-US" smtClean="0"/>
              <a:pPr/>
              <a:t>3</a:t>
            </a:fld>
            <a:endParaRPr lang="zh-CN" altLang="en-US" dirty="0"/>
          </a:p>
        </p:txBody>
      </p:sp>
      <p:sp>
        <p:nvSpPr>
          <p:cNvPr id="3" name="标题 2">
            <a:extLst>
              <a:ext uri="{FF2B5EF4-FFF2-40B4-BE49-F238E27FC236}">
                <a16:creationId xmlns:a16="http://schemas.microsoft.com/office/drawing/2014/main" id="{416A081D-16DF-A042-BD0C-7E6CA9847FD0}"/>
              </a:ext>
            </a:extLst>
          </p:cNvPr>
          <p:cNvSpPr>
            <a:spLocks noGrp="1"/>
          </p:cNvSpPr>
          <p:nvPr>
            <p:ph type="title"/>
          </p:nvPr>
        </p:nvSpPr>
        <p:spPr>
          <a:xfrm>
            <a:off x="1091254" y="237834"/>
            <a:ext cx="8601385" cy="790865"/>
          </a:xfrm>
        </p:spPr>
        <p:txBody>
          <a:bodyPr>
            <a:normAutofit/>
          </a:bodyPr>
          <a:lstStyle/>
          <a:p>
            <a:r>
              <a:rPr lang="en-US" altLang="zh-CN" sz="3600" b="1" dirty="0">
                <a:latin typeface="Arial" panose="020B0604020202020204" pitchFamily="34" charset="0"/>
                <a:cs typeface="Arial" panose="020B0604020202020204" pitchFamily="34" charset="0"/>
                <a:sym typeface="+mn-lt"/>
              </a:rPr>
              <a:t>Introduction</a:t>
            </a:r>
            <a:endParaRPr kumimoji="1" lang="en-US" altLang="zh-CN" dirty="0"/>
          </a:p>
        </p:txBody>
      </p:sp>
      <p:sp>
        <p:nvSpPr>
          <p:cNvPr id="4" name="文本框 3">
            <a:extLst>
              <a:ext uri="{FF2B5EF4-FFF2-40B4-BE49-F238E27FC236}">
                <a16:creationId xmlns:a16="http://schemas.microsoft.com/office/drawing/2014/main" id="{177CA34C-7E6B-A939-E7D6-486D5EA59CBA}"/>
              </a:ext>
            </a:extLst>
          </p:cNvPr>
          <p:cNvSpPr txBox="1"/>
          <p:nvPr/>
        </p:nvSpPr>
        <p:spPr>
          <a:xfrm>
            <a:off x="911980" y="920621"/>
            <a:ext cx="6089953" cy="5139869"/>
          </a:xfrm>
          <a:prstGeom prst="rect">
            <a:avLst/>
          </a:prstGeom>
          <a:noFill/>
        </p:spPr>
        <p:txBody>
          <a:bodyPr wrap="square" rtlCol="0">
            <a:spAutoFit/>
          </a:bodyPr>
          <a:lstStyle/>
          <a:p>
            <a:r>
              <a:rPr lang="en-US" altLang="zh-CN" sz="3200" dirty="0">
                <a:solidFill>
                  <a:schemeClr val="accent3">
                    <a:lumMod val="60000"/>
                    <a:lumOff val="40000"/>
                  </a:schemeClr>
                </a:solidFill>
              </a:rPr>
              <a:t>Natural disasters</a:t>
            </a:r>
          </a:p>
          <a:p>
            <a:r>
              <a:rPr lang="en-US" altLang="zh-CN" sz="2400" dirty="0"/>
              <a:t>The frequency of recorded natural disasters has surged almost five-fold globally.</a:t>
            </a:r>
          </a:p>
          <a:p>
            <a:r>
              <a:rPr lang="en-US" altLang="zh-CN" sz="3200" dirty="0">
                <a:solidFill>
                  <a:schemeClr val="accent3">
                    <a:lumMod val="60000"/>
                    <a:lumOff val="40000"/>
                  </a:schemeClr>
                </a:solidFill>
              </a:rPr>
              <a:t>Advantages of drones</a:t>
            </a:r>
          </a:p>
          <a:p>
            <a:r>
              <a:rPr lang="en-US" altLang="zh-CN" sz="2400" dirty="0"/>
              <a:t>Due to their low cost, high mobility and deployment flexibility, UAVs can easily enter the affected areas that are otherwise difficult to reach . As such, utilizing the onboard sensors and wireless communications of UAVs, the digital map of the post-disaster area can be drawn.</a:t>
            </a:r>
            <a:endParaRPr lang="zh-CN" altLang="en-US" sz="2400" dirty="0"/>
          </a:p>
        </p:txBody>
      </p:sp>
      <p:sp>
        <p:nvSpPr>
          <p:cNvPr id="5" name="文本框 4">
            <a:extLst>
              <a:ext uri="{FF2B5EF4-FFF2-40B4-BE49-F238E27FC236}">
                <a16:creationId xmlns:a16="http://schemas.microsoft.com/office/drawing/2014/main" id="{1E4FD7B0-172B-E12D-27C0-23057907F1A9}"/>
              </a:ext>
            </a:extLst>
          </p:cNvPr>
          <p:cNvSpPr txBox="1"/>
          <p:nvPr/>
        </p:nvSpPr>
        <p:spPr>
          <a:xfrm>
            <a:off x="10244320" y="6232278"/>
            <a:ext cx="1245705" cy="646331"/>
          </a:xfrm>
          <a:prstGeom prst="rect">
            <a:avLst/>
          </a:prstGeom>
          <a:noFill/>
        </p:spPr>
        <p:txBody>
          <a:bodyPr wrap="square" rtlCol="0">
            <a:spAutoFit/>
          </a:bodyPr>
          <a:lstStyle/>
          <a:p>
            <a:r>
              <a:rPr lang="zh-CN" altLang="en-US" dirty="0"/>
              <a:t>谢伊凡</a:t>
            </a:r>
            <a:r>
              <a:rPr lang="en-US" altLang="zh-CN" dirty="0"/>
              <a:t>236108</a:t>
            </a:r>
            <a:endParaRPr lang="zh-CN" altLang="en-US" dirty="0"/>
          </a:p>
        </p:txBody>
      </p:sp>
      <p:pic>
        <p:nvPicPr>
          <p:cNvPr id="6" name="图片 5">
            <a:extLst>
              <a:ext uri="{FF2B5EF4-FFF2-40B4-BE49-F238E27FC236}">
                <a16:creationId xmlns:a16="http://schemas.microsoft.com/office/drawing/2014/main" id="{FA1052C2-A454-B5EC-CF52-C6FCB9DD1B12}"/>
              </a:ext>
            </a:extLst>
          </p:cNvPr>
          <p:cNvPicPr>
            <a:picLocks noChangeAspect="1"/>
          </p:cNvPicPr>
          <p:nvPr/>
        </p:nvPicPr>
        <p:blipFill>
          <a:blip r:embed="rId3"/>
          <a:stretch>
            <a:fillRect/>
          </a:stretch>
        </p:blipFill>
        <p:spPr>
          <a:xfrm>
            <a:off x="7109995" y="1766668"/>
            <a:ext cx="4849394" cy="4121184"/>
          </a:xfrm>
          <a:prstGeom prst="rect">
            <a:avLst/>
          </a:prstGeom>
        </p:spPr>
      </p:pic>
    </p:spTree>
    <p:extLst>
      <p:ext uri="{BB962C8B-B14F-4D97-AF65-F5344CB8AC3E}">
        <p14:creationId xmlns:p14="http://schemas.microsoft.com/office/powerpoint/2010/main" val="23443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84AADF-38D3-E343-8106-A8E4BA723B27}"/>
              </a:ext>
            </a:extLst>
          </p:cNvPr>
          <p:cNvSpPr>
            <a:spLocks noGrp="1"/>
          </p:cNvSpPr>
          <p:nvPr>
            <p:ph type="sldNum" sz="quarter" idx="12"/>
          </p:nvPr>
        </p:nvSpPr>
        <p:spPr/>
        <p:txBody>
          <a:bodyPr/>
          <a:lstStyle/>
          <a:p>
            <a:fld id="{2515AB8F-1C56-49E9-90C8-78D22B0C1B97}" type="slidenum">
              <a:rPr lang="zh-CN" altLang="en-US" smtClean="0"/>
              <a:pPr/>
              <a:t>4</a:t>
            </a:fld>
            <a:endParaRPr lang="zh-CN" altLang="en-US" dirty="0"/>
          </a:p>
        </p:txBody>
      </p:sp>
      <p:sp>
        <p:nvSpPr>
          <p:cNvPr id="3" name="标题 2">
            <a:extLst>
              <a:ext uri="{FF2B5EF4-FFF2-40B4-BE49-F238E27FC236}">
                <a16:creationId xmlns:a16="http://schemas.microsoft.com/office/drawing/2014/main" id="{416A081D-16DF-A042-BD0C-7E6CA9847FD0}"/>
              </a:ext>
            </a:extLst>
          </p:cNvPr>
          <p:cNvSpPr>
            <a:spLocks noGrp="1"/>
          </p:cNvSpPr>
          <p:nvPr>
            <p:ph type="title"/>
          </p:nvPr>
        </p:nvSpPr>
        <p:spPr/>
        <p:txBody>
          <a:bodyPr>
            <a:normAutofit/>
          </a:bodyPr>
          <a:lstStyle/>
          <a:p>
            <a:r>
              <a:rPr kumimoji="1" lang="en-US" altLang="zh-CN" dirty="0"/>
              <a:t>Contributions</a:t>
            </a:r>
            <a:endParaRPr kumimoji="1" lang="zh-CN" altLang="en-US" dirty="0"/>
          </a:p>
        </p:txBody>
      </p:sp>
      <p:sp>
        <p:nvSpPr>
          <p:cNvPr id="8" name="文本框 7">
            <a:extLst>
              <a:ext uri="{FF2B5EF4-FFF2-40B4-BE49-F238E27FC236}">
                <a16:creationId xmlns:a16="http://schemas.microsoft.com/office/drawing/2014/main" id="{BB213549-EE19-A043-88EB-ACBD4E1C448E}"/>
              </a:ext>
            </a:extLst>
          </p:cNvPr>
          <p:cNvSpPr txBox="1"/>
          <p:nvPr/>
        </p:nvSpPr>
        <p:spPr>
          <a:xfrm>
            <a:off x="1091255" y="1189755"/>
            <a:ext cx="10501655" cy="4666790"/>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altLang="zh-CN" sz="2400" dirty="0">
                <a:solidFill>
                  <a:schemeClr val="accent4"/>
                </a:solidFill>
              </a:rPr>
              <a:t>Framework</a:t>
            </a:r>
            <a:r>
              <a:rPr lang="en-US" altLang="zh-CN" sz="2400" dirty="0"/>
              <a:t>: We propose a tripartite dynamic cooperation framework among UAVs, UGVs and base stations during the post-disaster rescue.</a:t>
            </a:r>
          </a:p>
          <a:p>
            <a:pPr marL="342900" indent="-342900">
              <a:lnSpc>
                <a:spcPct val="125000"/>
              </a:lnSpc>
              <a:buFont typeface="Arial" panose="020B0604020202020204" pitchFamily="34" charset="0"/>
              <a:buChar char="•"/>
            </a:pPr>
            <a:r>
              <a:rPr lang="en-US" altLang="zh-CN" sz="2400" dirty="0">
                <a:solidFill>
                  <a:schemeClr val="accent4"/>
                </a:solidFill>
              </a:rPr>
              <a:t>Scheme</a:t>
            </a:r>
            <a:r>
              <a:rPr lang="en-US" altLang="zh-CN" sz="2400" dirty="0"/>
              <a:t>: We devise a distributed stable matching algorithm that makes full use of the dynamic characteristics of UAVs and UGVs.</a:t>
            </a:r>
          </a:p>
          <a:p>
            <a:pPr marL="342900" indent="-342900">
              <a:lnSpc>
                <a:spcPct val="125000"/>
              </a:lnSpc>
              <a:buFont typeface="Arial" panose="020B0604020202020204" pitchFamily="34" charset="0"/>
              <a:buChar char="•"/>
            </a:pPr>
            <a:r>
              <a:rPr lang="en-US" altLang="zh-CN" sz="2400" dirty="0" err="1">
                <a:solidFill>
                  <a:schemeClr val="accent4"/>
                </a:solidFill>
              </a:rPr>
              <a:t>Validation</a:t>
            </a:r>
            <a:r>
              <a:rPr lang="en-US" altLang="zh-CN" sz="2400" dirty="0" err="1"/>
              <a:t>:The</a:t>
            </a:r>
            <a:r>
              <a:rPr lang="en-US" altLang="zh-CN" sz="2400" dirty="0"/>
              <a:t> feasibility and effectiveness of the proposed scheme are evaluated by extensive simulations. Numerical results demonstrate that the proposed scheme can not only maximize the utility of UAVs, but also reduce the average delay, compared with conventional schemes. </a:t>
            </a:r>
          </a:p>
        </p:txBody>
      </p:sp>
      <p:sp>
        <p:nvSpPr>
          <p:cNvPr id="4" name="文本框 3">
            <a:extLst>
              <a:ext uri="{FF2B5EF4-FFF2-40B4-BE49-F238E27FC236}">
                <a16:creationId xmlns:a16="http://schemas.microsoft.com/office/drawing/2014/main" id="{95321748-15A3-B2BD-41F1-4C6E570EB213}"/>
              </a:ext>
            </a:extLst>
          </p:cNvPr>
          <p:cNvSpPr txBox="1"/>
          <p:nvPr/>
        </p:nvSpPr>
        <p:spPr>
          <a:xfrm>
            <a:off x="10244320" y="6232278"/>
            <a:ext cx="1245705" cy="646331"/>
          </a:xfrm>
          <a:prstGeom prst="rect">
            <a:avLst/>
          </a:prstGeom>
          <a:noFill/>
        </p:spPr>
        <p:txBody>
          <a:bodyPr wrap="square" rtlCol="0">
            <a:spAutoFit/>
          </a:bodyPr>
          <a:lstStyle/>
          <a:p>
            <a:r>
              <a:rPr lang="zh-CN" altLang="en-US" dirty="0"/>
              <a:t>谢伊凡</a:t>
            </a:r>
            <a:r>
              <a:rPr lang="en-US" altLang="zh-CN" dirty="0"/>
              <a:t>236108</a:t>
            </a:r>
            <a:endParaRPr lang="zh-CN" altLang="en-US" dirty="0"/>
          </a:p>
        </p:txBody>
      </p:sp>
    </p:spTree>
    <p:extLst>
      <p:ext uri="{BB962C8B-B14F-4D97-AF65-F5344CB8AC3E}">
        <p14:creationId xmlns:p14="http://schemas.microsoft.com/office/powerpoint/2010/main" val="259737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2C79558-B5E3-714C-939A-3F1889D0A2B0}"/>
              </a:ext>
            </a:extLst>
          </p:cNvPr>
          <p:cNvSpPr>
            <a:spLocks noGrp="1"/>
          </p:cNvSpPr>
          <p:nvPr>
            <p:ph type="body" sz="quarter" idx="10"/>
          </p:nvPr>
        </p:nvSpPr>
        <p:spPr>
          <a:xfrm>
            <a:off x="3142754" y="2641600"/>
            <a:ext cx="8050180" cy="1430867"/>
          </a:xfrm>
        </p:spPr>
        <p:txBody>
          <a:bodyPr>
            <a:normAutofit/>
          </a:bodyPr>
          <a:lstStyle/>
          <a:p>
            <a:r>
              <a:rPr kumimoji="1" lang="en-US" altLang="zh-CN" sz="8800" b="1" dirty="0">
                <a:latin typeface="Arial" panose="020B0604020202020204" pitchFamily="34" charset="0"/>
                <a:cs typeface="Arial" panose="020B0604020202020204" pitchFamily="34" charset="0"/>
              </a:rPr>
              <a:t>Thanks!</a:t>
            </a:r>
            <a:endParaRPr kumimoji="1" lang="zh-CN" altLang="en-US" sz="8800" b="1"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8E0CD5D8-BA29-50F3-300A-9F1B463A9A36}"/>
              </a:ext>
            </a:extLst>
          </p:cNvPr>
          <p:cNvSpPr txBox="1"/>
          <p:nvPr/>
        </p:nvSpPr>
        <p:spPr>
          <a:xfrm>
            <a:off x="10244320" y="6232278"/>
            <a:ext cx="1245705" cy="646331"/>
          </a:xfrm>
          <a:prstGeom prst="rect">
            <a:avLst/>
          </a:prstGeom>
          <a:noFill/>
        </p:spPr>
        <p:txBody>
          <a:bodyPr wrap="square" rtlCol="0">
            <a:spAutoFit/>
          </a:bodyPr>
          <a:lstStyle/>
          <a:p>
            <a:r>
              <a:rPr lang="zh-CN" altLang="en-US" dirty="0"/>
              <a:t>谢伊凡</a:t>
            </a:r>
            <a:r>
              <a:rPr lang="en-US" altLang="zh-CN" dirty="0"/>
              <a:t>236108</a:t>
            </a:r>
            <a:endParaRPr lang="zh-CN" altLang="en-US" dirty="0"/>
          </a:p>
        </p:txBody>
      </p:sp>
    </p:spTree>
    <p:extLst>
      <p:ext uri="{BB962C8B-B14F-4D97-AF65-F5344CB8AC3E}">
        <p14:creationId xmlns:p14="http://schemas.microsoft.com/office/powerpoint/2010/main" val="27953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9448800" y="6356350"/>
            <a:ext cx="2743200" cy="365125"/>
          </a:xfrm>
        </p:spPr>
        <p:txBody>
          <a:bodyPr/>
          <a:lstStyle/>
          <a:p>
            <a:fld id="{2515AB8F-1C56-49E9-90C8-78D22B0C1B97}" type="slidenum">
              <a:rPr lang="zh-CN" altLang="en-US" smtClean="0"/>
              <a:t>6</a:t>
            </a:fld>
            <a:endParaRPr lang="zh-CN" altLang="en-US" dirty="0"/>
          </a:p>
        </p:txBody>
      </p:sp>
      <p:sp>
        <p:nvSpPr>
          <p:cNvPr id="5" name="文本框 4"/>
          <p:cNvSpPr txBox="1"/>
          <p:nvPr/>
        </p:nvSpPr>
        <p:spPr>
          <a:xfrm>
            <a:off x="3802743" y="1074057"/>
            <a:ext cx="7815943" cy="922020"/>
          </a:xfrm>
          <a:prstGeom prst="rect">
            <a:avLst/>
          </a:prstGeom>
          <a:noFill/>
        </p:spPr>
        <p:txBody>
          <a:bodyPr wrap="square" rtlCol="0">
            <a:spAutoFit/>
          </a:bodyPr>
          <a:lstStyle/>
          <a:p>
            <a:pPr algn="ctr"/>
            <a:r>
              <a:rPr lang="en-US" altLang="zh-CN" sz="5400" dirty="0"/>
              <a:t>Keynote 2</a:t>
            </a:r>
            <a:endParaRPr lang="zh-CN" altLang="en-US" sz="5400" dirty="0"/>
          </a:p>
        </p:txBody>
      </p:sp>
      <p:sp>
        <p:nvSpPr>
          <p:cNvPr id="6" name="文本框 5"/>
          <p:cNvSpPr txBox="1"/>
          <p:nvPr/>
        </p:nvSpPr>
        <p:spPr>
          <a:xfrm>
            <a:off x="3592286" y="2213429"/>
            <a:ext cx="8527143" cy="1938020"/>
          </a:xfrm>
          <a:prstGeom prst="rect">
            <a:avLst/>
          </a:prstGeom>
          <a:noFill/>
        </p:spPr>
        <p:txBody>
          <a:bodyPr wrap="square" rtlCol="0">
            <a:spAutoFit/>
          </a:bodyPr>
          <a:lstStyle/>
          <a:p>
            <a:r>
              <a:rPr lang="en-US" altLang="zh-CN" sz="4000" dirty="0"/>
              <a:t>Wireless Communications with Unmanned Aerial Vehicles: Opportunities and Challenges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t>7</a:t>
            </a:fld>
            <a:endParaRPr lang="zh-CN" altLang="en-US" dirty="0"/>
          </a:p>
        </p:txBody>
      </p:sp>
      <p:sp>
        <p:nvSpPr>
          <p:cNvPr id="4" name="标题 3"/>
          <p:cNvSpPr>
            <a:spLocks noGrp="1"/>
          </p:cNvSpPr>
          <p:nvPr>
            <p:ph type="title"/>
          </p:nvPr>
        </p:nvSpPr>
        <p:spPr/>
        <p:txBody>
          <a:bodyPr/>
          <a:lstStyle/>
          <a:p>
            <a:r>
              <a:rPr lang="en-US" altLang="zh-CN"/>
              <a:t>Abstract</a:t>
            </a:r>
          </a:p>
        </p:txBody>
      </p:sp>
      <p:pic>
        <p:nvPicPr>
          <p:cNvPr id="5" name="图片 4"/>
          <p:cNvPicPr>
            <a:picLocks noChangeAspect="1"/>
          </p:cNvPicPr>
          <p:nvPr>
            <p:custDataLst>
              <p:tags r:id="rId1"/>
            </p:custDataLst>
          </p:nvPr>
        </p:nvPicPr>
        <p:blipFill>
          <a:blip r:embed="rId6"/>
          <a:stretch>
            <a:fillRect/>
          </a:stretch>
        </p:blipFill>
        <p:spPr>
          <a:xfrm>
            <a:off x="1091565" y="1111250"/>
            <a:ext cx="5353050" cy="2044700"/>
          </a:xfrm>
          <a:prstGeom prst="rect">
            <a:avLst/>
          </a:prstGeom>
        </p:spPr>
      </p:pic>
      <p:pic>
        <p:nvPicPr>
          <p:cNvPr id="6" name="图片 5"/>
          <p:cNvPicPr>
            <a:picLocks noChangeAspect="1"/>
          </p:cNvPicPr>
          <p:nvPr>
            <p:custDataLst>
              <p:tags r:id="rId2"/>
            </p:custDataLst>
          </p:nvPr>
        </p:nvPicPr>
        <p:blipFill>
          <a:blip r:embed="rId7"/>
          <a:stretch>
            <a:fillRect/>
          </a:stretch>
        </p:blipFill>
        <p:spPr>
          <a:xfrm>
            <a:off x="6634480" y="1364615"/>
            <a:ext cx="5156200" cy="1720850"/>
          </a:xfrm>
          <a:prstGeom prst="rect">
            <a:avLst/>
          </a:prstGeom>
        </p:spPr>
      </p:pic>
      <p:pic>
        <p:nvPicPr>
          <p:cNvPr id="7" name="图片 6"/>
          <p:cNvPicPr>
            <a:picLocks noChangeAspect="1"/>
          </p:cNvPicPr>
          <p:nvPr>
            <p:custDataLst>
              <p:tags r:id="rId3"/>
            </p:custDataLst>
          </p:nvPr>
        </p:nvPicPr>
        <p:blipFill>
          <a:blip r:embed="rId8"/>
          <a:stretch>
            <a:fillRect/>
          </a:stretch>
        </p:blipFill>
        <p:spPr>
          <a:xfrm>
            <a:off x="3571240" y="3517265"/>
            <a:ext cx="5499100" cy="2406650"/>
          </a:xfrm>
          <a:prstGeom prst="rect">
            <a:avLst/>
          </a:prstGeom>
        </p:spPr>
      </p:pic>
      <p:sp>
        <p:nvSpPr>
          <p:cNvPr id="10" name="文本框 9"/>
          <p:cNvSpPr txBox="1"/>
          <p:nvPr/>
        </p:nvSpPr>
        <p:spPr>
          <a:xfrm>
            <a:off x="1959610" y="3215640"/>
            <a:ext cx="4064000" cy="368300"/>
          </a:xfrm>
          <a:prstGeom prst="rect">
            <a:avLst/>
          </a:prstGeom>
          <a:noFill/>
        </p:spPr>
        <p:txBody>
          <a:bodyPr wrap="square" rtlCol="0">
            <a:spAutoFit/>
          </a:bodyPr>
          <a:lstStyle/>
          <a:p>
            <a:r>
              <a:rPr lang="zh-CN" altLang="en-US" b="1">
                <a:sym typeface="+mn-ea"/>
              </a:rPr>
              <a:t>UAV-aided ubiquitous coverage</a:t>
            </a:r>
            <a:endParaRPr lang="zh-CN" altLang="en-US"/>
          </a:p>
        </p:txBody>
      </p:sp>
      <p:sp>
        <p:nvSpPr>
          <p:cNvPr id="11" name="文本框 10"/>
          <p:cNvSpPr txBox="1"/>
          <p:nvPr/>
        </p:nvSpPr>
        <p:spPr>
          <a:xfrm>
            <a:off x="8179435" y="3266440"/>
            <a:ext cx="4064000" cy="368300"/>
          </a:xfrm>
          <a:prstGeom prst="rect">
            <a:avLst/>
          </a:prstGeom>
          <a:noFill/>
        </p:spPr>
        <p:txBody>
          <a:bodyPr wrap="square" rtlCol="0">
            <a:spAutoFit/>
          </a:bodyPr>
          <a:lstStyle/>
          <a:p>
            <a:r>
              <a:rPr lang="zh-CN" altLang="en-US" b="1">
                <a:sym typeface="+mn-ea"/>
              </a:rPr>
              <a:t>UAV-aided relaying</a:t>
            </a:r>
            <a:endParaRPr lang="zh-CN" altLang="en-US"/>
          </a:p>
        </p:txBody>
      </p:sp>
      <p:sp>
        <p:nvSpPr>
          <p:cNvPr id="12" name="文本框 11"/>
          <p:cNvSpPr txBox="1"/>
          <p:nvPr/>
        </p:nvSpPr>
        <p:spPr>
          <a:xfrm>
            <a:off x="2969260" y="5872480"/>
            <a:ext cx="7127875" cy="368300"/>
          </a:xfrm>
          <a:prstGeom prst="rect">
            <a:avLst/>
          </a:prstGeom>
          <a:noFill/>
        </p:spPr>
        <p:txBody>
          <a:bodyPr wrap="square" rtlCol="0">
            <a:spAutoFit/>
          </a:bodyPr>
          <a:lstStyle/>
          <a:p>
            <a:r>
              <a:rPr lang="zh-CN" altLang="en-US" b="1">
                <a:sym typeface="+mn-ea"/>
              </a:rPr>
              <a:t>UAV-aided information dissemination and data collection</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t>8</a:t>
            </a:fld>
            <a:endParaRPr lang="zh-CN" altLang="en-US" dirty="0"/>
          </a:p>
        </p:txBody>
      </p:sp>
      <p:sp>
        <p:nvSpPr>
          <p:cNvPr id="4" name="标题 3"/>
          <p:cNvSpPr>
            <a:spLocks noGrp="1"/>
          </p:cNvSpPr>
          <p:nvPr>
            <p:ph type="title"/>
          </p:nvPr>
        </p:nvSpPr>
        <p:spPr>
          <a:xfrm>
            <a:off x="1091255" y="237834"/>
            <a:ext cx="8168208" cy="790865"/>
          </a:xfrm>
        </p:spPr>
        <p:txBody>
          <a:bodyPr/>
          <a:lstStyle/>
          <a:p>
            <a:r>
              <a:rPr lang="en-US" altLang="zh-CN"/>
              <a:t>Conclusion</a:t>
            </a:r>
          </a:p>
        </p:txBody>
      </p:sp>
      <p:sp>
        <p:nvSpPr>
          <p:cNvPr id="3" name="文本框 2"/>
          <p:cNvSpPr txBox="1"/>
          <p:nvPr/>
        </p:nvSpPr>
        <p:spPr>
          <a:xfrm>
            <a:off x="833120" y="1929765"/>
            <a:ext cx="4451350" cy="2830195"/>
          </a:xfrm>
          <a:prstGeom prst="rect">
            <a:avLst/>
          </a:prstGeom>
          <a:noFill/>
        </p:spPr>
        <p:txBody>
          <a:bodyPr wrap="square" rtlCol="0">
            <a:noAutofit/>
          </a:bodyPr>
          <a:lstStyle/>
          <a:p>
            <a:r>
              <a:rPr lang="en-US" altLang="zh-CN" b="1"/>
              <a:t>1. </a:t>
            </a:r>
            <a:r>
              <a:rPr lang="zh-CN" altLang="en-US" b="1"/>
              <a:t>Overview of UAV-aided wireless communications</a:t>
            </a:r>
          </a:p>
          <a:p>
            <a:endParaRPr lang="zh-CN" altLang="en-US" b="1"/>
          </a:p>
          <a:p>
            <a:r>
              <a:rPr lang="en-US" altLang="zh-CN" b="1"/>
              <a:t>2. </a:t>
            </a:r>
            <a:r>
              <a:rPr lang="zh-CN" altLang="en-US" b="1"/>
              <a:t>Key design considerations for UAV communications</a:t>
            </a:r>
          </a:p>
          <a:p>
            <a:endParaRPr lang="zh-CN" altLang="en-US" b="1"/>
          </a:p>
          <a:p>
            <a:r>
              <a:rPr lang="en-US" altLang="zh-CN" b="1"/>
              <a:t>3. </a:t>
            </a:r>
            <a:r>
              <a:rPr lang="zh-CN" altLang="en-US" b="1"/>
              <a:t>Key performance enhancing techniques utilizing UAV controlled mobility</a:t>
            </a:r>
          </a:p>
        </p:txBody>
      </p:sp>
      <p:pic>
        <p:nvPicPr>
          <p:cNvPr id="100" name="图片 99"/>
          <p:cNvPicPr/>
          <p:nvPr>
            <p:custDataLst>
              <p:tags r:id="rId1"/>
            </p:custDataLst>
          </p:nvPr>
        </p:nvPicPr>
        <p:blipFill>
          <a:blip r:embed="rId4"/>
          <a:stretch>
            <a:fillRect/>
          </a:stretch>
        </p:blipFill>
        <p:spPr>
          <a:xfrm>
            <a:off x="6090920" y="1622425"/>
            <a:ext cx="5399405" cy="313753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9448800" y="6356350"/>
            <a:ext cx="2743200" cy="365125"/>
          </a:xfrm>
        </p:spPr>
        <p:txBody>
          <a:bodyPr/>
          <a:lstStyle/>
          <a:p>
            <a:fld id="{2515AB8F-1C56-49E9-90C8-78D22B0C1B97}" type="slidenum">
              <a:rPr lang="zh-CN" altLang="en-US" smtClean="0"/>
              <a:t>9</a:t>
            </a:fld>
            <a:endParaRPr lang="zh-CN" altLang="en-US" dirty="0"/>
          </a:p>
        </p:txBody>
      </p:sp>
      <p:sp>
        <p:nvSpPr>
          <p:cNvPr id="5" name="文本框 4"/>
          <p:cNvSpPr txBox="1"/>
          <p:nvPr/>
        </p:nvSpPr>
        <p:spPr>
          <a:xfrm>
            <a:off x="3802108" y="2281827"/>
            <a:ext cx="7815943" cy="922020"/>
          </a:xfrm>
          <a:prstGeom prst="rect">
            <a:avLst/>
          </a:prstGeom>
          <a:noFill/>
        </p:spPr>
        <p:txBody>
          <a:bodyPr wrap="square" rtlCol="0">
            <a:spAutoFit/>
          </a:bodyPr>
          <a:lstStyle/>
          <a:p>
            <a:pPr algn="ctr"/>
            <a:r>
              <a:rPr lang="en-US" altLang="zh-CN" sz="5400" dirty="0"/>
              <a:t>Q&amp;A</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COMMONDATA" val="eyJoZGlkIjoiYTRlMzA2NjE0OWExZDM3YzMxMjg4NDI5MzNkYjQ3Zm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rgbClr val="000000"/>
      </a:dk1>
      <a:lt1>
        <a:srgbClr val="FFFFFF"/>
      </a:lt1>
      <a:dk2>
        <a:srgbClr val="44546A"/>
      </a:dk2>
      <a:lt2>
        <a:srgbClr val="E7E6E6"/>
      </a:lt2>
      <a:accent1>
        <a:srgbClr val="505122"/>
      </a:accent1>
      <a:accent2>
        <a:srgbClr val="CC6600"/>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1011</Words>
  <Application>Microsoft Office PowerPoint</Application>
  <PresentationFormat>宽屏</PresentationFormat>
  <Paragraphs>96</Paragraphs>
  <Slides>12</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ui-sans-serif</vt:lpstr>
      <vt:lpstr>等线</vt:lpstr>
      <vt:lpstr>Microsoft YaHei</vt:lpstr>
      <vt:lpstr>Microsoft YaHei</vt:lpstr>
      <vt:lpstr>Arial</vt:lpstr>
      <vt:lpstr>Bebas Neue</vt:lpstr>
      <vt:lpstr>Calibri</vt:lpstr>
      <vt:lpstr>Times New Roman</vt:lpstr>
      <vt:lpstr>Office 主题​​</vt:lpstr>
      <vt:lpstr>1_OfficePLUS</vt:lpstr>
      <vt:lpstr>PowerPoint 演示文稿</vt:lpstr>
      <vt:lpstr>PowerPoint 演示文稿</vt:lpstr>
      <vt:lpstr>Introduction</vt:lpstr>
      <vt:lpstr>Contributions</vt:lpstr>
      <vt:lpstr>PowerPoint 演示文稿</vt:lpstr>
      <vt:lpstr>PowerPoint 演示文稿</vt:lpstr>
      <vt:lpstr>Abstract</vt:lpstr>
      <vt:lpstr>Conclusion</vt:lpstr>
      <vt:lpstr>PowerPoint 演示文稿</vt:lpstr>
      <vt:lpstr>Q&amp;A for keynote 1</vt:lpstr>
      <vt:lpstr>Q&amp;A for keynote 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伊凡 谢</cp:lastModifiedBy>
  <cp:revision>3179</cp:revision>
  <dcterms:created xsi:type="dcterms:W3CDTF">2018-12-16T05:38:00Z</dcterms:created>
  <dcterms:modified xsi:type="dcterms:W3CDTF">2023-12-27T13:19:54Z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F710EE6F098747F9B78169A80F7DDB9B_12</vt:lpwstr>
  </property>
  <property fmtid="{D5CDD505-2E9C-101B-9397-08002B2CF9AE}" pid="12" name="KSOProductBuildVer">
    <vt:lpwstr>2052-12.1.0.16120</vt:lpwstr>
  </property>
</Properties>
</file>