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5"/>
  </p:notesMasterIdLst>
  <p:handoutMasterIdLst>
    <p:handoutMasterId r:id="rId6"/>
  </p:handoutMasterIdLst>
  <p:sldIdLst>
    <p:sldId id="548" r:id="rId3"/>
    <p:sldId id="547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817222"/>
    <a:srgbClr val="515223"/>
    <a:srgbClr val="4B7D2B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6" autoAdjust="0"/>
    <p:restoredTop sz="98099" autoAdjust="0"/>
  </p:normalViewPr>
  <p:slideViewPr>
    <p:cSldViewPr snapToGrid="0" showGuides="1">
      <p:cViewPr varScale="1">
        <p:scale>
          <a:sx n="110" d="100"/>
          <a:sy n="110" d="100"/>
        </p:scale>
        <p:origin x="500" y="-76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AE0DF-112C-41A4-B7CD-451ED69D1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</a:p>
        </p:txBody>
      </p:sp>
      <p:sp>
        <p:nvSpPr>
          <p:cNvPr id="4" name="laboratory-microscope_73379">
            <a:extLst>
              <a:ext uri="{FF2B5EF4-FFF2-40B4-BE49-F238E27FC236}">
                <a16:creationId xmlns:a16="http://schemas.microsoft.com/office/drawing/2014/main" id="{634B9C75-3C46-45A5-AA28-804A0D3B1B60}"/>
              </a:ext>
            </a:extLst>
          </p:cNvPr>
          <p:cNvSpPr>
            <a:spLocks noChangeAspect="1"/>
          </p:cNvSpPr>
          <p:nvPr/>
        </p:nvSpPr>
        <p:spPr bwMode="auto">
          <a:xfrm>
            <a:off x="5718000" y="1793118"/>
            <a:ext cx="756000" cy="1067096"/>
          </a:xfrm>
          <a:custGeom>
            <a:avLst/>
            <a:gdLst>
              <a:gd name="T0" fmla="*/ 1973 w 1985"/>
              <a:gd name="T1" fmla="*/ 439 h 2806"/>
              <a:gd name="T2" fmla="*/ 1546 w 1985"/>
              <a:gd name="T3" fmla="*/ 11 h 2806"/>
              <a:gd name="T4" fmla="*/ 1505 w 1985"/>
              <a:gd name="T5" fmla="*/ 11 h 2806"/>
              <a:gd name="T6" fmla="*/ 1480 w 1985"/>
              <a:gd name="T7" fmla="*/ 37 h 2806"/>
              <a:gd name="T8" fmla="*/ 1480 w 1985"/>
              <a:gd name="T9" fmla="*/ 78 h 2806"/>
              <a:gd name="T10" fmla="*/ 1507 w 1985"/>
              <a:gd name="T11" fmla="*/ 105 h 2806"/>
              <a:gd name="T12" fmla="*/ 653 w 1985"/>
              <a:gd name="T13" fmla="*/ 958 h 2806"/>
              <a:gd name="T14" fmla="*/ 626 w 1985"/>
              <a:gd name="T15" fmla="*/ 931 h 2806"/>
              <a:gd name="T16" fmla="*/ 586 w 1985"/>
              <a:gd name="T17" fmla="*/ 931 h 2806"/>
              <a:gd name="T18" fmla="*/ 560 w 1985"/>
              <a:gd name="T19" fmla="*/ 956 h 2806"/>
              <a:gd name="T20" fmla="*/ 560 w 1985"/>
              <a:gd name="T21" fmla="*/ 997 h 2806"/>
              <a:gd name="T22" fmla="*/ 988 w 1985"/>
              <a:gd name="T23" fmla="*/ 1425 h 2806"/>
              <a:gd name="T24" fmla="*/ 1028 w 1985"/>
              <a:gd name="T25" fmla="*/ 1425 h 2806"/>
              <a:gd name="T26" fmla="*/ 1054 w 1985"/>
              <a:gd name="T27" fmla="*/ 1399 h 2806"/>
              <a:gd name="T28" fmla="*/ 1054 w 1985"/>
              <a:gd name="T29" fmla="*/ 1358 h 2806"/>
              <a:gd name="T30" fmla="*/ 1029 w 1985"/>
              <a:gd name="T31" fmla="*/ 1333 h 2806"/>
              <a:gd name="T32" fmla="*/ 1217 w 1985"/>
              <a:gd name="T33" fmla="*/ 1144 h 2806"/>
              <a:gd name="T34" fmla="*/ 1479 w 1985"/>
              <a:gd name="T35" fmla="*/ 1263 h 2806"/>
              <a:gd name="T36" fmla="*/ 1666 w 1985"/>
              <a:gd name="T37" fmla="*/ 1208 h 2806"/>
              <a:gd name="T38" fmla="*/ 1709 w 1985"/>
              <a:gd name="T39" fmla="*/ 1432 h 2806"/>
              <a:gd name="T40" fmla="*/ 1097 w 1985"/>
              <a:gd name="T41" fmla="*/ 2044 h 2806"/>
              <a:gd name="T42" fmla="*/ 1096 w 1985"/>
              <a:gd name="T43" fmla="*/ 2044 h 2806"/>
              <a:gd name="T44" fmla="*/ 555 w 1985"/>
              <a:gd name="T45" fmla="*/ 1718 h 2806"/>
              <a:gd name="T46" fmla="*/ 848 w 1985"/>
              <a:gd name="T47" fmla="*/ 1718 h 2806"/>
              <a:gd name="T48" fmla="*/ 919 w 1985"/>
              <a:gd name="T49" fmla="*/ 1647 h 2806"/>
              <a:gd name="T50" fmla="*/ 919 w 1985"/>
              <a:gd name="T51" fmla="*/ 1592 h 2806"/>
              <a:gd name="T52" fmla="*/ 848 w 1985"/>
              <a:gd name="T53" fmla="*/ 1521 h 2806"/>
              <a:gd name="T54" fmla="*/ 71 w 1985"/>
              <a:gd name="T55" fmla="*/ 1521 h 2806"/>
              <a:gd name="T56" fmla="*/ 0 w 1985"/>
              <a:gd name="T57" fmla="*/ 1592 h 2806"/>
              <a:gd name="T58" fmla="*/ 0 w 1985"/>
              <a:gd name="T59" fmla="*/ 1647 h 2806"/>
              <a:gd name="T60" fmla="*/ 71 w 1985"/>
              <a:gd name="T61" fmla="*/ 1718 h 2806"/>
              <a:gd name="T62" fmla="*/ 408 w 1985"/>
              <a:gd name="T63" fmla="*/ 1718 h 2806"/>
              <a:gd name="T64" fmla="*/ 940 w 1985"/>
              <a:gd name="T65" fmla="*/ 2160 h 2806"/>
              <a:gd name="T66" fmla="*/ 940 w 1985"/>
              <a:gd name="T67" fmla="*/ 2391 h 2806"/>
              <a:gd name="T68" fmla="*/ 423 w 1985"/>
              <a:gd name="T69" fmla="*/ 2806 h 2806"/>
              <a:gd name="T70" fmla="*/ 1814 w 1985"/>
              <a:gd name="T71" fmla="*/ 2806 h 2806"/>
              <a:gd name="T72" fmla="*/ 1296 w 1985"/>
              <a:gd name="T73" fmla="*/ 2391 h 2806"/>
              <a:gd name="T74" fmla="*/ 1296 w 1985"/>
              <a:gd name="T75" fmla="*/ 2152 h 2806"/>
              <a:gd name="T76" fmla="*/ 1290 w 1985"/>
              <a:gd name="T77" fmla="*/ 2152 h 2806"/>
              <a:gd name="T78" fmla="*/ 1842 w 1985"/>
              <a:gd name="T79" fmla="*/ 1432 h 2806"/>
              <a:gd name="T80" fmla="*/ 1769 w 1985"/>
              <a:gd name="T81" fmla="*/ 1109 h 2806"/>
              <a:gd name="T82" fmla="*/ 1829 w 1985"/>
              <a:gd name="T83" fmla="*/ 913 h 2806"/>
              <a:gd name="T84" fmla="*/ 1711 w 1985"/>
              <a:gd name="T85" fmla="*/ 651 h 2806"/>
              <a:gd name="T86" fmla="*/ 1882 w 1985"/>
              <a:gd name="T87" fmla="*/ 480 h 2806"/>
              <a:gd name="T88" fmla="*/ 1907 w 1985"/>
              <a:gd name="T89" fmla="*/ 505 h 2806"/>
              <a:gd name="T90" fmla="*/ 1948 w 1985"/>
              <a:gd name="T91" fmla="*/ 505 h 2806"/>
              <a:gd name="T92" fmla="*/ 1973 w 1985"/>
              <a:gd name="T93" fmla="*/ 480 h 2806"/>
              <a:gd name="T94" fmla="*/ 1973 w 1985"/>
              <a:gd name="T95" fmla="*/ 439 h 2806"/>
              <a:gd name="T96" fmla="*/ 1479 w 1985"/>
              <a:gd name="T97" fmla="*/ 1129 h 2806"/>
              <a:gd name="T98" fmla="*/ 1263 w 1985"/>
              <a:gd name="T99" fmla="*/ 913 h 2806"/>
              <a:gd name="T100" fmla="*/ 1479 w 1985"/>
              <a:gd name="T101" fmla="*/ 696 h 2806"/>
              <a:gd name="T102" fmla="*/ 1696 w 1985"/>
              <a:gd name="T103" fmla="*/ 913 h 2806"/>
              <a:gd name="T104" fmla="*/ 1479 w 1985"/>
              <a:gd name="T105" fmla="*/ 1129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5" h="2806">
                <a:moveTo>
                  <a:pt x="1973" y="439"/>
                </a:moveTo>
                <a:lnTo>
                  <a:pt x="1546" y="11"/>
                </a:lnTo>
                <a:cubicBezTo>
                  <a:pt x="1535" y="0"/>
                  <a:pt x="1516" y="0"/>
                  <a:pt x="1505" y="11"/>
                </a:cubicBezTo>
                <a:lnTo>
                  <a:pt x="1480" y="37"/>
                </a:lnTo>
                <a:cubicBezTo>
                  <a:pt x="1468" y="48"/>
                  <a:pt x="1468" y="66"/>
                  <a:pt x="1480" y="78"/>
                </a:cubicBezTo>
                <a:lnTo>
                  <a:pt x="1507" y="105"/>
                </a:lnTo>
                <a:lnTo>
                  <a:pt x="653" y="958"/>
                </a:lnTo>
                <a:lnTo>
                  <a:pt x="626" y="931"/>
                </a:lnTo>
                <a:cubicBezTo>
                  <a:pt x="615" y="920"/>
                  <a:pt x="597" y="920"/>
                  <a:pt x="586" y="931"/>
                </a:cubicBezTo>
                <a:lnTo>
                  <a:pt x="560" y="956"/>
                </a:lnTo>
                <a:cubicBezTo>
                  <a:pt x="549" y="968"/>
                  <a:pt x="549" y="986"/>
                  <a:pt x="560" y="997"/>
                </a:cubicBezTo>
                <a:lnTo>
                  <a:pt x="988" y="1425"/>
                </a:lnTo>
                <a:cubicBezTo>
                  <a:pt x="999" y="1436"/>
                  <a:pt x="1017" y="1436"/>
                  <a:pt x="1028" y="1425"/>
                </a:cubicBezTo>
                <a:lnTo>
                  <a:pt x="1054" y="1399"/>
                </a:lnTo>
                <a:cubicBezTo>
                  <a:pt x="1065" y="1388"/>
                  <a:pt x="1065" y="1370"/>
                  <a:pt x="1054" y="1358"/>
                </a:cubicBezTo>
                <a:lnTo>
                  <a:pt x="1029" y="1333"/>
                </a:lnTo>
                <a:lnTo>
                  <a:pt x="1217" y="1144"/>
                </a:lnTo>
                <a:cubicBezTo>
                  <a:pt x="1281" y="1217"/>
                  <a:pt x="1375" y="1263"/>
                  <a:pt x="1479" y="1263"/>
                </a:cubicBezTo>
                <a:cubicBezTo>
                  <a:pt x="1548" y="1263"/>
                  <a:pt x="1612" y="1243"/>
                  <a:pt x="1666" y="1208"/>
                </a:cubicBezTo>
                <a:cubicBezTo>
                  <a:pt x="1694" y="1278"/>
                  <a:pt x="1709" y="1353"/>
                  <a:pt x="1709" y="1432"/>
                </a:cubicBezTo>
                <a:cubicBezTo>
                  <a:pt x="1709" y="1769"/>
                  <a:pt x="1435" y="2044"/>
                  <a:pt x="1097" y="2044"/>
                </a:cubicBezTo>
                <a:lnTo>
                  <a:pt x="1096" y="2044"/>
                </a:lnTo>
                <a:cubicBezTo>
                  <a:pt x="869" y="2044"/>
                  <a:pt x="660" y="1916"/>
                  <a:pt x="555" y="1718"/>
                </a:cubicBezTo>
                <a:lnTo>
                  <a:pt x="848" y="1718"/>
                </a:lnTo>
                <a:cubicBezTo>
                  <a:pt x="887" y="1718"/>
                  <a:pt x="919" y="1687"/>
                  <a:pt x="919" y="1647"/>
                </a:cubicBezTo>
                <a:lnTo>
                  <a:pt x="919" y="1592"/>
                </a:lnTo>
                <a:cubicBezTo>
                  <a:pt x="919" y="1553"/>
                  <a:pt x="887" y="1521"/>
                  <a:pt x="848" y="1521"/>
                </a:cubicBezTo>
                <a:lnTo>
                  <a:pt x="71" y="1521"/>
                </a:lnTo>
                <a:cubicBezTo>
                  <a:pt x="32" y="1521"/>
                  <a:pt x="0" y="1553"/>
                  <a:pt x="0" y="1592"/>
                </a:cubicBezTo>
                <a:lnTo>
                  <a:pt x="0" y="1647"/>
                </a:lnTo>
                <a:cubicBezTo>
                  <a:pt x="0" y="1687"/>
                  <a:pt x="32" y="1718"/>
                  <a:pt x="71" y="1718"/>
                </a:cubicBezTo>
                <a:lnTo>
                  <a:pt x="408" y="1718"/>
                </a:lnTo>
                <a:cubicBezTo>
                  <a:pt x="503" y="1945"/>
                  <a:pt x="704" y="2109"/>
                  <a:pt x="940" y="2160"/>
                </a:cubicBezTo>
                <a:lnTo>
                  <a:pt x="940" y="2391"/>
                </a:lnTo>
                <a:cubicBezTo>
                  <a:pt x="643" y="2439"/>
                  <a:pt x="423" y="2607"/>
                  <a:pt x="423" y="2806"/>
                </a:cubicBezTo>
                <a:lnTo>
                  <a:pt x="1814" y="2806"/>
                </a:lnTo>
                <a:cubicBezTo>
                  <a:pt x="1814" y="2607"/>
                  <a:pt x="1594" y="2439"/>
                  <a:pt x="1296" y="2391"/>
                </a:cubicBezTo>
                <a:lnTo>
                  <a:pt x="1296" y="2152"/>
                </a:lnTo>
                <a:lnTo>
                  <a:pt x="1290" y="2152"/>
                </a:lnTo>
                <a:cubicBezTo>
                  <a:pt x="1608" y="2067"/>
                  <a:pt x="1842" y="1776"/>
                  <a:pt x="1842" y="1432"/>
                </a:cubicBezTo>
                <a:cubicBezTo>
                  <a:pt x="1842" y="1316"/>
                  <a:pt x="1816" y="1207"/>
                  <a:pt x="1769" y="1109"/>
                </a:cubicBezTo>
                <a:cubicBezTo>
                  <a:pt x="1807" y="1053"/>
                  <a:pt x="1829" y="986"/>
                  <a:pt x="1829" y="913"/>
                </a:cubicBezTo>
                <a:cubicBezTo>
                  <a:pt x="1829" y="808"/>
                  <a:pt x="1783" y="715"/>
                  <a:pt x="1711" y="651"/>
                </a:cubicBezTo>
                <a:lnTo>
                  <a:pt x="1882" y="480"/>
                </a:lnTo>
                <a:lnTo>
                  <a:pt x="1907" y="505"/>
                </a:lnTo>
                <a:cubicBezTo>
                  <a:pt x="1918" y="517"/>
                  <a:pt x="1937" y="517"/>
                  <a:pt x="1948" y="505"/>
                </a:cubicBezTo>
                <a:lnTo>
                  <a:pt x="1973" y="480"/>
                </a:lnTo>
                <a:cubicBezTo>
                  <a:pt x="1985" y="469"/>
                  <a:pt x="1985" y="450"/>
                  <a:pt x="1973" y="439"/>
                </a:cubicBezTo>
                <a:close/>
                <a:moveTo>
                  <a:pt x="1479" y="1129"/>
                </a:moveTo>
                <a:cubicBezTo>
                  <a:pt x="1360" y="1129"/>
                  <a:pt x="1263" y="1032"/>
                  <a:pt x="1263" y="913"/>
                </a:cubicBezTo>
                <a:cubicBezTo>
                  <a:pt x="1263" y="793"/>
                  <a:pt x="1360" y="696"/>
                  <a:pt x="1479" y="696"/>
                </a:cubicBezTo>
                <a:cubicBezTo>
                  <a:pt x="1599" y="696"/>
                  <a:pt x="1696" y="793"/>
                  <a:pt x="1696" y="913"/>
                </a:cubicBezTo>
                <a:cubicBezTo>
                  <a:pt x="1696" y="1032"/>
                  <a:pt x="1599" y="1129"/>
                  <a:pt x="1479" y="1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A2FA65-8283-0436-B9DD-34B36C6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D2052F-8EBE-E41A-7B6D-C663AF30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AC6EF1-1C24-255C-2EEB-819F069DA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" b="7413"/>
          <a:stretch/>
        </p:blipFill>
        <p:spPr>
          <a:xfrm>
            <a:off x="7284789" y="1407526"/>
            <a:ext cx="4524672" cy="24410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F9104C-3800-1211-60B6-B741797CE333}"/>
              </a:ext>
            </a:extLst>
          </p:cNvPr>
          <p:cNvSpPr txBox="1"/>
          <p:nvPr/>
        </p:nvSpPr>
        <p:spPr>
          <a:xfrm>
            <a:off x="630820" y="1351686"/>
            <a:ext cx="6562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   Firstly, one challenge is the demand for network bandwidth. With the popularity of high-definition videos, online gaming, and streaming services, users require higher bandwidth. To deliver stable and high-speed services, Triple-play providers need to continuously upgrade and expand their network infrastructure, which requires significant investment and technical support.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0C7B0A-B4B7-3342-9DA3-E2A7D681C0B4}"/>
              </a:ext>
            </a:extLst>
          </p:cNvPr>
          <p:cNvSpPr txBox="1"/>
          <p:nvPr/>
        </p:nvSpPr>
        <p:spPr>
          <a:xfrm>
            <a:off x="630820" y="3582365"/>
            <a:ext cx="6653969" cy="2106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   Additionally, Triple-play must address technological and security challenges. With the constant evolution of technology, new services and features emerge, and Triple-play providers need to keep up with these changes and ensure their networks and devices can support them. Network security is also a crucial issue, and Triple-play providers must take measures to protect user privacy and data security.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385B83-E4DF-A3CA-9069-11E35AB1C07D}"/>
              </a:ext>
            </a:extLst>
          </p:cNvPr>
          <p:cNvSpPr txBox="1"/>
          <p:nvPr/>
        </p:nvSpPr>
        <p:spPr>
          <a:xfrm>
            <a:off x="7284789" y="4114798"/>
            <a:ext cx="452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   In conclusion, Triple-play faces challenges in terms of network bandwidth demand, market competition, technological security, and regulatory policies.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601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33823</TotalTime>
  <Words>151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ui-sans-serif</vt:lpstr>
      <vt:lpstr>等线</vt:lpstr>
      <vt:lpstr>微软雅黑</vt:lpstr>
      <vt:lpstr>微软雅黑</vt:lpstr>
      <vt:lpstr>Arial</vt:lpstr>
      <vt:lpstr>Office 主题​​</vt:lpstr>
      <vt:lpstr>1_OfficePLUS</vt:lpstr>
      <vt:lpstr>PowerPoint 演示文稿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伊凡 谢</cp:lastModifiedBy>
  <cp:revision>3007</cp:revision>
  <dcterms:created xsi:type="dcterms:W3CDTF">2018-12-16T05:38:48Z</dcterms:created>
  <dcterms:modified xsi:type="dcterms:W3CDTF">2023-10-12T12:34:38Z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