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</p:sldMasterIdLst>
  <p:notesMasterIdLst>
    <p:notesMasterId r:id="rId9"/>
  </p:notesMasterIdLst>
  <p:handoutMasterIdLst>
    <p:handoutMasterId r:id="rId10"/>
  </p:handoutMasterIdLst>
  <p:sldIdLst>
    <p:sldId id="543" r:id="rId3"/>
    <p:sldId id="304" r:id="rId4"/>
    <p:sldId id="546" r:id="rId5"/>
    <p:sldId id="544" r:id="rId6"/>
    <p:sldId id="545" r:id="rId7"/>
    <p:sldId id="547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50" userDrawn="1">
          <p15:clr>
            <a:srgbClr val="A4A3A4"/>
          </p15:clr>
        </p15:guide>
        <p15:guide id="4" pos="663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3952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>
    <p:extLst>
      <p:ext uri="{19B8F6BF-5375-455C-9EA6-DF929625EA0E}">
        <p15:presenceInfo xmlns:p15="http://schemas.microsoft.com/office/powerpoint/2012/main" userId="7525c676c6ae86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8"/>
    <a:srgbClr val="817222"/>
    <a:srgbClr val="515223"/>
    <a:srgbClr val="4B7D2B"/>
    <a:srgbClr val="FECD54"/>
    <a:srgbClr val="9A8B3D"/>
    <a:srgbClr val="141213"/>
    <a:srgbClr val="D3D1D2"/>
    <a:srgbClr val="56565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 autoAdjust="0"/>
    <p:restoredTop sz="97785" autoAdjust="0"/>
  </p:normalViewPr>
  <p:slideViewPr>
    <p:cSldViewPr snapToGrid="0" showGuides="1">
      <p:cViewPr varScale="1">
        <p:scale>
          <a:sx n="92" d="100"/>
          <a:sy n="92" d="100"/>
        </p:scale>
        <p:origin x="72" y="764"/>
      </p:cViewPr>
      <p:guideLst>
        <p:guide orient="horz" pos="2273"/>
        <p:guide pos="3840"/>
        <p:guide pos="1050"/>
        <p:guide pos="6630"/>
        <p:guide orient="horz" pos="648"/>
        <p:guide orient="horz" pos="731"/>
        <p:guide orient="horz" pos="3952"/>
        <p:guide orient="horz"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 showGuides="1">
      <p:cViewPr varScale="1">
        <p:scale>
          <a:sx n="84" d="100"/>
          <a:sy n="84" d="100"/>
        </p:scale>
        <p:origin x="3960" y="192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C176BC-2537-496C-92BE-280C92B96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2F750-D334-4736-B10E-003515826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A2961-3AD5-4B21-AA67-7500903979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F27F7-0D80-46EC-B423-14DAAD04B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9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框改斜线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E27F0E8A-FBE3-41B6-A56B-7A14F7AAA7BA}"/>
              </a:ext>
            </a:extLst>
          </p:cNvPr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B9554-0968-7F4C-B17C-055427BAAC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EF621E98-351F-489A-ADCE-3FC79FDE6DDD}"/>
              </a:ext>
            </a:extLst>
          </p:cNvPr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C25A5A92-C8E6-4CA8-AB93-8B885C5EA989}"/>
              </a:ext>
            </a:extLst>
          </p:cNvPr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0B284135-360D-47CC-8BC2-5C03015968F7}"/>
              </a:ext>
            </a:extLst>
          </p:cNvPr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D0824BE2-0B1A-47B1-BAAF-7C29E1879AE7}"/>
              </a:ext>
            </a:extLst>
          </p:cNvPr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53D6D2E-F110-4473-8442-17B28C05A741}"/>
              </a:ext>
            </a:extLst>
          </p:cNvPr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BEB427-D252-4942-9F34-301C64219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358D7B-1DA9-9E4B-AFF1-9A13B20D4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CA3C166-80E6-1B4A-AD5B-C8D4745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829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B0862E3-9A13-49FB-8057-D6463602E7B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33B73963-4941-42F0-9B00-7431FEF61A6C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9C71AABC-C91A-43D0-9AF8-0B6162E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A32A9019-0CBC-4C4A-90F0-2676ED9FCD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1D06DB6D-BC70-544C-8EA4-3A3874C96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80DB1628-9D3D-4F59-B275-C695A900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F01A7288-9F85-304B-887D-2D1E13D7A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E14FD2D-7810-B34E-8AFB-9A17BDEA70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F03BE017-E7F3-4A34-ABC3-ECA964258175}"/>
              </a:ext>
            </a:extLst>
          </p:cNvPr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>
            <a:extLst>
              <a:ext uri="{FF2B5EF4-FFF2-40B4-BE49-F238E27FC236}">
                <a16:creationId xmlns:a16="http://schemas.microsoft.com/office/drawing/2014/main" id="{D3B0A0DB-185C-4430-9224-1C0A227377F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E3FA308D-84A8-4382-ADA4-2CD6EA62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68876A75-1BD3-9D4E-9D34-C6453E6DC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8222E54-5ACA-6D4B-9A58-9B51C83B62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>
            <a:extLst>
              <a:ext uri="{FF2B5EF4-FFF2-40B4-BE49-F238E27FC236}">
                <a16:creationId xmlns:a16="http://schemas.microsoft.com/office/drawing/2014/main" id="{260C43B2-4304-44E2-A6F0-062D59008B9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11D8ADCD-C58A-41B8-80C4-2341BB348593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>
            <a:extLst>
              <a:ext uri="{FF2B5EF4-FFF2-40B4-BE49-F238E27FC236}">
                <a16:creationId xmlns:a16="http://schemas.microsoft.com/office/drawing/2014/main" id="{841EB5B4-0657-4AE7-A427-642106D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EC81340F-C45F-6B4F-9864-73BF32BA9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1D45924-509B-5D4C-A99D-FF1FB6F34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D88D36A-B7BF-4F3A-AA10-0BECE80A55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>
            <a:extLst>
              <a:ext uri="{FF2B5EF4-FFF2-40B4-BE49-F238E27FC236}">
                <a16:creationId xmlns:a16="http://schemas.microsoft.com/office/drawing/2014/main" id="{DEC9F75E-9249-4FFE-AF96-E92B201A1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>
            <a:extLst>
              <a:ext uri="{FF2B5EF4-FFF2-40B4-BE49-F238E27FC236}">
                <a16:creationId xmlns:a16="http://schemas.microsoft.com/office/drawing/2014/main" id="{E7782F2A-850E-4B5F-8330-CF50AC9EFA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>
            <a:extLst>
              <a:ext uri="{FF2B5EF4-FFF2-40B4-BE49-F238E27FC236}">
                <a16:creationId xmlns:a16="http://schemas.microsoft.com/office/drawing/2014/main" id="{25096E3E-9433-4D85-BA39-301B214A35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DF883148-B063-4C5A-9CC7-CE69774A8C94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B8A4FF80-ED1E-4D1D-9434-215EB5F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B3A067A2-39E8-0940-8B54-688BC270D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7D982EDC-1B4A-034E-9CE9-9172DBAF4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1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F00C798-F4CB-49E3-81E0-4CD12D5AE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C1695A4-3593-4E25-8722-4214E3CC76B6}"/>
              </a:ext>
            </a:extLst>
          </p:cNvPr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29C0276-5751-4797-BFA5-F68D05ACBB63}"/>
              </a:ext>
            </a:extLst>
          </p:cNvPr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5E25CC-A5BC-44E2-9950-5BDC824D9AC1}"/>
              </a:ext>
            </a:extLst>
          </p:cNvPr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26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B2DFB5F-1361-46F4-B3DF-471ECD4DCA18}"/>
              </a:ext>
            </a:extLst>
          </p:cNvPr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5D4CE6-0BBF-450D-B3AB-7C163A40E793}"/>
              </a:ext>
            </a:extLst>
          </p:cNvPr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B478B4D-326B-4F22-B792-98AB7E9C8268}"/>
              </a:ext>
            </a:extLst>
          </p:cNvPr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742BE2E-64C4-45DC-B5F2-9CE85916052B}"/>
              </a:ext>
            </a:extLst>
          </p:cNvPr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BEB662E1-75A1-469F-B2C5-6EC6E8255C44}"/>
              </a:ext>
            </a:extLst>
          </p:cNvPr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CF32DCCF-D109-144D-93EF-7A463349C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607238F-89BF-434F-A2F2-C5D1BB90B6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7CB78A0-538A-4F4C-97AC-5D6B9B36EAE3}"/>
              </a:ext>
            </a:extLst>
          </p:cNvPr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3F2D1-9FCF-4792-8D92-8CA0C104ED79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FBCD60-E317-434E-9948-6517EE806648}"/>
              </a:ext>
            </a:extLst>
          </p:cNvPr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5FF972F-6C72-4EB1-91BD-22FC6A6BFE55}"/>
              </a:ext>
            </a:extLst>
          </p:cNvPr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D22ADE-3337-4765-824B-2BCE393B3BC8}"/>
              </a:ext>
            </a:extLst>
          </p:cNvPr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F0E457-CBAE-48A1-9FDD-0AD48E16BB0E}"/>
              </a:ext>
            </a:extLst>
          </p:cNvPr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5B61E3-C874-41BD-9977-575DE377EF7C}"/>
              </a:ext>
            </a:extLst>
          </p:cNvPr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79C958C-4261-4C02-847F-E854178B5EDF}"/>
              </a:ext>
            </a:extLst>
          </p:cNvPr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0FB6E99-D418-4444-914B-230678054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5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FB16484-E5F7-4B77-B7A5-FDAB1703AF52}"/>
              </a:ext>
            </a:extLst>
          </p:cNvPr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D6F57-F8D0-494A-A461-A05057362E3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3C94DC-BC3D-4914-BCEA-9BADE3C91715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3B89C71-934D-411D-A2EA-05C70F77FCCA}"/>
              </a:ext>
            </a:extLst>
          </p:cNvPr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837D7F3-A47E-4687-B46E-2D3048C16002}"/>
              </a:ext>
            </a:extLst>
          </p:cNvPr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E10A76B-7B22-4776-AAF9-D0EEE0D973D2}"/>
              </a:ext>
            </a:extLst>
          </p:cNvPr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0425897-AA01-4101-B050-A034992317B0}"/>
              </a:ext>
            </a:extLst>
          </p:cNvPr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DC1ADFB-E837-4D7F-B9F3-657D2F4ACAB6}"/>
              </a:ext>
            </a:extLst>
          </p:cNvPr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34BB7AD-2674-4436-98EF-FC7061F09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5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E3D9E87-D3B4-4F53-99F3-7438B7E4D4AB}"/>
              </a:ext>
            </a:extLst>
          </p:cNvPr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D21FE1-F1E4-4E14-BF8F-A4D4ED823FBC}"/>
              </a:ext>
            </a:extLst>
          </p:cNvPr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6C3FD-32D6-4E41-B7F5-97F8A47A3D0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D83EE6-28E8-42E1-9D1D-CEA16A3EF647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2CCFA9F-ED6D-4706-AB87-12B0B7099A55}"/>
              </a:ext>
            </a:extLst>
          </p:cNvPr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3FD0E-8CED-473A-8132-8C32D5EB7E41}"/>
              </a:ext>
            </a:extLst>
          </p:cNvPr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A2882-5AAA-4796-ACBF-11DE20417AB5}"/>
              </a:ext>
            </a:extLst>
          </p:cNvPr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5BF0DA-9E98-46CA-BC5A-2F733F99C372}"/>
              </a:ext>
            </a:extLst>
          </p:cNvPr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4B3714-021E-44F1-A9C0-8DB23D7B89EA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101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>
            <a:extLst>
              <a:ext uri="{FF2B5EF4-FFF2-40B4-BE49-F238E27FC236}">
                <a16:creationId xmlns:a16="http://schemas.microsoft.com/office/drawing/2014/main" id="{F4B8A56B-7F99-43EE-87F0-42D96BE6E0C1}"/>
              </a:ext>
            </a:extLst>
          </p:cNvPr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A4933-BE2B-4B78-BB0B-EFF272C4458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3394E7-E5C6-4B02-8A31-9C03D9C6FA0B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>
            <a:extLst>
              <a:ext uri="{FF2B5EF4-FFF2-40B4-BE49-F238E27FC236}">
                <a16:creationId xmlns:a16="http://schemas.microsoft.com/office/drawing/2014/main" id="{9FDAE5AE-1C3F-4A93-B305-B77CDC3F4BE2}"/>
              </a:ext>
            </a:extLst>
          </p:cNvPr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8B831D4E-CDC6-4513-9163-9BB77DDB0516}"/>
              </a:ext>
            </a:extLst>
          </p:cNvPr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25618009-D285-438D-BF60-F87BDBE0685A}"/>
              </a:ext>
            </a:extLst>
          </p:cNvPr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>
            <a:extLst>
              <a:ext uri="{FF2B5EF4-FFF2-40B4-BE49-F238E27FC236}">
                <a16:creationId xmlns:a16="http://schemas.microsoft.com/office/drawing/2014/main" id="{4A10CB81-B3E3-411C-90C9-3480A10EDB9B}"/>
              </a:ext>
            </a:extLst>
          </p:cNvPr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>
            <a:extLst>
              <a:ext uri="{FF2B5EF4-FFF2-40B4-BE49-F238E27FC236}">
                <a16:creationId xmlns:a16="http://schemas.microsoft.com/office/drawing/2014/main" id="{D251409D-FDB9-430B-A00F-D4A65811924B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3A1AFEA-57CF-4E71-AF6C-91E549CCF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42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>
            <a:extLst>
              <a:ext uri="{FF2B5EF4-FFF2-40B4-BE49-F238E27FC236}">
                <a16:creationId xmlns:a16="http://schemas.microsoft.com/office/drawing/2014/main" id="{03B97F61-153E-4B6E-8D40-C8B9A7E64D6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2B8D9-D400-4BD8-9CF6-DCEAAC82BDD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85F31B-D145-4BD9-A54B-96E8E681B170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>
            <a:extLst>
              <a:ext uri="{FF2B5EF4-FFF2-40B4-BE49-F238E27FC236}">
                <a16:creationId xmlns:a16="http://schemas.microsoft.com/office/drawing/2014/main" id="{883EB526-2712-4265-9BF4-5874AAB98515}"/>
              </a:ext>
            </a:extLst>
          </p:cNvPr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7D4DE0F-D1AF-4276-ADBB-A15A5BFE8CB9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DFA316F4-7F98-4275-AAEF-578596A2062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219BA2AF-DF75-4C32-85E3-CB62BA8F756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A86D27D2-3D87-4A30-89B6-7FAFD15E7EA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BD5DBA0-D1E0-4B8B-AF12-F77A29B64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33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>
            <a:extLst>
              <a:ext uri="{FF2B5EF4-FFF2-40B4-BE49-F238E27FC236}">
                <a16:creationId xmlns:a16="http://schemas.microsoft.com/office/drawing/2014/main" id="{60753701-EC64-455B-B060-1320051E3FE3}"/>
              </a:ext>
            </a:extLst>
          </p:cNvPr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BE861-C433-4078-A9A5-2C401EE3B270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3DD6575-0576-4AFA-9BC4-891ADAB845BD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>
            <a:extLst>
              <a:ext uri="{FF2B5EF4-FFF2-40B4-BE49-F238E27FC236}">
                <a16:creationId xmlns:a16="http://schemas.microsoft.com/office/drawing/2014/main" id="{C48532B4-0A1B-49CC-99AA-FE75395721EF}"/>
              </a:ext>
            </a:extLst>
          </p:cNvPr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>
            <a:extLst>
              <a:ext uri="{FF2B5EF4-FFF2-40B4-BE49-F238E27FC236}">
                <a16:creationId xmlns:a16="http://schemas.microsoft.com/office/drawing/2014/main" id="{32356412-5283-4799-9197-98AEACE613AC}"/>
              </a:ext>
            </a:extLst>
          </p:cNvPr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id="{4E421018-60A0-4F10-A9A6-A6EE3BBD8BF9}"/>
              </a:ext>
            </a:extLst>
          </p:cNvPr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>
            <a:extLst>
              <a:ext uri="{FF2B5EF4-FFF2-40B4-BE49-F238E27FC236}">
                <a16:creationId xmlns:a16="http://schemas.microsoft.com/office/drawing/2014/main" id="{9B17F2FA-61E0-4197-AD3A-2DE5104FF5C1}"/>
              </a:ext>
            </a:extLst>
          </p:cNvPr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>
            <a:extLst>
              <a:ext uri="{FF2B5EF4-FFF2-40B4-BE49-F238E27FC236}">
                <a16:creationId xmlns:a16="http://schemas.microsoft.com/office/drawing/2014/main" id="{1C86E54A-170E-4CA4-BE8B-1118DA74B7C4}"/>
              </a:ext>
            </a:extLst>
          </p:cNvPr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5976A4D-F088-4D08-ABB4-FDF23F9CA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01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2CF8FAE-6DBB-42F8-A821-12D15C788E8C}"/>
              </a:ext>
            </a:extLst>
          </p:cNvPr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958D3BC-E7F4-4914-8CAC-14D6BF0FFFB3}"/>
              </a:ext>
            </a:extLst>
          </p:cNvPr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53FC77-9263-4C53-8F22-D64EBC3880B1}"/>
              </a:ext>
            </a:extLst>
          </p:cNvPr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3BEEB7-FA72-410F-B92D-7D208F847B83}"/>
              </a:ext>
            </a:extLst>
          </p:cNvPr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2326B7-0E5A-F24B-8BE7-D5854504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3B942-3F1B-403C-8E85-6382B20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3AE5-CDDD-4CA4-8BCF-44DD4A71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383BD-F3E7-403E-84A3-6F01BCC2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A1635-4D35-4F49-9AAC-DA6F5F03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FD9E9-D991-439F-8738-F1CD489B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94C284-E105-48E5-B7ED-E6DDC39F64AA}"/>
              </a:ext>
            </a:extLst>
          </p:cNvPr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9773E7-896B-4ABE-A918-DD345AEA7B33}"/>
              </a:ext>
            </a:extLst>
          </p:cNvPr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1" r:id="rId9"/>
    <p:sldLayoutId id="2147483669" r:id="rId10"/>
    <p:sldLayoutId id="2147483671" r:id="rId11"/>
    <p:sldLayoutId id="2147483674" r:id="rId12"/>
    <p:sldLayoutId id="2147483654" r:id="rId13"/>
    <p:sldLayoutId id="2147483675" r:id="rId14"/>
    <p:sldLayoutId id="2147483672" r:id="rId15"/>
    <p:sldLayoutId id="2147483673" r:id="rId16"/>
    <p:sldLayoutId id="2147483659" r:id="rId17"/>
    <p:sldLayoutId id="2147483657" r:id="rId18"/>
    <p:sldLayoutId id="214748367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209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3D8B8-541B-475D-AED2-11349A7D54F0}"/>
              </a:ext>
            </a:extLst>
          </p:cNvPr>
          <p:cNvSpPr txBox="1">
            <a:spLocks/>
          </p:cNvSpPr>
          <p:nvPr/>
        </p:nvSpPr>
        <p:spPr>
          <a:xfrm>
            <a:off x="4331775" y="1907191"/>
            <a:ext cx="7021811" cy="176345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chemeClr val="accent1"/>
                </a:solidFill>
                <a:cs typeface="+mn-ea"/>
                <a:sym typeface="+mn-lt"/>
              </a:rPr>
              <a:t>Comparison among OSPF,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chemeClr val="accent1"/>
                </a:solidFill>
                <a:cs typeface="+mn-ea"/>
                <a:sym typeface="+mn-lt"/>
              </a:rPr>
              <a:t>IS-IS and EIGRP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FDA94B7-63AB-4449-B259-ABBFB1BD1237}"/>
              </a:ext>
            </a:extLst>
          </p:cNvPr>
          <p:cNvSpPr/>
          <p:nvPr/>
        </p:nvSpPr>
        <p:spPr>
          <a:xfrm>
            <a:off x="9192445" y="4972130"/>
            <a:ext cx="1854345" cy="45339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2023/10/27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C3E00A8-8903-4A5A-A029-8F960F6D2D2F}"/>
              </a:ext>
            </a:extLst>
          </p:cNvPr>
          <p:cNvGrpSpPr/>
          <p:nvPr/>
        </p:nvGrpSpPr>
        <p:grpSpPr>
          <a:xfrm>
            <a:off x="5922407" y="4244356"/>
            <a:ext cx="5214265" cy="453394"/>
            <a:chOff x="5238849" y="3869996"/>
            <a:chExt cx="2422340" cy="453394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464B2DD-202B-4386-8B6B-8E2DB09F7546}"/>
                </a:ext>
              </a:extLst>
            </p:cNvPr>
            <p:cNvSpPr txBox="1"/>
            <p:nvPr/>
          </p:nvSpPr>
          <p:spPr>
            <a:xfrm>
              <a:off x="5238849" y="3869996"/>
              <a:ext cx="835520" cy="45339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en" altLang="zh-CN" sz="2000" dirty="0" err="1">
                  <a:solidFill>
                    <a:schemeClr val="accent1"/>
                  </a:solidFill>
                  <a:cs typeface="+mn-ea"/>
                  <a:sym typeface="+mn-lt"/>
                </a:rPr>
                <a:t>hw</a:t>
              </a:r>
              <a:r>
                <a:rPr lang="en-US" altLang="zh-CN" sz="2000" dirty="0">
                  <a:solidFill>
                    <a:schemeClr val="accent1"/>
                  </a:solidFill>
                  <a:cs typeface="+mn-ea"/>
                  <a:sym typeface="+mn-lt"/>
                </a:rPr>
                <a:t>3</a:t>
              </a:r>
              <a:r>
                <a:rPr lang="en" altLang="zh-CN" sz="2000" dirty="0">
                  <a:solidFill>
                    <a:schemeClr val="accent1"/>
                  </a:solidFill>
                  <a:cs typeface="+mn-ea"/>
                  <a:sym typeface="+mn-lt"/>
                </a:rPr>
                <a:t>_group1_5</a:t>
              </a: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696F87A-50D9-4A47-8F75-C4FC6260D652}"/>
                </a:ext>
              </a:extLst>
            </p:cNvPr>
            <p:cNvSpPr/>
            <p:nvPr/>
          </p:nvSpPr>
          <p:spPr>
            <a:xfrm>
              <a:off x="6018106" y="3869996"/>
              <a:ext cx="1643083" cy="453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cs typeface="+mn-ea"/>
                  <a:sym typeface="+mn-lt"/>
                </a:rPr>
                <a:t>：侯云曦、谢伊凡、钟恒恺</a:t>
              </a:r>
              <a:endParaRPr lang="en-US" altLang="zh-CN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12F855B-6482-4247-8DD0-5666489F33A1}"/>
              </a:ext>
            </a:extLst>
          </p:cNvPr>
          <p:cNvCxnSpPr/>
          <p:nvPr/>
        </p:nvCxnSpPr>
        <p:spPr>
          <a:xfrm>
            <a:off x="11226555" y="4069080"/>
            <a:ext cx="0" cy="1404000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FB5DBC2-AF13-F144-BFAC-E6144CB2A4E1}"/>
              </a:ext>
            </a:extLst>
          </p:cNvPr>
          <p:cNvSpPr txBox="1"/>
          <p:nvPr/>
        </p:nvSpPr>
        <p:spPr>
          <a:xfrm>
            <a:off x="3892897" y="1027045"/>
            <a:ext cx="7899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Architecture of Computer Networks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10AF4E-686B-C646-903B-E249F23F1AC2}"/>
              </a:ext>
            </a:extLst>
          </p:cNvPr>
          <p:cNvSpPr txBox="1"/>
          <p:nvPr/>
        </p:nvSpPr>
        <p:spPr>
          <a:xfrm>
            <a:off x="4170844" y="30263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49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B0A2B60-56EE-7F43-A810-826018E601F3}"/>
              </a:ext>
            </a:extLst>
          </p:cNvPr>
          <p:cNvGrpSpPr/>
          <p:nvPr/>
        </p:nvGrpSpPr>
        <p:grpSpPr>
          <a:xfrm>
            <a:off x="2049502" y="2868376"/>
            <a:ext cx="3797117" cy="670120"/>
            <a:chOff x="2049502" y="2868376"/>
            <a:chExt cx="3797117" cy="67012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077F043-411E-4D3F-8F97-53504967427A}"/>
                </a:ext>
              </a:extLst>
            </p:cNvPr>
            <p:cNvSpPr txBox="1"/>
            <p:nvPr/>
          </p:nvSpPr>
          <p:spPr>
            <a:xfrm>
              <a:off x="2837417" y="2868376"/>
              <a:ext cx="3009202" cy="6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dirty="0">
                  <a:solidFill>
                    <a:schemeClr val="accent1"/>
                  </a:solidFill>
                  <a:cs typeface="+mn-ea"/>
                  <a:sym typeface="+mn-lt"/>
                </a:rPr>
                <a:t>Definition</a:t>
              </a:r>
              <a:endParaRPr lang="zh-CN" altLang="en-US" sz="3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E5B44729-1F7D-4AD6-B529-D0A4080C316D}"/>
                </a:ext>
              </a:extLst>
            </p:cNvPr>
            <p:cNvSpPr/>
            <p:nvPr/>
          </p:nvSpPr>
          <p:spPr>
            <a:xfrm>
              <a:off x="2049502" y="2931272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C1EFDB-6A7B-2E4E-9B29-A2E3CCF307C2}"/>
              </a:ext>
            </a:extLst>
          </p:cNvPr>
          <p:cNvGrpSpPr/>
          <p:nvPr/>
        </p:nvGrpSpPr>
        <p:grpSpPr>
          <a:xfrm>
            <a:off x="2049502" y="4142995"/>
            <a:ext cx="3797117" cy="670120"/>
            <a:chOff x="2049502" y="2868376"/>
            <a:chExt cx="3797117" cy="67012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D59E156-E570-E148-A50F-097EDA42C09C}"/>
                </a:ext>
              </a:extLst>
            </p:cNvPr>
            <p:cNvSpPr txBox="1"/>
            <p:nvPr/>
          </p:nvSpPr>
          <p:spPr>
            <a:xfrm>
              <a:off x="2837417" y="2868376"/>
              <a:ext cx="3009202" cy="6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dirty="0">
                  <a:solidFill>
                    <a:schemeClr val="accent1"/>
                  </a:solidFill>
                  <a:cs typeface="+mn-ea"/>
                  <a:sym typeface="+mn-lt"/>
                </a:rPr>
                <a:t>Glossary</a:t>
              </a:r>
              <a:endParaRPr lang="zh-CN" altLang="en-US" sz="3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779D914-CB63-634C-A14B-132B505CA901}"/>
                </a:ext>
              </a:extLst>
            </p:cNvPr>
            <p:cNvSpPr/>
            <p:nvPr/>
          </p:nvSpPr>
          <p:spPr>
            <a:xfrm>
              <a:off x="2049502" y="2931272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58EF0FE-4A9C-A74C-948A-0A501612B98E}"/>
              </a:ext>
            </a:extLst>
          </p:cNvPr>
          <p:cNvGrpSpPr/>
          <p:nvPr/>
        </p:nvGrpSpPr>
        <p:grpSpPr>
          <a:xfrm>
            <a:off x="7314229" y="2868376"/>
            <a:ext cx="3797117" cy="670120"/>
            <a:chOff x="2049502" y="2868376"/>
            <a:chExt cx="3797117" cy="670120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C87A71C-B58A-DD43-9ED9-0AF288BE8363}"/>
                </a:ext>
              </a:extLst>
            </p:cNvPr>
            <p:cNvSpPr txBox="1"/>
            <p:nvPr/>
          </p:nvSpPr>
          <p:spPr>
            <a:xfrm>
              <a:off x="2837417" y="2868376"/>
              <a:ext cx="3009202" cy="67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dirty="0">
                  <a:solidFill>
                    <a:schemeClr val="accent1"/>
                  </a:solidFill>
                  <a:cs typeface="+mn-ea"/>
                  <a:sym typeface="+mn-lt"/>
                </a:rPr>
                <a:t>Comparison</a:t>
              </a:r>
              <a:endParaRPr lang="zh-CN" altLang="en-US" sz="3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05FED40-4427-6B4E-9E4B-8BC1B4367EAE}"/>
                </a:ext>
              </a:extLst>
            </p:cNvPr>
            <p:cNvSpPr/>
            <p:nvPr/>
          </p:nvSpPr>
          <p:spPr>
            <a:xfrm>
              <a:off x="2049502" y="2931272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92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2444E6-8C84-657F-D43D-08AFBBF7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9E8569-147B-752B-5D6C-88E3E3EF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5" name="ï$ḻiḓê">
            <a:extLst>
              <a:ext uri="{FF2B5EF4-FFF2-40B4-BE49-F238E27FC236}">
                <a16:creationId xmlns:a16="http://schemas.microsoft.com/office/drawing/2014/main" id="{0BD484C3-857D-BE99-706C-5FE3052A8172}"/>
              </a:ext>
            </a:extLst>
          </p:cNvPr>
          <p:cNvSpPr/>
          <p:nvPr/>
        </p:nvSpPr>
        <p:spPr>
          <a:xfrm>
            <a:off x="323445" y="1532558"/>
            <a:ext cx="3222012" cy="3740910"/>
          </a:xfrm>
          <a:prstGeom prst="roundRect">
            <a:avLst>
              <a:gd name="adj" fmla="val 1434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ï$ḻiḓê">
            <a:extLst>
              <a:ext uri="{FF2B5EF4-FFF2-40B4-BE49-F238E27FC236}">
                <a16:creationId xmlns:a16="http://schemas.microsoft.com/office/drawing/2014/main" id="{41D726D2-0203-B435-3CDD-D5AF82E6991C}"/>
              </a:ext>
            </a:extLst>
          </p:cNvPr>
          <p:cNvSpPr/>
          <p:nvPr/>
        </p:nvSpPr>
        <p:spPr>
          <a:xfrm>
            <a:off x="4562446" y="1532558"/>
            <a:ext cx="3222012" cy="3740910"/>
          </a:xfrm>
          <a:prstGeom prst="roundRect">
            <a:avLst>
              <a:gd name="adj" fmla="val 1434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ï$ḻiḓê">
            <a:extLst>
              <a:ext uri="{FF2B5EF4-FFF2-40B4-BE49-F238E27FC236}">
                <a16:creationId xmlns:a16="http://schemas.microsoft.com/office/drawing/2014/main" id="{A34B7F6C-7C85-74D8-5BC3-222CD9599FB7}"/>
              </a:ext>
            </a:extLst>
          </p:cNvPr>
          <p:cNvSpPr/>
          <p:nvPr/>
        </p:nvSpPr>
        <p:spPr>
          <a:xfrm>
            <a:off x="8824515" y="1532558"/>
            <a:ext cx="3222012" cy="3740910"/>
          </a:xfrm>
          <a:prstGeom prst="roundRect">
            <a:avLst>
              <a:gd name="adj" fmla="val 1434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6366A8E-C972-7857-F8AA-0E367A6D09E6}"/>
              </a:ext>
            </a:extLst>
          </p:cNvPr>
          <p:cNvGrpSpPr/>
          <p:nvPr/>
        </p:nvGrpSpPr>
        <p:grpSpPr>
          <a:xfrm>
            <a:off x="4444603" y="2301122"/>
            <a:ext cx="153182" cy="1816049"/>
            <a:chOff x="11274277" y="3238826"/>
            <a:chExt cx="153182" cy="1816049"/>
          </a:xfrm>
        </p:grpSpPr>
        <p:sp>
          <p:nvSpPr>
            <p:cNvPr id="46" name="iṥḻîḓê">
              <a:extLst>
                <a:ext uri="{FF2B5EF4-FFF2-40B4-BE49-F238E27FC236}">
                  <a16:creationId xmlns:a16="http://schemas.microsoft.com/office/drawing/2014/main" id="{BD30F3CA-F405-B8B0-0FEB-8186ACA31791}"/>
                </a:ext>
              </a:extLst>
            </p:cNvPr>
            <p:cNvSpPr/>
            <p:nvPr/>
          </p:nvSpPr>
          <p:spPr>
            <a:xfrm flipH="1">
              <a:off x="11274277" y="3238826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AB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íŝľïďe">
              <a:extLst>
                <a:ext uri="{FF2B5EF4-FFF2-40B4-BE49-F238E27FC236}">
                  <a16:creationId xmlns:a16="http://schemas.microsoft.com/office/drawing/2014/main" id="{A35E0943-1A97-BE6D-23F0-57E5C2D51E25}"/>
                </a:ext>
              </a:extLst>
            </p:cNvPr>
            <p:cNvSpPr/>
            <p:nvPr/>
          </p:nvSpPr>
          <p:spPr>
            <a:xfrm flipH="1">
              <a:off x="11274277" y="4070259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AB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îŝḻïḋe">
              <a:extLst>
                <a:ext uri="{FF2B5EF4-FFF2-40B4-BE49-F238E27FC236}">
                  <a16:creationId xmlns:a16="http://schemas.microsoft.com/office/drawing/2014/main" id="{5B200752-E0CC-DE93-8576-684898012D5C}"/>
                </a:ext>
              </a:extLst>
            </p:cNvPr>
            <p:cNvSpPr/>
            <p:nvPr/>
          </p:nvSpPr>
          <p:spPr>
            <a:xfrm flipH="1">
              <a:off x="11274277" y="4901693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AB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0EEAC24-D0B4-2476-0761-8E986C920348}"/>
              </a:ext>
            </a:extLst>
          </p:cNvPr>
          <p:cNvGrpSpPr/>
          <p:nvPr/>
        </p:nvGrpSpPr>
        <p:grpSpPr>
          <a:xfrm>
            <a:off x="3433233" y="2304751"/>
            <a:ext cx="153182" cy="1816049"/>
            <a:chOff x="777401" y="3238826"/>
            <a:chExt cx="153182" cy="1816049"/>
          </a:xfrm>
        </p:grpSpPr>
        <p:sp>
          <p:nvSpPr>
            <p:cNvPr id="50" name="íşļîḓè">
              <a:extLst>
                <a:ext uri="{FF2B5EF4-FFF2-40B4-BE49-F238E27FC236}">
                  <a16:creationId xmlns:a16="http://schemas.microsoft.com/office/drawing/2014/main" id="{9383D0E1-0791-B0F8-4C51-47699EEBCF81}"/>
                </a:ext>
              </a:extLst>
            </p:cNvPr>
            <p:cNvSpPr/>
            <p:nvPr/>
          </p:nvSpPr>
          <p:spPr>
            <a:xfrm>
              <a:off x="777401" y="3238826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íṩ1íde">
              <a:extLst>
                <a:ext uri="{FF2B5EF4-FFF2-40B4-BE49-F238E27FC236}">
                  <a16:creationId xmlns:a16="http://schemas.microsoft.com/office/drawing/2014/main" id="{8AC3388D-CC14-459C-237E-FE9FF5E287C8}"/>
                </a:ext>
              </a:extLst>
            </p:cNvPr>
            <p:cNvSpPr/>
            <p:nvPr/>
          </p:nvSpPr>
          <p:spPr>
            <a:xfrm>
              <a:off x="777401" y="4070259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îSḷîḍé">
              <a:extLst>
                <a:ext uri="{FF2B5EF4-FFF2-40B4-BE49-F238E27FC236}">
                  <a16:creationId xmlns:a16="http://schemas.microsoft.com/office/drawing/2014/main" id="{E9F8FD34-1A7C-9E7E-21FB-D4B8A8B8C02B}"/>
                </a:ext>
              </a:extLst>
            </p:cNvPr>
            <p:cNvSpPr/>
            <p:nvPr/>
          </p:nvSpPr>
          <p:spPr>
            <a:xfrm>
              <a:off x="777401" y="4901693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3" name="弧形 52">
            <a:extLst>
              <a:ext uri="{FF2B5EF4-FFF2-40B4-BE49-F238E27FC236}">
                <a16:creationId xmlns:a16="http://schemas.microsoft.com/office/drawing/2014/main" id="{1DA8B4E8-3339-3408-611A-9F05D13BF2E0}"/>
              </a:ext>
            </a:extLst>
          </p:cNvPr>
          <p:cNvSpPr/>
          <p:nvPr/>
        </p:nvSpPr>
        <p:spPr>
          <a:xfrm>
            <a:off x="3315038" y="2294780"/>
            <a:ext cx="1356189" cy="497175"/>
          </a:xfrm>
          <a:prstGeom prst="arc">
            <a:avLst>
              <a:gd name="adj1" fmla="val 12260900"/>
              <a:gd name="adj2" fmla="val 20352371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弧形 53">
            <a:extLst>
              <a:ext uri="{FF2B5EF4-FFF2-40B4-BE49-F238E27FC236}">
                <a16:creationId xmlns:a16="http://schemas.microsoft.com/office/drawing/2014/main" id="{4EBC6F08-97B1-B9E5-FA0C-CDB633616A97}"/>
              </a:ext>
            </a:extLst>
          </p:cNvPr>
          <p:cNvSpPr/>
          <p:nvPr/>
        </p:nvSpPr>
        <p:spPr>
          <a:xfrm>
            <a:off x="3315038" y="3138731"/>
            <a:ext cx="1356189" cy="497175"/>
          </a:xfrm>
          <a:prstGeom prst="arc">
            <a:avLst>
              <a:gd name="adj1" fmla="val 12260900"/>
              <a:gd name="adj2" fmla="val 20352371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AF30923A-B763-EE06-9B53-887438EB4C7C}"/>
              </a:ext>
            </a:extLst>
          </p:cNvPr>
          <p:cNvSpPr/>
          <p:nvPr/>
        </p:nvSpPr>
        <p:spPr>
          <a:xfrm>
            <a:off x="3315038" y="3943323"/>
            <a:ext cx="1356189" cy="497175"/>
          </a:xfrm>
          <a:prstGeom prst="arc">
            <a:avLst>
              <a:gd name="adj1" fmla="val 12260900"/>
              <a:gd name="adj2" fmla="val 20352371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89168-3EFD-F966-FBBB-3363AD4061E7}"/>
              </a:ext>
            </a:extLst>
          </p:cNvPr>
          <p:cNvGrpSpPr/>
          <p:nvPr/>
        </p:nvGrpSpPr>
        <p:grpSpPr>
          <a:xfrm>
            <a:off x="8712231" y="2301122"/>
            <a:ext cx="153182" cy="1816049"/>
            <a:chOff x="11274277" y="3238826"/>
            <a:chExt cx="153182" cy="1816049"/>
          </a:xfrm>
        </p:grpSpPr>
        <p:sp>
          <p:nvSpPr>
            <p:cNvPr id="58" name="iṥḻîḓê">
              <a:extLst>
                <a:ext uri="{FF2B5EF4-FFF2-40B4-BE49-F238E27FC236}">
                  <a16:creationId xmlns:a16="http://schemas.microsoft.com/office/drawing/2014/main" id="{9ABB5113-C593-C715-AD9D-7A0B7D953659}"/>
                </a:ext>
              </a:extLst>
            </p:cNvPr>
            <p:cNvSpPr/>
            <p:nvPr/>
          </p:nvSpPr>
          <p:spPr>
            <a:xfrm flipH="1">
              <a:off x="11274277" y="3238826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AB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íŝľïďe">
              <a:extLst>
                <a:ext uri="{FF2B5EF4-FFF2-40B4-BE49-F238E27FC236}">
                  <a16:creationId xmlns:a16="http://schemas.microsoft.com/office/drawing/2014/main" id="{F01E8CB9-17B9-193B-F742-00EB77D1D0D6}"/>
                </a:ext>
              </a:extLst>
            </p:cNvPr>
            <p:cNvSpPr/>
            <p:nvPr/>
          </p:nvSpPr>
          <p:spPr>
            <a:xfrm flipH="1">
              <a:off x="11274277" y="4070259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AB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îŝḻïḋe">
              <a:extLst>
                <a:ext uri="{FF2B5EF4-FFF2-40B4-BE49-F238E27FC236}">
                  <a16:creationId xmlns:a16="http://schemas.microsoft.com/office/drawing/2014/main" id="{4AD795D3-F54E-ACC8-CC73-67A34421874D}"/>
                </a:ext>
              </a:extLst>
            </p:cNvPr>
            <p:cNvSpPr/>
            <p:nvPr/>
          </p:nvSpPr>
          <p:spPr>
            <a:xfrm flipH="1">
              <a:off x="11274277" y="4901693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AB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1BD6CD0-0EB4-562A-2C09-C7B48679A33C}"/>
              </a:ext>
            </a:extLst>
          </p:cNvPr>
          <p:cNvGrpSpPr/>
          <p:nvPr/>
        </p:nvGrpSpPr>
        <p:grpSpPr>
          <a:xfrm>
            <a:off x="7700861" y="2304751"/>
            <a:ext cx="153182" cy="1816049"/>
            <a:chOff x="777401" y="3238826"/>
            <a:chExt cx="153182" cy="1816049"/>
          </a:xfrm>
        </p:grpSpPr>
        <p:sp>
          <p:nvSpPr>
            <p:cNvPr id="62" name="íşļîḓè">
              <a:extLst>
                <a:ext uri="{FF2B5EF4-FFF2-40B4-BE49-F238E27FC236}">
                  <a16:creationId xmlns:a16="http://schemas.microsoft.com/office/drawing/2014/main" id="{70669D1D-8584-BF99-6E20-6DDDFF4C2975}"/>
                </a:ext>
              </a:extLst>
            </p:cNvPr>
            <p:cNvSpPr/>
            <p:nvPr/>
          </p:nvSpPr>
          <p:spPr>
            <a:xfrm>
              <a:off x="777401" y="3238826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íṩ1íde">
              <a:extLst>
                <a:ext uri="{FF2B5EF4-FFF2-40B4-BE49-F238E27FC236}">
                  <a16:creationId xmlns:a16="http://schemas.microsoft.com/office/drawing/2014/main" id="{91A6F146-3902-1F26-B71B-143DF8A7F314}"/>
                </a:ext>
              </a:extLst>
            </p:cNvPr>
            <p:cNvSpPr/>
            <p:nvPr/>
          </p:nvSpPr>
          <p:spPr>
            <a:xfrm>
              <a:off x="777401" y="4070259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îSḷîḍé">
              <a:extLst>
                <a:ext uri="{FF2B5EF4-FFF2-40B4-BE49-F238E27FC236}">
                  <a16:creationId xmlns:a16="http://schemas.microsoft.com/office/drawing/2014/main" id="{5E1CAD49-A849-2333-5CC7-B8FCA4E0E753}"/>
                </a:ext>
              </a:extLst>
            </p:cNvPr>
            <p:cNvSpPr/>
            <p:nvPr/>
          </p:nvSpPr>
          <p:spPr>
            <a:xfrm>
              <a:off x="777401" y="4901693"/>
              <a:ext cx="153182" cy="1531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>
                <a:lnSpc>
                  <a:spcPct val="15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5" name="弧形 64">
            <a:extLst>
              <a:ext uri="{FF2B5EF4-FFF2-40B4-BE49-F238E27FC236}">
                <a16:creationId xmlns:a16="http://schemas.microsoft.com/office/drawing/2014/main" id="{1DC02F11-CF5C-055F-F385-0B96A3FBB7D3}"/>
              </a:ext>
            </a:extLst>
          </p:cNvPr>
          <p:cNvSpPr/>
          <p:nvPr/>
        </p:nvSpPr>
        <p:spPr>
          <a:xfrm>
            <a:off x="7582666" y="2294780"/>
            <a:ext cx="1356189" cy="497175"/>
          </a:xfrm>
          <a:prstGeom prst="arc">
            <a:avLst>
              <a:gd name="adj1" fmla="val 12260900"/>
              <a:gd name="adj2" fmla="val 20352371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弧形 65">
            <a:extLst>
              <a:ext uri="{FF2B5EF4-FFF2-40B4-BE49-F238E27FC236}">
                <a16:creationId xmlns:a16="http://schemas.microsoft.com/office/drawing/2014/main" id="{35539404-4B70-CAF8-231E-4549F6C5CB26}"/>
              </a:ext>
            </a:extLst>
          </p:cNvPr>
          <p:cNvSpPr/>
          <p:nvPr/>
        </p:nvSpPr>
        <p:spPr>
          <a:xfrm>
            <a:off x="7582666" y="3138731"/>
            <a:ext cx="1356189" cy="497175"/>
          </a:xfrm>
          <a:prstGeom prst="arc">
            <a:avLst>
              <a:gd name="adj1" fmla="val 12260900"/>
              <a:gd name="adj2" fmla="val 20352371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7" name="弧形 66">
            <a:extLst>
              <a:ext uri="{FF2B5EF4-FFF2-40B4-BE49-F238E27FC236}">
                <a16:creationId xmlns:a16="http://schemas.microsoft.com/office/drawing/2014/main" id="{6010BB38-766F-B1D0-5A44-43EC6849D950}"/>
              </a:ext>
            </a:extLst>
          </p:cNvPr>
          <p:cNvSpPr/>
          <p:nvPr/>
        </p:nvSpPr>
        <p:spPr>
          <a:xfrm>
            <a:off x="7582666" y="3955989"/>
            <a:ext cx="1356189" cy="497175"/>
          </a:xfrm>
          <a:prstGeom prst="arc">
            <a:avLst>
              <a:gd name="adj1" fmla="val 12260900"/>
              <a:gd name="adj2" fmla="val 20352371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7CFA8A3-B083-D41A-74BF-652A56BA9345}"/>
              </a:ext>
            </a:extLst>
          </p:cNvPr>
          <p:cNvSpPr txBox="1"/>
          <p:nvPr/>
        </p:nvSpPr>
        <p:spPr>
          <a:xfrm>
            <a:off x="521794" y="1787236"/>
            <a:ext cx="26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OSPF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12E6F64-D9CA-8102-AC67-C2165EAE6817}"/>
              </a:ext>
            </a:extLst>
          </p:cNvPr>
          <p:cNvSpPr txBox="1"/>
          <p:nvPr/>
        </p:nvSpPr>
        <p:spPr>
          <a:xfrm>
            <a:off x="4872249" y="1787236"/>
            <a:ext cx="26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E1F2A"/>
                </a:solidFill>
                <a:latin typeface="ui-sans-serif"/>
              </a:rPr>
              <a:t>IS-IS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2967F25-2B99-D43D-03BB-9025850C7E68}"/>
              </a:ext>
            </a:extLst>
          </p:cNvPr>
          <p:cNvSpPr txBox="1"/>
          <p:nvPr/>
        </p:nvSpPr>
        <p:spPr>
          <a:xfrm>
            <a:off x="9134318" y="1791793"/>
            <a:ext cx="26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E1F2A"/>
                </a:solidFill>
                <a:latin typeface="ui-sans-serif"/>
              </a:rPr>
              <a:t>EIGRP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672630C-E708-DD88-6EF5-EA32340197DA}"/>
              </a:ext>
            </a:extLst>
          </p:cNvPr>
          <p:cNvSpPr txBox="1"/>
          <p:nvPr/>
        </p:nvSpPr>
        <p:spPr>
          <a:xfrm>
            <a:off x="403599" y="2122937"/>
            <a:ext cx="29114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E1F2A"/>
                </a:solidFill>
                <a:latin typeface="ui-sans-serif"/>
              </a:rPr>
              <a:t>1.</a:t>
            </a:r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 Open Shortest Path First</a:t>
            </a:r>
            <a:endParaRPr lang="en-US" altLang="zh-CN" dirty="0">
              <a:solidFill>
                <a:srgbClr val="1E1F2A"/>
              </a:solidFill>
              <a:latin typeface="ui-sans-serif"/>
            </a:endParaRPr>
          </a:p>
          <a:p>
            <a:r>
              <a:rPr lang="en-US" altLang="zh-CN" dirty="0">
                <a:solidFill>
                  <a:srgbClr val="1E1F2A"/>
                </a:solidFill>
                <a:latin typeface="ui-sans-serif"/>
              </a:rPr>
              <a:t>2.D</a:t>
            </a:r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etermine the most efficient path for data packets to travel from one network node to another. </a:t>
            </a:r>
          </a:p>
          <a:p>
            <a:r>
              <a:rPr lang="en-US" altLang="zh-CN" dirty="0">
                <a:solidFill>
                  <a:srgbClr val="1E1F2A"/>
                </a:solidFill>
                <a:latin typeface="ui-sans-serif"/>
              </a:rPr>
              <a:t>3.</a:t>
            </a:r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 each network node shares information about its connections and the state of those connections with other nodes in the network. </a:t>
            </a:r>
          </a:p>
          <a:p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B62DB3B-7235-E981-7A4D-8F91C590AE0D}"/>
              </a:ext>
            </a:extLst>
          </p:cNvPr>
          <p:cNvSpPr txBox="1"/>
          <p:nvPr/>
        </p:nvSpPr>
        <p:spPr>
          <a:xfrm>
            <a:off x="4634520" y="2120906"/>
            <a:ext cx="29114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E1F2A"/>
                </a:solidFill>
                <a:latin typeface="ui-sans-serif"/>
              </a:rPr>
              <a:t>1.</a:t>
            </a:r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 Intermediate System to Intermediate System</a:t>
            </a:r>
            <a:endParaRPr lang="en-US" altLang="zh-CN" dirty="0">
              <a:solidFill>
                <a:srgbClr val="1E1F2A"/>
              </a:solidFill>
              <a:latin typeface="ui-sans-serif"/>
            </a:endParaRPr>
          </a:p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1E1F2A"/>
                </a:solidFill>
                <a:latin typeface="ui-sans-serif"/>
              </a:rPr>
              <a:t> </a:t>
            </a:r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is known for its scalability, fast convergence, and support for multiple network protocols</a:t>
            </a:r>
          </a:p>
          <a:p>
            <a:r>
              <a:rPr lang="en-US" altLang="zh-CN" dirty="0">
                <a:solidFill>
                  <a:srgbClr val="1E1F2A"/>
                </a:solidFill>
                <a:latin typeface="ui-sans-serif"/>
              </a:rPr>
              <a:t>3.</a:t>
            </a:r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 each router in the network maintains a database of the network's topology.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113C7A1-6CE3-E891-16BF-84C68A6A49C6}"/>
              </a:ext>
            </a:extLst>
          </p:cNvPr>
          <p:cNvSpPr txBox="1"/>
          <p:nvPr/>
        </p:nvSpPr>
        <p:spPr>
          <a:xfrm>
            <a:off x="8975562" y="2111580"/>
            <a:ext cx="3070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1. Enhanced Interior Gateway Routing Protocol</a:t>
            </a:r>
          </a:p>
          <a:p>
            <a:r>
              <a:rPr lang="en-US" altLang="zh-CN" dirty="0">
                <a:solidFill>
                  <a:srgbClr val="1E1F2A"/>
                </a:solidFill>
                <a:latin typeface="ui-sans-serif"/>
              </a:rPr>
              <a:t>2. </a:t>
            </a:r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an advanced distance-vector routing protocol </a:t>
            </a:r>
          </a:p>
          <a:p>
            <a:r>
              <a:rPr lang="en-US" altLang="zh-CN" dirty="0">
                <a:solidFill>
                  <a:srgbClr val="1E1F2A"/>
                </a:solidFill>
                <a:latin typeface="ui-sans-serif"/>
              </a:rPr>
              <a:t>3. </a:t>
            </a:r>
            <a:r>
              <a:rPr lang="en-US" altLang="zh-CN" b="0" i="0" dirty="0">
                <a:solidFill>
                  <a:srgbClr val="1E1F2A"/>
                </a:solidFill>
                <a:effectLst/>
                <a:latin typeface="ui-sans-serif"/>
              </a:rPr>
              <a:t>uses a combination of distance-vector and link-state routing algorithms to determine the best path for data packets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92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8976-2F10-453C-990D-E81CC0E9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Comparison-Differences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D46F5B-491A-44A9-8EC6-2DB06B80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6D29968-BC0A-454C-9854-E4E46FC57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72820"/>
              </p:ext>
            </p:extLst>
          </p:nvPr>
        </p:nvGraphicFramePr>
        <p:xfrm>
          <a:off x="843280" y="1403984"/>
          <a:ext cx="108000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108342027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83264635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773412029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874230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ITEMS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OSPF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IS-IS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EIGRP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Organizations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Engineering Task Force (IETF)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Organization for Standardization (ISO)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6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 Type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Link-State routing protocols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Distance-Vector and Link-State protocol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4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requiring manual configuration of areas, routing levels, and other parameters.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adapt to network topologies.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4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VLSM Support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limited support for Variable Length Subnet Masking (VLSM).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flexible support for VLSM and CIDR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Bandwidth as its default metric but also supports other metric options.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Bandwidth and hop count as its metric.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complex metric that includes bandwidth, delay, reliability, load, and MTU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9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 Support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standards and can be implemented on devices from various vendors.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Primarily supported by Cisco devices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5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3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8976-2F10-453C-990D-E81CC0E9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Comparison-</a:t>
            </a:r>
            <a:r>
              <a:rPr lang="en" altLang="zh-CN" b="1" i="0" u="none" strike="noStrike" dirty="0">
                <a:effectLst/>
                <a:latin typeface="Söhne"/>
              </a:rPr>
              <a:t>Commonalities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D46F5B-491A-44A9-8EC6-2DB06B80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6D29968-BC0A-454C-9854-E4E46FC57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39985"/>
              </p:ext>
            </p:extLst>
          </p:nvPr>
        </p:nvGraphicFramePr>
        <p:xfrm>
          <a:off x="833120" y="1532524"/>
          <a:ext cx="1080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108342027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83264635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773412029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874230947"/>
                    </a:ext>
                  </a:extLst>
                </a:gridCol>
              </a:tblGrid>
              <a:tr h="504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ITEMS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OSPF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IS-IS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EIGRP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35223"/>
                  </a:ext>
                </a:extLst>
              </a:tr>
              <a:tr h="87091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zh-CN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all used for building and maintaining routing tables in internal networks, facilitating the routing of data packets within an organization.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65309"/>
                  </a:ext>
                </a:extLst>
              </a:tr>
              <a:tr h="87091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 Protocol Type</a:t>
                      </a:r>
                      <a:endParaRPr lang="zh-CN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Interior Gateway Protocols (IGPs), designed for routing within an organization's internal network.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49675"/>
                  </a:ext>
                </a:extLst>
              </a:tr>
              <a:tr h="87091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Convergence</a:t>
                      </a:r>
                      <a:endParaRPr lang="zh-CN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provide mechanisms for fast network convergence, adjusting routing quickly in response to network failures.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44113"/>
                  </a:ext>
                </a:extLst>
              </a:tr>
              <a:tr h="1202688"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for IPv4 and IPv6</a:t>
                      </a:r>
                      <a:endParaRPr lang="zh-CN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three protocols support both IPv4 and IPv6, making them suitable for mixed network environments.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17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AE119D-F03A-66E1-84ED-C702F1CC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4DBE87-2771-7243-7229-A2D9745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04 </a:t>
            </a:r>
            <a:r>
              <a:rPr lang="en" altLang="zh-CN" sz="36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Glossary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93CFDB-E02E-AAAD-DFD5-049DE1DBBE21}"/>
              </a:ext>
            </a:extLst>
          </p:cNvPr>
          <p:cNvSpPr txBox="1"/>
          <p:nvPr/>
        </p:nvSpPr>
        <p:spPr>
          <a:xfrm>
            <a:off x="771112" y="1226011"/>
            <a:ext cx="6085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  <a:latin typeface="PingFang SC"/>
              </a:rPr>
              <a:t>IGP</a:t>
            </a:r>
            <a:r>
              <a:rPr lang="zh-CN" altLang="en-US" dirty="0">
                <a:solidFill>
                  <a:schemeClr val="accent4"/>
                </a:solidFill>
                <a:latin typeface="PingFang SC"/>
              </a:rPr>
              <a:t>：</a:t>
            </a:r>
            <a:r>
              <a:rPr lang="zh-CN" altLang="en-US" dirty="0">
                <a:solidFill>
                  <a:srgbClr val="1E1F2A"/>
                </a:solidFill>
                <a:latin typeface="PingFang SC"/>
              </a:rPr>
              <a:t>内部网关协议</a:t>
            </a:r>
            <a:endParaRPr lang="en-US" altLang="zh-CN" dirty="0">
              <a:solidFill>
                <a:schemeClr val="accent4"/>
              </a:solidFill>
              <a:latin typeface="PingFang SC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  <a:latin typeface="PingFang SC"/>
              </a:rPr>
              <a:t>OSPF</a:t>
            </a:r>
            <a:r>
              <a:rPr lang="zh-CN" altLang="en-US" dirty="0">
                <a:solidFill>
                  <a:schemeClr val="accent4"/>
                </a:solidFill>
                <a:latin typeface="PingFang SC"/>
              </a:rPr>
              <a:t>：</a:t>
            </a:r>
            <a:r>
              <a:rPr lang="zh-CN" altLang="en-US" dirty="0">
                <a:solidFill>
                  <a:srgbClr val="1E1F2A"/>
                </a:solidFill>
                <a:latin typeface="PingFang SC"/>
              </a:rPr>
              <a:t>开放式最短路径优先</a:t>
            </a:r>
            <a:endParaRPr lang="en-US" altLang="zh-CN" dirty="0">
              <a:solidFill>
                <a:srgbClr val="1E1F2A"/>
              </a:solidFill>
              <a:latin typeface="PingFang SC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  <a:latin typeface="PingFang SC"/>
              </a:rPr>
              <a:t>RIP</a:t>
            </a:r>
            <a:r>
              <a:rPr lang="zh-CN" altLang="en-US" dirty="0">
                <a:solidFill>
                  <a:schemeClr val="accent4"/>
                </a:solidFill>
                <a:latin typeface="PingFang SC"/>
              </a:rPr>
              <a:t>：</a:t>
            </a:r>
            <a:r>
              <a:rPr lang="zh-CN" altLang="en-US" dirty="0">
                <a:solidFill>
                  <a:srgbClr val="1E1F2A"/>
                </a:solidFill>
                <a:latin typeface="PingFang SC"/>
              </a:rPr>
              <a:t>路由信息协议</a:t>
            </a:r>
            <a:r>
              <a:rPr lang="en-US" altLang="zh-CN" dirty="0">
                <a:solidFill>
                  <a:srgbClr val="1E1F2A"/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rgbClr val="1E1F2A"/>
                </a:solidFill>
                <a:latin typeface="PingFang SC"/>
              </a:rPr>
              <a:t>是一种内部网关协议</a:t>
            </a:r>
            <a:endParaRPr lang="en-US" altLang="zh-CN" dirty="0">
              <a:solidFill>
                <a:srgbClr val="1E1F2A"/>
              </a:solidFill>
              <a:latin typeface="PingFang SC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  <a:latin typeface="PingFang SC"/>
              </a:rPr>
              <a:t>EGP</a:t>
            </a:r>
            <a:r>
              <a:rPr lang="zh-CN" altLang="en-US" dirty="0">
                <a:solidFill>
                  <a:schemeClr val="accent4"/>
                </a:solidFill>
                <a:latin typeface="PingFang SC"/>
              </a:rPr>
              <a:t>：</a:t>
            </a:r>
            <a:r>
              <a:rPr lang="zh-CN" altLang="en-US" dirty="0">
                <a:solidFill>
                  <a:srgbClr val="1E1F2A"/>
                </a:solidFill>
                <a:latin typeface="PingFang SC"/>
              </a:rPr>
              <a:t>外部网关协议</a:t>
            </a:r>
            <a:endParaRPr lang="en-US" altLang="zh-CN" dirty="0">
              <a:solidFill>
                <a:srgbClr val="1E1F2A"/>
              </a:solidFill>
              <a:latin typeface="PingFang SC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  <a:latin typeface="PingFang SC"/>
              </a:rPr>
              <a:t>BGP</a:t>
            </a:r>
            <a:r>
              <a:rPr lang="zh-CN" altLang="en-US" dirty="0">
                <a:solidFill>
                  <a:schemeClr val="accent4"/>
                </a:solidFill>
                <a:latin typeface="PingFang SC"/>
              </a:rPr>
              <a:t>：</a:t>
            </a:r>
            <a:r>
              <a:rPr lang="zh-CN" altLang="en-US" dirty="0">
                <a:solidFill>
                  <a:srgbClr val="1E1F2A"/>
                </a:solidFill>
                <a:latin typeface="PingFang SC"/>
              </a:rPr>
              <a:t>边界网关协议</a:t>
            </a:r>
            <a:endParaRPr lang="en-US" altLang="zh-CN" dirty="0">
              <a:solidFill>
                <a:srgbClr val="1E1F2A"/>
              </a:solidFill>
              <a:latin typeface="PingFang SC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  <a:latin typeface="PingFang SC"/>
              </a:rPr>
              <a:t>SDN</a:t>
            </a:r>
            <a:r>
              <a:rPr lang="zh-CN" altLang="en-US" dirty="0">
                <a:solidFill>
                  <a:schemeClr val="accent4"/>
                </a:solidFill>
                <a:latin typeface="PingFang SC"/>
              </a:rPr>
              <a:t>：</a:t>
            </a:r>
            <a:r>
              <a:rPr lang="zh-CN" altLang="en-US" dirty="0">
                <a:solidFill>
                  <a:srgbClr val="1E1F2A"/>
                </a:solidFill>
                <a:latin typeface="PingFang SC"/>
              </a:rPr>
              <a:t>软件定义网络</a:t>
            </a:r>
            <a:endParaRPr lang="en-US" altLang="zh-CN" dirty="0">
              <a:solidFill>
                <a:srgbClr val="1E1F2A"/>
              </a:solidFill>
              <a:latin typeface="PingFang SC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  <a:latin typeface="PingFang SC"/>
              </a:rPr>
              <a:t>LS algorithms</a:t>
            </a:r>
            <a:r>
              <a:rPr lang="zh-CN" altLang="en-US" dirty="0">
                <a:solidFill>
                  <a:schemeClr val="accent4"/>
                </a:solidFill>
                <a:latin typeface="PingFang SC"/>
              </a:rPr>
              <a:t>：</a:t>
            </a:r>
            <a:r>
              <a:rPr lang="zh-CN" altLang="en-US" dirty="0">
                <a:solidFill>
                  <a:srgbClr val="1E1F2A"/>
                </a:solidFill>
                <a:latin typeface="PingFang SC"/>
              </a:rPr>
              <a:t>链路状态算法</a:t>
            </a:r>
            <a:endParaRPr lang="en-US" altLang="zh-CN" dirty="0">
              <a:solidFill>
                <a:srgbClr val="1E1F2A"/>
              </a:solidFill>
              <a:latin typeface="PingFang SC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  <a:latin typeface="PingFang SC"/>
              </a:rPr>
              <a:t>DV algorithms</a:t>
            </a:r>
            <a:r>
              <a:rPr lang="zh-CN" altLang="en-US" dirty="0">
                <a:solidFill>
                  <a:schemeClr val="accent4"/>
                </a:solidFill>
                <a:latin typeface="PingFang SC"/>
              </a:rPr>
              <a:t>：</a:t>
            </a:r>
            <a:r>
              <a:rPr lang="zh-CN" altLang="en-US" dirty="0">
                <a:solidFill>
                  <a:srgbClr val="1E1F2A"/>
                </a:solidFill>
                <a:latin typeface="PingFang SC"/>
              </a:rPr>
              <a:t>距离向量算法</a:t>
            </a:r>
            <a:endParaRPr lang="en-US" altLang="zh-CN" dirty="0">
              <a:solidFill>
                <a:srgbClr val="1E1F2A"/>
              </a:solidFill>
              <a:latin typeface="PingFang SC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  <a:latin typeface="PingFang SC"/>
              </a:rPr>
              <a:t>AS</a:t>
            </a:r>
            <a:r>
              <a:rPr lang="zh-CN" altLang="en-US" dirty="0">
                <a:solidFill>
                  <a:schemeClr val="accent4"/>
                </a:solidFill>
                <a:latin typeface="PingFang SC"/>
              </a:rPr>
              <a:t>：</a:t>
            </a:r>
            <a:r>
              <a:rPr lang="zh-CN" altLang="en-US" dirty="0">
                <a:solidFill>
                  <a:srgbClr val="1E1F2A"/>
                </a:solidFill>
                <a:latin typeface="PingFang SC"/>
              </a:rPr>
              <a:t>自治系统</a:t>
            </a:r>
            <a:endParaRPr lang="en-US" altLang="zh-CN" dirty="0">
              <a:solidFill>
                <a:srgbClr val="1E1F2A"/>
              </a:solidFill>
              <a:latin typeface="PingFang SC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  <a:latin typeface="PingFang SC"/>
              </a:rPr>
              <a:t>ASN</a:t>
            </a:r>
            <a:r>
              <a:rPr lang="zh-CN" altLang="en-US" dirty="0">
                <a:solidFill>
                  <a:schemeClr val="accent4"/>
                </a:solidFill>
                <a:latin typeface="PingFang SC"/>
              </a:rPr>
              <a:t>：</a:t>
            </a:r>
            <a:r>
              <a:rPr lang="zh-CN" altLang="en-US" dirty="0">
                <a:solidFill>
                  <a:srgbClr val="1E1F2A"/>
                </a:solidFill>
                <a:latin typeface="PingFang SC"/>
              </a:rPr>
              <a:t>自治系统编号</a:t>
            </a:r>
            <a:endParaRPr lang="en-US" altLang="zh-CN" dirty="0">
              <a:solidFill>
                <a:srgbClr val="1E1F2A"/>
              </a:solidFill>
              <a:latin typeface="PingFang SC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1EDBC5-D8D2-55A8-2B2C-58BB044C2E12}"/>
              </a:ext>
            </a:extLst>
          </p:cNvPr>
          <p:cNvSpPr txBox="1"/>
          <p:nvPr/>
        </p:nvSpPr>
        <p:spPr>
          <a:xfrm>
            <a:off x="6185338" y="1180615"/>
            <a:ext cx="6006662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</a:rPr>
              <a:t>LSU</a:t>
            </a:r>
            <a:r>
              <a:rPr lang="zh-CN" altLang="en-US" dirty="0">
                <a:solidFill>
                  <a:schemeClr val="accent4"/>
                </a:solidFill>
              </a:rPr>
              <a:t>：</a:t>
            </a:r>
            <a:r>
              <a:rPr lang="zh-CN" altLang="en-US" dirty="0"/>
              <a:t>链路状态更新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</a:rPr>
              <a:t>LSA</a:t>
            </a:r>
            <a:r>
              <a:rPr lang="zh-CN" altLang="en-US" dirty="0">
                <a:solidFill>
                  <a:schemeClr val="accent4"/>
                </a:solidFill>
              </a:rPr>
              <a:t>：</a:t>
            </a:r>
            <a:r>
              <a:rPr lang="zh-CN" altLang="en-US" dirty="0"/>
              <a:t>链路状态通告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</a:rPr>
              <a:t>IS-IS</a:t>
            </a:r>
            <a:r>
              <a:rPr lang="zh-CN" altLang="en-US" dirty="0">
                <a:solidFill>
                  <a:schemeClr val="accent4"/>
                </a:solidFill>
              </a:rPr>
              <a:t>：</a:t>
            </a:r>
            <a:r>
              <a:rPr lang="zh-CN" altLang="en-US" dirty="0"/>
              <a:t>中间系统到中间系统路由协议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</a:rPr>
              <a:t>CLNP</a:t>
            </a:r>
            <a:r>
              <a:rPr lang="zh-CN" altLang="en-US" dirty="0">
                <a:solidFill>
                  <a:schemeClr val="accent4"/>
                </a:solidFill>
              </a:rPr>
              <a:t>：</a:t>
            </a:r>
            <a:r>
              <a:rPr lang="zh-CN" altLang="en-US" dirty="0"/>
              <a:t>无连接网络协议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</a:rPr>
              <a:t>NSAP</a:t>
            </a:r>
            <a:r>
              <a:rPr lang="zh-CN" altLang="en-US" dirty="0">
                <a:solidFill>
                  <a:schemeClr val="accent4"/>
                </a:solidFill>
              </a:rPr>
              <a:t>：</a:t>
            </a:r>
            <a:r>
              <a:rPr lang="zh-CN" altLang="en-US" dirty="0"/>
              <a:t>网络服务接入点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</a:rPr>
              <a:t>LSDB</a:t>
            </a:r>
            <a:r>
              <a:rPr lang="zh-CN" altLang="en-US" dirty="0">
                <a:solidFill>
                  <a:schemeClr val="accent4"/>
                </a:solidFill>
              </a:rPr>
              <a:t>：</a:t>
            </a:r>
            <a:r>
              <a:rPr lang="zh-CN" altLang="en-US" dirty="0"/>
              <a:t>链路状态数据库	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</a:rPr>
              <a:t>EIGRP</a:t>
            </a:r>
            <a:r>
              <a:rPr lang="zh-CN" altLang="en-US" dirty="0">
                <a:solidFill>
                  <a:schemeClr val="accent4"/>
                </a:solidFill>
              </a:rPr>
              <a:t>：</a:t>
            </a:r>
            <a:r>
              <a:rPr lang="zh-CN" altLang="en-US" dirty="0"/>
              <a:t>增强内部网关路由协议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</a:rPr>
              <a:t>DUAL</a:t>
            </a:r>
            <a:r>
              <a:rPr lang="zh-CN" altLang="en-US" dirty="0">
                <a:solidFill>
                  <a:schemeClr val="accent4"/>
                </a:solidFill>
              </a:rPr>
              <a:t>（</a:t>
            </a:r>
            <a:r>
              <a:rPr lang="en-US" altLang="zh-CN" dirty="0">
                <a:solidFill>
                  <a:schemeClr val="accent4"/>
                </a:solidFill>
              </a:rPr>
              <a:t>Diffused Update Algorithm </a:t>
            </a:r>
            <a:r>
              <a:rPr lang="zh-CN" altLang="en-US" dirty="0">
                <a:solidFill>
                  <a:schemeClr val="accent4"/>
                </a:solidFill>
              </a:rPr>
              <a:t>）：</a:t>
            </a:r>
            <a:r>
              <a:rPr lang="zh-CN" altLang="en-US" dirty="0"/>
              <a:t>弥散更新算法，</a:t>
            </a:r>
            <a:r>
              <a:rPr lang="en-US" altLang="zh-CN" dirty="0"/>
              <a:t>EIGRP</a:t>
            </a:r>
            <a:r>
              <a:rPr lang="zh-CN" altLang="en-US" dirty="0"/>
              <a:t>组件之一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</a:rPr>
              <a:t>VLSM</a:t>
            </a:r>
            <a:r>
              <a:rPr lang="zh-CN" altLang="en-US" dirty="0">
                <a:solidFill>
                  <a:schemeClr val="accent4"/>
                </a:solidFill>
              </a:rPr>
              <a:t>：</a:t>
            </a:r>
            <a:r>
              <a:rPr lang="zh-CN" altLang="en-US" dirty="0"/>
              <a:t>可变长子网掩码</a:t>
            </a:r>
          </a:p>
        </p:txBody>
      </p:sp>
    </p:spTree>
    <p:extLst>
      <p:ext uri="{BB962C8B-B14F-4D97-AF65-F5344CB8AC3E}">
        <p14:creationId xmlns:p14="http://schemas.microsoft.com/office/powerpoint/2010/main" val="574803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33797</TotalTime>
  <Words>500</Words>
  <Application>Microsoft Office PowerPoint</Application>
  <PresentationFormat>宽屏</PresentationFormat>
  <Paragraphs>90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PingFang SC</vt:lpstr>
      <vt:lpstr>Söhne</vt:lpstr>
      <vt:lpstr>ui-sans-serif</vt:lpstr>
      <vt:lpstr>等线</vt:lpstr>
      <vt:lpstr>Microsoft YaHei</vt:lpstr>
      <vt:lpstr>Microsoft YaHei</vt:lpstr>
      <vt:lpstr>Arial</vt:lpstr>
      <vt:lpstr>Helvetica</vt:lpstr>
      <vt:lpstr>Office 主题​​</vt:lpstr>
      <vt:lpstr>1_OfficePLUS</vt:lpstr>
      <vt:lpstr>PowerPoint 演示文稿</vt:lpstr>
      <vt:lpstr>PowerPoint 演示文稿</vt:lpstr>
      <vt:lpstr>Definition</vt:lpstr>
      <vt:lpstr>Comparison-Differences</vt:lpstr>
      <vt:lpstr>Comparison-Commonalities</vt:lpstr>
      <vt:lpstr>04 Glossary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云曦 侯</cp:lastModifiedBy>
  <cp:revision>2999</cp:revision>
  <dcterms:created xsi:type="dcterms:W3CDTF">2018-12-16T05:38:48Z</dcterms:created>
  <dcterms:modified xsi:type="dcterms:W3CDTF">2023-10-26T15:16:10Z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