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8" r:id="rId9"/>
    <p:sldId id="266" r:id="rId10"/>
    <p:sldId id="269" r:id="rId11"/>
    <p:sldId id="270" r:id="rId12"/>
    <p:sldId id="271" r:id="rId13"/>
    <p:sldId id="262" r:id="rId14"/>
    <p:sldId id="265" r:id="rId15"/>
    <p:sldId id="26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A7F3-2377-422E-A0F4-9525148A2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D61EC-3D0D-49CB-895C-B53F434C6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91597-6187-43A4-BC03-33C07EAA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4F63-0952-4CBB-A9A8-D360647DB44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CE1CE-0821-4128-811A-2C300CC4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64FDA-823E-4799-A889-9AE1EFC7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0EC3-B137-473E-B3FB-BF2DF8423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1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9CCD-D922-4683-9948-0661AE89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5176F-ED58-45E6-AEAC-3738F9E7E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BDC1-9217-4FAE-8CAC-C2B1F81A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4F63-0952-4CBB-A9A8-D360647DB44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0EEA1-79BF-409E-B55F-686AB7E6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C873-0045-433F-9A57-47402DAE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0EC3-B137-473E-B3FB-BF2DF8423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4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64A22-A14D-4079-B59D-FC89BBB4E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D019C-740B-43E8-B1E5-359D22FBA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7AE79-A494-4050-9F12-ACE02C80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4F63-0952-4CBB-A9A8-D360647DB44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FEDAF-F98D-44A8-879E-969F3CCD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27873-B2A6-4E6D-99E9-E156A9DB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0EC3-B137-473E-B3FB-BF2DF8423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8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0A84-F8A8-419D-93AA-D5B23DE8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93286-E46D-4E39-AE56-1E397DF9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E904A-D091-45CA-B85A-D607B0D2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4F63-0952-4CBB-A9A8-D360647DB44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70C7C-6A34-4397-93BC-A2E44756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02A5D-A65B-4578-A887-46AACAAB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0EC3-B137-473E-B3FB-BF2DF8423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8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CB11-D2AC-4BDB-BB99-2DC64DFF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43B52-4909-4538-957F-4511F90FE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46E7-9EEA-4F18-936E-3FEF98C2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4F63-0952-4CBB-A9A8-D360647DB44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17B15-533F-4BD2-A6A6-6DA36927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C0496-1804-4EA7-8168-F90CFF4E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0EC3-B137-473E-B3FB-BF2DF8423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329A-0315-402E-9A3F-C8D2D56B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7B39-B499-4DA3-B092-C1B24CB6E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902A7-7336-43F3-9217-A66E1D02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8025E-6C6D-40B7-8A12-BDEB3C76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4F63-0952-4CBB-A9A8-D360647DB44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1CF0D-73EB-47E5-8BCA-781AA805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A4DC4-FB05-47A4-BB4D-D158E74D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0EC3-B137-473E-B3FB-BF2DF8423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3706-5A65-46E1-AAF9-0DC0F09E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D0239-362B-4376-8588-C864C01F5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30E40-CFA2-4AC4-A7B0-D69C93041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A4EDA-82B5-44BB-B4EF-3754BBF03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741E7-5F18-4A23-841A-5DB5A52CC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17FC5-46E0-4759-B20C-5848B2C8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4F63-0952-4CBB-A9A8-D360647DB44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EE057-B7C5-4682-B52D-AA0FEC0E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578FC-B567-4584-8985-377EB34F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0EC3-B137-473E-B3FB-BF2DF8423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9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478E-217A-4AAC-BB8C-ECE45173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2A27D-7793-499E-A305-C0A72841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4F63-0952-4CBB-A9A8-D360647DB44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1ECCB-E990-4627-BFED-ECCDFBED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999EB-AE9D-4003-B01F-22DCD117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0EC3-B137-473E-B3FB-BF2DF8423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44357-F53C-4457-A6C7-2E473168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4F63-0952-4CBB-A9A8-D360647DB44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64916-F9B5-4EF8-9DD3-2C7E32C0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09F23-32A7-4E66-8C46-C171A11B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0EC3-B137-473E-B3FB-BF2DF8423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34AD-5C2F-4C7E-9063-16188108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1362-834B-4CE6-B8A1-2D84DDD0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F138C-56A3-4C5F-9A75-42258C758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AA574-FE6F-4E18-874D-89FE6139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4F63-0952-4CBB-A9A8-D360647DB44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351A9-DC07-40E3-9DCC-6A2C4D97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2EC61-B480-4AF3-9DB8-33C00D70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0EC3-B137-473E-B3FB-BF2DF8423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7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507D-67B1-449A-AFF8-CF4BF724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D6C7E-238A-4263-BE08-30EAA7214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9CA7C-1989-49BC-8895-A2F583B9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1D66B-549F-4EA6-8525-88ACCB4C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4F63-0952-4CBB-A9A8-D360647DB44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76834-9182-49EB-830A-962B03B6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20A45-F14B-4801-8568-CD102697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20EC3-B137-473E-B3FB-BF2DF8423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02264-42A9-4D3C-BCD6-A9E0BC6F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C76DD-A493-4FA4-B965-2C699C823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EC61-3546-4639-A068-2CF49D27D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4F63-0952-4CBB-A9A8-D360647DB44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F84B4-0EE5-4B30-BD58-48B84418C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B9977-5DB5-45D0-83C8-AF2B4EB52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0EC3-B137-473E-B3FB-BF2DF8423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Ivendrakeo/CS4981-TBA-Scrap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ebluealliance.com/apidocs/v3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E9BC-7681-4FAA-905E-0B27002F2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CS 4981 Data Science</a:t>
            </a:r>
            <a:br>
              <a:rPr lang="en-US"/>
            </a:br>
            <a:r>
              <a:rPr lang="en-US"/>
              <a:t>TBA Final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1538F-388C-4E01-A8FC-29C62D2F9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/>
              <a:t>By Draven Schilling</a:t>
            </a:r>
            <a:endParaRPr lang="en-US" dirty="0"/>
          </a:p>
        </p:txBody>
      </p:sp>
      <p:pic>
        <p:nvPicPr>
          <p:cNvPr id="1026" name="Picture 2" descr="Image result for the blue alliance logo">
            <a:extLst>
              <a:ext uri="{FF2B5EF4-FFF2-40B4-BE49-F238E27FC236}">
                <a16:creationId xmlns:a16="http://schemas.microsoft.com/office/drawing/2014/main" id="{16EF2FD6-4F6A-4278-86A9-298D8FD2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12" y="5658812"/>
            <a:ext cx="1199188" cy="11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B40ECC-5D4C-4620-9867-3ED6489AFF00}"/>
              </a:ext>
            </a:extLst>
          </p:cNvPr>
          <p:cNvSpPr/>
          <p:nvPr/>
        </p:nvSpPr>
        <p:spPr>
          <a:xfrm>
            <a:off x="0" y="6148023"/>
            <a:ext cx="10939244" cy="4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5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B8CA-5B55-4487-AD4D-F98B2CDA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win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D3B1-7EDF-459F-B195-76F43E1B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 and match win rate is strongly correlated with number of wins as we would expect. This supports the traditional pick list model based on rank.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B150D-AE30-46BB-8A1C-DB8EC15F1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18" y="2719023"/>
            <a:ext cx="4926564" cy="3429000"/>
          </a:xfrm>
          <a:prstGeom prst="rect">
            <a:avLst/>
          </a:prstGeom>
        </p:spPr>
      </p:pic>
      <p:pic>
        <p:nvPicPr>
          <p:cNvPr id="5" name="Picture 2" descr="Image result for the blue alliance logo">
            <a:extLst>
              <a:ext uri="{FF2B5EF4-FFF2-40B4-BE49-F238E27FC236}">
                <a16:creationId xmlns:a16="http://schemas.microsoft.com/office/drawing/2014/main" id="{F7245174-2FB8-4372-A828-73BD90774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12" y="5658812"/>
            <a:ext cx="1199188" cy="11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90E0AC-DB46-49AE-90B6-DBA488974FCD}"/>
              </a:ext>
            </a:extLst>
          </p:cNvPr>
          <p:cNvSpPr/>
          <p:nvPr/>
        </p:nvSpPr>
        <p:spPr>
          <a:xfrm>
            <a:off x="0" y="6148023"/>
            <a:ext cx="10939244" cy="4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B8CA-5B55-4487-AD4D-F98B2CDA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TBA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D3B1-7EDF-459F-B195-76F43E1B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TBA interpreted statistics are not great predictors at the high level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Image result for the blue alliance logo">
            <a:extLst>
              <a:ext uri="{FF2B5EF4-FFF2-40B4-BE49-F238E27FC236}">
                <a16:creationId xmlns:a16="http://schemas.microsoft.com/office/drawing/2014/main" id="{F7245174-2FB8-4372-A828-73BD90774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12" y="5658812"/>
            <a:ext cx="1199188" cy="11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90E0AC-DB46-49AE-90B6-DBA488974FCD}"/>
              </a:ext>
            </a:extLst>
          </p:cNvPr>
          <p:cNvSpPr/>
          <p:nvPr/>
        </p:nvSpPr>
        <p:spPr>
          <a:xfrm>
            <a:off x="0" y="6148023"/>
            <a:ext cx="10939244" cy="4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7674F-6F41-4091-A8B8-349EB476D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96" y="2970688"/>
            <a:ext cx="3952463" cy="2620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E29D61-C433-4A6A-9383-2E934CE6B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2999500"/>
            <a:ext cx="3733800" cy="2563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69823E-A68F-4B5F-AA61-B70E5F6C5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53" y="2970688"/>
            <a:ext cx="3733800" cy="25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6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B8CA-5B55-4487-AD4D-F98B2CDA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D3B1-7EDF-459F-B195-76F43E1B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old a team is does not always make them better. Though only older teams are the most successful.</a:t>
            </a:r>
          </a:p>
        </p:txBody>
      </p:sp>
      <p:pic>
        <p:nvPicPr>
          <p:cNvPr id="5" name="Picture 2" descr="Image result for the blue alliance logo">
            <a:extLst>
              <a:ext uri="{FF2B5EF4-FFF2-40B4-BE49-F238E27FC236}">
                <a16:creationId xmlns:a16="http://schemas.microsoft.com/office/drawing/2014/main" id="{F7245174-2FB8-4372-A828-73BD90774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12" y="5658812"/>
            <a:ext cx="1199188" cy="11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90E0AC-DB46-49AE-90B6-DBA488974FCD}"/>
              </a:ext>
            </a:extLst>
          </p:cNvPr>
          <p:cNvSpPr/>
          <p:nvPr/>
        </p:nvSpPr>
        <p:spPr>
          <a:xfrm>
            <a:off x="0" y="6148023"/>
            <a:ext cx="10939244" cy="4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441F3-D898-4A3C-ADA0-7BE2022C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81643"/>
            <a:ext cx="4553336" cy="3205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505FDA-6AC0-4D80-B448-15DEBF152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42" y="2896701"/>
            <a:ext cx="4584039" cy="31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7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AD28-2E9E-4F48-9B1B-5D654398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5C95-2383-4EA8-B4BC-26CE0BA82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704"/>
            <a:ext cx="10515600" cy="4351338"/>
          </a:xfrm>
        </p:spPr>
        <p:txBody>
          <a:bodyPr/>
          <a:lstStyle/>
          <a:p>
            <a:r>
              <a:rPr lang="en-US" dirty="0"/>
              <a:t>Regression using blue banners as dependent variable</a:t>
            </a:r>
          </a:p>
          <a:p>
            <a:pPr lvl="1"/>
            <a:r>
              <a:rPr lang="en-US" dirty="0"/>
              <a:t>More so interested in feature detection and not end model</a:t>
            </a:r>
          </a:p>
          <a:p>
            <a:pPr lvl="1"/>
            <a:r>
              <a:rPr lang="en-US" dirty="0"/>
              <a:t>Awards, years attended, champ wins, match win rate</a:t>
            </a:r>
          </a:p>
        </p:txBody>
      </p:sp>
      <p:pic>
        <p:nvPicPr>
          <p:cNvPr id="4" name="Picture 2" descr="Image result for the blue alliance logo">
            <a:extLst>
              <a:ext uri="{FF2B5EF4-FFF2-40B4-BE49-F238E27FC236}">
                <a16:creationId xmlns:a16="http://schemas.microsoft.com/office/drawing/2014/main" id="{0057B22E-5180-4CE6-9520-C2B974AB1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12" y="5658812"/>
            <a:ext cx="1199188" cy="11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F158FF-B1C6-4AE5-A389-7DAB58BA57B9}"/>
              </a:ext>
            </a:extLst>
          </p:cNvPr>
          <p:cNvSpPr/>
          <p:nvPr/>
        </p:nvSpPr>
        <p:spPr>
          <a:xfrm>
            <a:off x="0" y="6148023"/>
            <a:ext cx="10939244" cy="4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E609C-2500-451E-A463-5A718CF09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50" y="2874761"/>
            <a:ext cx="3751262" cy="3273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889AE2-834D-42FB-9AAD-4C541446E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276" y="2982629"/>
            <a:ext cx="37052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0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BA47-5D9D-44FD-9041-63291CCF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6681-9BF2-4FC8-9942-609624E6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these methods on a yearly basis</a:t>
            </a:r>
          </a:p>
          <a:p>
            <a:r>
              <a:rPr lang="en-US" dirty="0"/>
              <a:t>Look at regional data</a:t>
            </a:r>
          </a:p>
          <a:p>
            <a:r>
              <a:rPr lang="en-US" dirty="0"/>
              <a:t>Inner team trends</a:t>
            </a:r>
          </a:p>
          <a:p>
            <a:r>
              <a:rPr lang="en-US" dirty="0"/>
              <a:t>Apply ML model to actual competition                                                          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48F01-4544-484C-AC5F-3BDE207A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1" y="4390050"/>
            <a:ext cx="6302760" cy="1034936"/>
          </a:xfrm>
          <a:prstGeom prst="rect">
            <a:avLst/>
          </a:prstGeom>
        </p:spPr>
      </p:pic>
      <p:pic>
        <p:nvPicPr>
          <p:cNvPr id="8" name="Picture 2" descr="Image result for the blue alliance logo">
            <a:extLst>
              <a:ext uri="{FF2B5EF4-FFF2-40B4-BE49-F238E27FC236}">
                <a16:creationId xmlns:a16="http://schemas.microsoft.com/office/drawing/2014/main" id="{5D079DDC-81D5-471D-83B1-12D4A36E8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12" y="5658812"/>
            <a:ext cx="1199188" cy="11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359F45-1C12-417F-B709-1A90C5F06345}"/>
              </a:ext>
            </a:extLst>
          </p:cNvPr>
          <p:cNvSpPr/>
          <p:nvPr/>
        </p:nvSpPr>
        <p:spPr>
          <a:xfrm>
            <a:off x="0" y="6148023"/>
            <a:ext cx="10939244" cy="4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 descr="Related image">
            <a:extLst>
              <a:ext uri="{FF2B5EF4-FFF2-40B4-BE49-F238E27FC236}">
                <a16:creationId xmlns:a16="http://schemas.microsoft.com/office/drawing/2014/main" id="{FACE745A-E771-4E00-9746-F9EC6B40D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23" y="770436"/>
            <a:ext cx="4446799" cy="330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C69508-25BB-47AE-8A50-F57D8B60E1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769"/>
          <a:stretch/>
        </p:blipFill>
        <p:spPr>
          <a:xfrm>
            <a:off x="6907001" y="4225228"/>
            <a:ext cx="2231277" cy="15116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8A169B-BB78-4694-BD97-C8C703B76E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650"/>
          <a:stretch/>
        </p:blipFill>
        <p:spPr>
          <a:xfrm>
            <a:off x="9122523" y="4161101"/>
            <a:ext cx="2231277" cy="154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6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3D97-B014-4CBC-9091-540ACC46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9D884-CADB-4F28-8EE2-A6F3C07C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historic data a useful predictor?</a:t>
            </a:r>
          </a:p>
          <a:p>
            <a:pPr lvl="1"/>
            <a:r>
              <a:rPr lang="en-US" dirty="0"/>
              <a:t>Better than TBA stats</a:t>
            </a:r>
          </a:p>
          <a:p>
            <a:pPr lvl="1"/>
            <a:r>
              <a:rPr lang="en-US" dirty="0"/>
              <a:t>Another factor to consider</a:t>
            </a:r>
          </a:p>
          <a:p>
            <a:endParaRPr lang="en-US" dirty="0"/>
          </a:p>
        </p:txBody>
      </p:sp>
      <p:pic>
        <p:nvPicPr>
          <p:cNvPr id="4" name="Picture 2" descr="Image result for the blue alliance logo">
            <a:extLst>
              <a:ext uri="{FF2B5EF4-FFF2-40B4-BE49-F238E27FC236}">
                <a16:creationId xmlns:a16="http://schemas.microsoft.com/office/drawing/2014/main" id="{2DDA1C69-8867-4434-A82B-61782792A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12" y="5658812"/>
            <a:ext cx="1199188" cy="11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1B4368-DE34-4DDF-9CAE-D335C883D09E}"/>
              </a:ext>
            </a:extLst>
          </p:cNvPr>
          <p:cNvSpPr/>
          <p:nvPr/>
        </p:nvSpPr>
        <p:spPr>
          <a:xfrm>
            <a:off x="0" y="6148023"/>
            <a:ext cx="10939244" cy="4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E5ACAD2-7C59-4FB2-93F5-3420D6772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6"/>
          <a:stretch/>
        </p:blipFill>
        <p:spPr bwMode="auto">
          <a:xfrm>
            <a:off x="9011538" y="2025164"/>
            <a:ext cx="289290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55DD798-59D2-45AA-A3C7-48E8465EA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263" y="2472539"/>
            <a:ext cx="370205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686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BC109-695D-41BC-AA3A-70221F2B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mage result for the blue alliance logo">
            <a:extLst>
              <a:ext uri="{FF2B5EF4-FFF2-40B4-BE49-F238E27FC236}">
                <a16:creationId xmlns:a16="http://schemas.microsoft.com/office/drawing/2014/main" id="{80A56391-B3AB-4DC8-BA0C-9FC391BEC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12" y="5658812"/>
            <a:ext cx="1199188" cy="11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3CB783-0725-4ED3-8336-C461DCDA82F7}"/>
              </a:ext>
            </a:extLst>
          </p:cNvPr>
          <p:cNvSpPr/>
          <p:nvPr/>
        </p:nvSpPr>
        <p:spPr>
          <a:xfrm>
            <a:off x="0" y="6148023"/>
            <a:ext cx="10939244" cy="4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8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1C95-EF21-46C0-B7CF-679D717D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FF00-D266-4585-8187-82DDF923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FRC?</a:t>
            </a:r>
          </a:p>
          <a:p>
            <a:r>
              <a:rPr lang="en-US" dirty="0"/>
              <a:t>Why scouting?</a:t>
            </a:r>
          </a:p>
          <a:p>
            <a:r>
              <a:rPr lang="en-US" dirty="0"/>
              <a:t>TBA API</a:t>
            </a:r>
          </a:p>
          <a:p>
            <a:endParaRPr lang="en-US" dirty="0"/>
          </a:p>
        </p:txBody>
      </p:sp>
      <p:pic>
        <p:nvPicPr>
          <p:cNvPr id="4" name="Picture 2" descr="Image result for the blue alliance logo">
            <a:extLst>
              <a:ext uri="{FF2B5EF4-FFF2-40B4-BE49-F238E27FC236}">
                <a16:creationId xmlns:a16="http://schemas.microsoft.com/office/drawing/2014/main" id="{2274AF7E-1C07-4090-9CEA-4E890F8EB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12" y="5658812"/>
            <a:ext cx="1199188" cy="11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C1FB9D-6A87-49D7-BB76-DF991CBE39B4}"/>
              </a:ext>
            </a:extLst>
          </p:cNvPr>
          <p:cNvSpPr/>
          <p:nvPr/>
        </p:nvSpPr>
        <p:spPr>
          <a:xfrm>
            <a:off x="0" y="6148023"/>
            <a:ext cx="10939244" cy="4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6127787-6CDF-4129-9937-B5F5DD26F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" r="28988"/>
          <a:stretch/>
        </p:blipFill>
        <p:spPr bwMode="auto">
          <a:xfrm>
            <a:off x="6277761" y="270704"/>
            <a:ext cx="4211273" cy="342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A6B5CDDC-B7E1-4592-A58C-639D6BDF0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5" r="12436"/>
          <a:stretch/>
        </p:blipFill>
        <p:spPr bwMode="auto">
          <a:xfrm>
            <a:off x="4315175" y="3864805"/>
            <a:ext cx="6677637" cy="214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8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991-330D-40D4-9B84-62F36953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/ Current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3D377-FC46-4A22-A13D-903911461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the most successful team?</a:t>
            </a:r>
          </a:p>
          <a:p>
            <a:pPr lvl="1"/>
            <a:r>
              <a:rPr lang="en-US" dirty="0"/>
              <a:t>Features to focus on year-to-year</a:t>
            </a:r>
          </a:p>
          <a:p>
            <a:r>
              <a:rPr lang="en-US" dirty="0"/>
              <a:t>Many FRC teams lack manpower for scouting</a:t>
            </a:r>
          </a:p>
          <a:p>
            <a:pPr lvl="1"/>
            <a:r>
              <a:rPr lang="en-US" dirty="0"/>
              <a:t>May need a picklist on demand</a:t>
            </a:r>
          </a:p>
          <a:p>
            <a:pPr lvl="1"/>
            <a:r>
              <a:rPr lang="en-US" dirty="0"/>
              <a:t>Many teams currently pick based on rank</a:t>
            </a:r>
          </a:p>
          <a:p>
            <a:r>
              <a:rPr lang="en-US" dirty="0"/>
              <a:t>Why do we care about picklists?</a:t>
            </a:r>
          </a:p>
          <a:p>
            <a:endParaRPr lang="en-US" dirty="0"/>
          </a:p>
        </p:txBody>
      </p:sp>
      <p:pic>
        <p:nvPicPr>
          <p:cNvPr id="4" name="Picture 2" descr="Image result for the blue alliance logo">
            <a:extLst>
              <a:ext uri="{FF2B5EF4-FFF2-40B4-BE49-F238E27FC236}">
                <a16:creationId xmlns:a16="http://schemas.microsoft.com/office/drawing/2014/main" id="{BB91064D-3B55-43DA-8DEE-D024D4073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12" y="5658812"/>
            <a:ext cx="1199188" cy="11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C9B6D3-DC85-4456-BA25-0D5D881D4395}"/>
              </a:ext>
            </a:extLst>
          </p:cNvPr>
          <p:cNvSpPr/>
          <p:nvPr/>
        </p:nvSpPr>
        <p:spPr>
          <a:xfrm>
            <a:off x="0" y="6148023"/>
            <a:ext cx="10939244" cy="4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6E55DC4-2040-477E-BFFB-093C46A23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4" t="20184" r="11225" b="2386"/>
          <a:stretch/>
        </p:blipFill>
        <p:spPr bwMode="auto">
          <a:xfrm>
            <a:off x="7726260" y="2674069"/>
            <a:ext cx="4236439" cy="284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90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8142-9036-432F-B5D8-C60D2C28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3D9D-A959-4720-AF95-83469AF27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requests  and JSON libraries</a:t>
            </a:r>
          </a:p>
          <a:p>
            <a:pPr lvl="1"/>
            <a:r>
              <a:rPr lang="en-US" dirty="0"/>
              <a:t>HTTPS requests to TBA endpoint</a:t>
            </a:r>
          </a:p>
          <a:p>
            <a:pPr lvl="1"/>
            <a:r>
              <a:rPr lang="en-US" dirty="0"/>
              <a:t>Team and event data</a:t>
            </a:r>
          </a:p>
          <a:p>
            <a:r>
              <a:rPr lang="en-US" dirty="0"/>
              <a:t>Attempt 1:</a:t>
            </a:r>
          </a:p>
          <a:p>
            <a:pPr lvl="1"/>
            <a:r>
              <a:rPr lang="en-US" dirty="0"/>
              <a:t>Missing data galore</a:t>
            </a:r>
          </a:p>
          <a:p>
            <a:r>
              <a:rPr lang="en-US" dirty="0"/>
              <a:t>Attempt 2: </a:t>
            </a:r>
          </a:p>
          <a:p>
            <a:pPr lvl="1"/>
            <a:r>
              <a:rPr lang="en-US" dirty="0"/>
              <a:t>EDA inconclusive</a:t>
            </a:r>
          </a:p>
          <a:p>
            <a:pPr lvl="1"/>
            <a:r>
              <a:rPr lang="en-US" dirty="0"/>
              <a:t>Entry per competition</a:t>
            </a:r>
          </a:p>
          <a:p>
            <a:pPr lvl="2"/>
            <a:r>
              <a:rPr lang="en-US" dirty="0"/>
              <a:t>unnecessary?</a:t>
            </a:r>
          </a:p>
          <a:p>
            <a:r>
              <a:rPr lang="en-US" dirty="0"/>
              <a:t>Attempt 3:</a:t>
            </a:r>
          </a:p>
          <a:p>
            <a:pPr lvl="1"/>
            <a:r>
              <a:rPr lang="en-US" dirty="0"/>
              <a:t>HL Team Summary Statistics</a:t>
            </a:r>
          </a:p>
          <a:p>
            <a:pPr lvl="1"/>
            <a:r>
              <a:rPr lang="en-US" dirty="0"/>
              <a:t>Good Enough?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15CAF-1E78-46C9-919E-DEA1DD23350A}"/>
              </a:ext>
            </a:extLst>
          </p:cNvPr>
          <p:cNvSpPr txBox="1"/>
          <p:nvPr/>
        </p:nvSpPr>
        <p:spPr>
          <a:xfrm>
            <a:off x="3546359" y="6325637"/>
            <a:ext cx="509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https://github.com/Ivendrakeo/CS4981-TBA-Scraper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F8ADF-6172-42AA-BD62-2868AFC81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468" y="4065275"/>
            <a:ext cx="4077049" cy="2020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B61D73-CC2D-4CC9-BB0C-C6719D872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695" y="278112"/>
            <a:ext cx="3065239" cy="37231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A2F7A9-757C-4582-B5E6-947150DFDB8B}"/>
              </a:ext>
            </a:extLst>
          </p:cNvPr>
          <p:cNvSpPr/>
          <p:nvPr/>
        </p:nvSpPr>
        <p:spPr>
          <a:xfrm>
            <a:off x="3776411" y="6033582"/>
            <a:ext cx="445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https://www.thebluealliance.com/apidocs/v3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8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D859-A645-4CD7-A446-8B3A1E89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Scraping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48758-3ECF-4A2C-AAED-2E9E3267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057" y="1907672"/>
            <a:ext cx="5891038" cy="4001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1CAAB-DBA3-4883-8B54-AB37C114A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04" y="1621862"/>
            <a:ext cx="4881318" cy="4406576"/>
          </a:xfrm>
          <a:prstGeom prst="rect">
            <a:avLst/>
          </a:prstGeom>
        </p:spPr>
      </p:pic>
      <p:pic>
        <p:nvPicPr>
          <p:cNvPr id="6" name="Picture 2" descr="Image result for the blue alliance logo">
            <a:extLst>
              <a:ext uri="{FF2B5EF4-FFF2-40B4-BE49-F238E27FC236}">
                <a16:creationId xmlns:a16="http://schemas.microsoft.com/office/drawing/2014/main" id="{5193B24F-17EB-4347-8E48-EC02842A8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12" y="5658812"/>
            <a:ext cx="1199188" cy="11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511A1B-0145-4F8E-8EFD-D400A12FBF49}"/>
              </a:ext>
            </a:extLst>
          </p:cNvPr>
          <p:cNvSpPr/>
          <p:nvPr/>
        </p:nvSpPr>
        <p:spPr>
          <a:xfrm>
            <a:off x="0" y="6148023"/>
            <a:ext cx="10939244" cy="4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3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E76D-C89B-4BCD-A275-88E0E0FD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BA00-F61E-4019-B7E8-76A6A5E7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TBA doesn’t facilitate team info</a:t>
            </a:r>
          </a:p>
          <a:p>
            <a:r>
              <a:rPr lang="en-US" dirty="0"/>
              <a:t>Pre-processing upon scraping</a:t>
            </a:r>
          </a:p>
          <a:p>
            <a:pPr lvl="1"/>
            <a:r>
              <a:rPr lang="en-US" dirty="0"/>
              <a:t>Win rate, avg OPR…</a:t>
            </a:r>
          </a:p>
          <a:p>
            <a:pPr lvl="1"/>
            <a:r>
              <a:rPr lang="en-US" dirty="0"/>
              <a:t>Reduce duplicated rows</a:t>
            </a:r>
          </a:p>
          <a:p>
            <a:pPr lvl="1"/>
            <a:r>
              <a:rPr lang="en-US" dirty="0"/>
              <a:t>Reduce pre-processing in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Missing Values</a:t>
            </a:r>
          </a:p>
          <a:p>
            <a:pPr lvl="1"/>
            <a:r>
              <a:rPr lang="en-US" dirty="0"/>
              <a:t>Only Categorical</a:t>
            </a:r>
          </a:p>
          <a:p>
            <a:pPr lvl="1"/>
            <a:r>
              <a:rPr lang="en-US" dirty="0"/>
              <a:t>Mean? Mode? Unknown?</a:t>
            </a:r>
          </a:p>
          <a:p>
            <a:endParaRPr lang="en-US" dirty="0"/>
          </a:p>
        </p:txBody>
      </p:sp>
      <p:pic>
        <p:nvPicPr>
          <p:cNvPr id="4" name="Picture 2" descr="Image result for the blue alliance logo">
            <a:extLst>
              <a:ext uri="{FF2B5EF4-FFF2-40B4-BE49-F238E27FC236}">
                <a16:creationId xmlns:a16="http://schemas.microsoft.com/office/drawing/2014/main" id="{7C38C10B-6771-4A87-927F-9C7B43F9D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12" y="5658812"/>
            <a:ext cx="1199188" cy="11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255D8A-393E-4588-B236-2E68FAF4702D}"/>
              </a:ext>
            </a:extLst>
          </p:cNvPr>
          <p:cNvSpPr/>
          <p:nvPr/>
        </p:nvSpPr>
        <p:spPr>
          <a:xfrm>
            <a:off x="0" y="6148023"/>
            <a:ext cx="10939244" cy="4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F2A2C-80CE-4BB5-B55C-D9CE7EF27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827" y="4267798"/>
            <a:ext cx="6424741" cy="11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4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63BE-884F-4275-8DDE-C109997C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What have we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5A3E-39B8-4157-99AB-06F1A8FD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TBA interpreted statistics are not great predictors at the high level</a:t>
            </a:r>
          </a:p>
          <a:p>
            <a:r>
              <a:rPr lang="en-US" dirty="0"/>
              <a:t>Rank and match win rate is strongly correlated with number of wins as we would expect. This supports the traditional pick list model based on rank.</a:t>
            </a:r>
          </a:p>
          <a:p>
            <a:r>
              <a:rPr lang="en-US" dirty="0"/>
              <a:t>How old a team is does not always make them better. Though only older teams are the most successful.</a:t>
            </a:r>
          </a:p>
          <a:p>
            <a:r>
              <a:rPr lang="en-US" dirty="0"/>
              <a:t>There may be regions of particularly successful teams, though further investigation is needed.</a:t>
            </a:r>
          </a:p>
        </p:txBody>
      </p:sp>
      <p:pic>
        <p:nvPicPr>
          <p:cNvPr id="4" name="Picture 2" descr="Image result for the blue alliance logo">
            <a:extLst>
              <a:ext uri="{FF2B5EF4-FFF2-40B4-BE49-F238E27FC236}">
                <a16:creationId xmlns:a16="http://schemas.microsoft.com/office/drawing/2014/main" id="{41542B9F-6574-40F3-978D-6C4BF99A8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12" y="5658812"/>
            <a:ext cx="1199188" cy="11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5C8857-4D4C-4187-A44C-232352456BF1}"/>
              </a:ext>
            </a:extLst>
          </p:cNvPr>
          <p:cNvSpPr/>
          <p:nvPr/>
        </p:nvSpPr>
        <p:spPr>
          <a:xfrm>
            <a:off x="0" y="6148023"/>
            <a:ext cx="10939244" cy="4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6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7BBEF-6891-4ABE-A6C0-BC119B40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534157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1BF7-6B0F-4AFD-93CA-6B9563208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What did we learn?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2" descr="Image result for the blue alliance logo">
            <a:extLst>
              <a:ext uri="{FF2B5EF4-FFF2-40B4-BE49-F238E27FC236}">
                <a16:creationId xmlns:a16="http://schemas.microsoft.com/office/drawing/2014/main" id="{CBC4E1D4-EC3B-4D11-9906-571530AD2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12" y="5658812"/>
            <a:ext cx="1199188" cy="11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6712061-1F47-407D-A8EB-22636CCA714E}"/>
              </a:ext>
            </a:extLst>
          </p:cNvPr>
          <p:cNvSpPr/>
          <p:nvPr/>
        </p:nvSpPr>
        <p:spPr>
          <a:xfrm>
            <a:off x="0" y="6148023"/>
            <a:ext cx="10939244" cy="4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CB337-29FF-4426-A6C6-94873B125685}"/>
              </a:ext>
            </a:extLst>
          </p:cNvPr>
          <p:cNvSpPr txBox="1"/>
          <p:nvPr/>
        </p:nvSpPr>
        <p:spPr>
          <a:xfrm>
            <a:off x="8375772" y="2497124"/>
            <a:ext cx="296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major take away’ s…</a:t>
            </a:r>
          </a:p>
        </p:txBody>
      </p:sp>
    </p:spTree>
    <p:extLst>
      <p:ext uri="{BB962C8B-B14F-4D97-AF65-F5344CB8AC3E}">
        <p14:creationId xmlns:p14="http://schemas.microsoft.com/office/powerpoint/2010/main" val="154505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6A0B-C33F-4E3B-9118-0E304FBB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wins vs win rate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93C5FA-1BEE-4FC1-807F-A40B72800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064434"/>
            <a:ext cx="4393475" cy="303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CE9F91-D15E-417D-B9B6-3EB4CC56D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770" y="3111700"/>
            <a:ext cx="4635704" cy="3036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503FB1-B041-4E49-A1C4-AE6EC5694872}"/>
              </a:ext>
            </a:extLst>
          </p:cNvPr>
          <p:cNvSpPr/>
          <p:nvPr/>
        </p:nvSpPr>
        <p:spPr>
          <a:xfrm>
            <a:off x="838199" y="1842980"/>
            <a:ext cx="102045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Total number of blue banners are going to be a better predictor (in our case) than average win rate</a:t>
            </a:r>
          </a:p>
        </p:txBody>
      </p:sp>
      <p:pic>
        <p:nvPicPr>
          <p:cNvPr id="7" name="Picture 2" descr="Image result for the blue alliance logo">
            <a:extLst>
              <a:ext uri="{FF2B5EF4-FFF2-40B4-BE49-F238E27FC236}">
                <a16:creationId xmlns:a16="http://schemas.microsoft.com/office/drawing/2014/main" id="{0A797E6E-C9D3-40FF-A9A7-40CF03BE4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12" y="5658812"/>
            <a:ext cx="1199188" cy="11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D92BB9-50A0-43C5-A9F8-C7220EEB3FD4}"/>
              </a:ext>
            </a:extLst>
          </p:cNvPr>
          <p:cNvSpPr/>
          <p:nvPr/>
        </p:nvSpPr>
        <p:spPr>
          <a:xfrm>
            <a:off x="0" y="6148023"/>
            <a:ext cx="10939244" cy="4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CS 4981 Data Science TBA Final Project</vt:lpstr>
      <vt:lpstr>Background</vt:lpstr>
      <vt:lpstr>Problem / Current Method</vt:lpstr>
      <vt:lpstr>Scraping Data</vt:lpstr>
      <vt:lpstr>Iterative Scraping</vt:lpstr>
      <vt:lpstr>Data Pre-Processing</vt:lpstr>
      <vt:lpstr>EDA - What have we learned?</vt:lpstr>
      <vt:lpstr>EDA</vt:lpstr>
      <vt:lpstr>Total wins vs win rate</vt:lpstr>
      <vt:lpstr>Match win rate</vt:lpstr>
      <vt:lpstr>TBA stats</vt:lpstr>
      <vt:lpstr>Team age</vt:lpstr>
      <vt:lpstr>ML Modeling</vt:lpstr>
      <vt:lpstr>Going Further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4981 Data Science TBA Final Project</dc:title>
  <dc:creator>Schilling, Draven</dc:creator>
  <cp:lastModifiedBy>Schilling, Draven</cp:lastModifiedBy>
  <cp:revision>1</cp:revision>
  <dcterms:created xsi:type="dcterms:W3CDTF">2019-11-11T05:38:21Z</dcterms:created>
  <dcterms:modified xsi:type="dcterms:W3CDTF">2019-11-11T05:38:39Z</dcterms:modified>
</cp:coreProperties>
</file>