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5" r:id="rId8"/>
    <p:sldId id="262" r:id="rId9"/>
    <p:sldId id="264"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mailto:ivet.buyaki@student.moringaschool.co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AVIATION ACCIDENT DATA ANALYSIS</a:t>
            </a:r>
            <a:endParaRPr dirty="0"/>
          </a:p>
        </p:txBody>
      </p:sp>
      <p:sp>
        <p:nvSpPr>
          <p:cNvPr id="60" name="Google Shape;60;p13"/>
          <p:cNvSpPr txBox="1">
            <a:spLocks noGrp="1"/>
          </p:cNvSpPr>
          <p:nvPr>
            <p:ph type="subTitle" idx="1"/>
          </p:nvPr>
        </p:nvSpPr>
        <p:spPr>
          <a:xfrm>
            <a:off x="510450" y="3182312"/>
            <a:ext cx="8123100" cy="8864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IVET BUYAKI</a:t>
            </a:r>
          </a:p>
          <a:p>
            <a:pPr marL="0" lvl="0" indent="0" algn="l" rtl="0">
              <a:spcBef>
                <a:spcPts val="0"/>
              </a:spcBef>
              <a:spcAft>
                <a:spcPts val="0"/>
              </a:spcAft>
              <a:buNone/>
            </a:pPr>
            <a:r>
              <a:rPr lang="en" dirty="0"/>
              <a:t>11</a:t>
            </a:r>
            <a:r>
              <a:rPr lang="en" baseline="30000" dirty="0"/>
              <a:t>TH</a:t>
            </a:r>
            <a:r>
              <a:rPr lang="en" dirty="0"/>
              <a:t> FEBRUARY 2025</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project entails </a:t>
            </a:r>
            <a:r>
              <a:rPr lang="en-US" dirty="0"/>
              <a:t>use of data cleaning, imputation, analysis, and visualization to generate insights for a business stakeholder</a:t>
            </a:r>
            <a:r>
              <a:rPr lang="en"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dirty="0"/>
              <a:t>Business Understanding</a:t>
            </a:r>
            <a:endParaRPr sz="2600" dirty="0"/>
          </a:p>
          <a:p>
            <a:pPr marL="457200" lvl="0" indent="-393700" algn="l" rtl="0">
              <a:spcBef>
                <a:spcPts val="0"/>
              </a:spcBef>
              <a:spcAft>
                <a:spcPts val="0"/>
              </a:spcAft>
              <a:buSzPts val="2600"/>
              <a:buChar char="●"/>
            </a:pPr>
            <a:r>
              <a:rPr lang="en" sz="2600" dirty="0"/>
              <a:t>Data Understanding</a:t>
            </a:r>
            <a:endParaRPr sz="2600" dirty="0"/>
          </a:p>
          <a:p>
            <a:pPr marL="457200" lvl="0" indent="-393700" algn="l" rtl="0">
              <a:spcBef>
                <a:spcPts val="0"/>
              </a:spcBef>
              <a:spcAft>
                <a:spcPts val="0"/>
              </a:spcAft>
              <a:buSzPts val="2600"/>
              <a:buChar char="●"/>
            </a:pPr>
            <a:r>
              <a:rPr lang="en-US" sz="2600" dirty="0"/>
              <a:t>Data Analysis</a:t>
            </a:r>
            <a:endParaRPr sz="2600" dirty="0"/>
          </a:p>
          <a:p>
            <a:pPr marL="457200" lvl="0" indent="-393700" algn="l" rtl="0">
              <a:spcBef>
                <a:spcPts val="0"/>
              </a:spcBef>
              <a:spcAft>
                <a:spcPts val="0"/>
              </a:spcAft>
              <a:buSzPts val="2600"/>
              <a:buChar char="●"/>
            </a:pPr>
            <a:r>
              <a:rPr lang="en-US" sz="2600" dirty="0"/>
              <a:t>Recommendations</a:t>
            </a:r>
            <a:endParaRPr sz="2600" dirty="0"/>
          </a:p>
          <a:p>
            <a:pPr marL="457200" lvl="0" indent="-393700" algn="l" rtl="0">
              <a:spcBef>
                <a:spcPts val="0"/>
              </a:spcBef>
              <a:spcAft>
                <a:spcPts val="0"/>
              </a:spcAft>
              <a:buSzPts val="2600"/>
              <a:buChar char="●"/>
            </a:pPr>
            <a:r>
              <a:rPr lang="en-US" sz="2600" dirty="0"/>
              <a:t>Next steps</a:t>
            </a:r>
          </a:p>
          <a:p>
            <a:pPr marL="457200" lvl="0" indent="-393700" algn="l" rtl="0">
              <a:spcBef>
                <a:spcPts val="0"/>
              </a:spcBef>
              <a:spcAft>
                <a:spcPts val="0"/>
              </a:spcAft>
              <a:buSzPts val="2600"/>
              <a:buChar char="●"/>
            </a:pPr>
            <a:r>
              <a:rPr lang="en-US" sz="2600" dirty="0"/>
              <a:t>Overview</a:t>
            </a:r>
          </a:p>
          <a:p>
            <a:pPr marL="457200" lvl="0" indent="-393700" algn="l" rtl="0">
              <a:spcBef>
                <a:spcPts val="0"/>
              </a:spcBef>
              <a:spcAft>
                <a:spcPts val="0"/>
              </a:spcAft>
              <a:buSzPts val="2600"/>
              <a:buChar char="●"/>
            </a:pPr>
            <a:endParaRPr lang="en-US" sz="2600" dirty="0"/>
          </a:p>
          <a:p>
            <a:pPr marL="63500" lvl="0" indent="0" algn="l" rtl="0">
              <a:spcBef>
                <a:spcPts val="0"/>
              </a:spcBef>
              <a:spcAft>
                <a:spcPts val="0"/>
              </a:spcAft>
              <a:buSzPts val="2600"/>
              <a:buNone/>
            </a:pPr>
            <a:endParaRPr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Understanding</a:t>
            </a:r>
            <a:endParaRPr dirty="0"/>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client aims to expand into new industries, with a focus on purchasing and operating airplanes for commercial and private enterprises. The project entails an analysis of aviation accident data from 1962-2023 with an objective of identifying the aircraft with the lowest risk.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Understanding</a:t>
            </a:r>
            <a:endParaRPr dirty="0"/>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The data set,obtained from Kaggle and issued by the </a:t>
            </a:r>
            <a:r>
              <a:rPr lang="en-US" dirty="0"/>
              <a:t>National Transportation Safety Board on accidents in the United States and international waters. It’s composed of different types of aircrafts, ranging from airplanes, helicopters, gliders to </a:t>
            </a:r>
            <a:r>
              <a:rPr lang="en-US" dirty="0" err="1"/>
              <a:t>Gyrocraft</a:t>
            </a:r>
            <a:r>
              <a:rPr lang="en-US" dirty="0"/>
              <a:t>. The data set captures the number of fatal, serious and minor injuries that occurred within that period as well as the possible influencing factors and prevailing conditions such as the weather. The raw data had 88,889 rows and 31 columns, on cleaning they reduced to 10011 rows and 25 columns. Some missing columns were dropped such as the schedule as they don’t have an impact on the analysis, while other missing values such as the number of injuries were imputed with the mean since the existing values seemed to be clustered around the mean.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a:t>
            </a:r>
            <a:endParaRPr dirty="0"/>
          </a:p>
        </p:txBody>
      </p:sp>
      <p:sp>
        <p:nvSpPr>
          <p:cNvPr id="90" name="Google Shape;90;p18"/>
          <p:cNvSpPr txBox="1">
            <a:spLocks noGrp="1"/>
          </p:cNvSpPr>
          <p:nvPr>
            <p:ph type="body" idx="1"/>
          </p:nvPr>
        </p:nvSpPr>
        <p:spPr>
          <a:xfrm>
            <a:off x="311700" y="949842"/>
            <a:ext cx="8520600" cy="361903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The aircraft categories data shows</a:t>
            </a:r>
          </a:p>
          <a:p>
            <a:pPr marL="0" lvl="0" indent="0" algn="l" rtl="0">
              <a:spcBef>
                <a:spcPts val="0"/>
              </a:spcBef>
              <a:spcAft>
                <a:spcPts val="1600"/>
              </a:spcAft>
              <a:buNone/>
            </a:pPr>
            <a:r>
              <a:rPr lang="en-US" sz="1400" dirty="0"/>
              <a:t>the three lowest average accident occurrences</a:t>
            </a:r>
          </a:p>
          <a:p>
            <a:pPr marL="0" lvl="0" indent="0" algn="l" rtl="0">
              <a:spcBef>
                <a:spcPts val="0"/>
              </a:spcBef>
              <a:spcAft>
                <a:spcPts val="1600"/>
              </a:spcAft>
              <a:buNone/>
            </a:pPr>
            <a:r>
              <a:rPr lang="en-US" sz="1400" dirty="0"/>
              <a:t>aircraft are the glider, airplane and helicopter.</a:t>
            </a:r>
            <a:endParaRPr sz="1400" dirty="0"/>
          </a:p>
        </p:txBody>
      </p:sp>
      <p:pic>
        <p:nvPicPr>
          <p:cNvPr id="3" name="Picture 2">
            <a:extLst>
              <a:ext uri="{FF2B5EF4-FFF2-40B4-BE49-F238E27FC236}">
                <a16:creationId xmlns:a16="http://schemas.microsoft.com/office/drawing/2014/main" id="{C136492D-E824-5719-7EE4-4FB5B698519B}"/>
              </a:ext>
            </a:extLst>
          </p:cNvPr>
          <p:cNvPicPr>
            <a:picLocks noChangeAspect="1"/>
          </p:cNvPicPr>
          <p:nvPr/>
        </p:nvPicPr>
        <p:blipFill>
          <a:blip r:embed="rId3"/>
          <a:stretch>
            <a:fillRect/>
          </a:stretch>
        </p:blipFill>
        <p:spPr>
          <a:xfrm>
            <a:off x="3777632" y="949842"/>
            <a:ext cx="4941067" cy="36930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0A48-119A-6D77-92B8-731BC921B593}"/>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2B4CEB1E-88DE-755B-777E-3F8F0F0A1597}"/>
              </a:ext>
            </a:extLst>
          </p:cNvPr>
          <p:cNvSpPr>
            <a:spLocks noGrp="1"/>
          </p:cNvSpPr>
          <p:nvPr>
            <p:ph type="body" idx="1"/>
          </p:nvPr>
        </p:nvSpPr>
        <p:spPr>
          <a:xfrm>
            <a:off x="311700" y="1017725"/>
            <a:ext cx="8520600" cy="3680750"/>
          </a:xfrm>
        </p:spPr>
        <p:txBody>
          <a:bodyPr/>
          <a:lstStyle/>
          <a:p>
            <a:r>
              <a:rPr lang="en-US" dirty="0"/>
              <a:t>Airplanes seem to be more </a:t>
            </a:r>
          </a:p>
          <a:p>
            <a:pPr marL="114300" indent="0">
              <a:buNone/>
            </a:pPr>
            <a:r>
              <a:rPr lang="en-US" dirty="0"/>
              <a:t>common, followed by helicopters</a:t>
            </a:r>
          </a:p>
          <a:p>
            <a:pPr marL="114300" indent="0">
              <a:buNone/>
            </a:pPr>
            <a:r>
              <a:rPr lang="en-US" dirty="0"/>
              <a:t> then the Weight-shifts.</a:t>
            </a:r>
          </a:p>
        </p:txBody>
      </p:sp>
      <p:pic>
        <p:nvPicPr>
          <p:cNvPr id="5" name="Picture 4">
            <a:extLst>
              <a:ext uri="{FF2B5EF4-FFF2-40B4-BE49-F238E27FC236}">
                <a16:creationId xmlns:a16="http://schemas.microsoft.com/office/drawing/2014/main" id="{CC44003E-A444-0CDC-B8E8-A51505877B69}"/>
              </a:ext>
            </a:extLst>
          </p:cNvPr>
          <p:cNvPicPr>
            <a:picLocks noChangeAspect="1"/>
          </p:cNvPicPr>
          <p:nvPr/>
        </p:nvPicPr>
        <p:blipFill>
          <a:blip r:embed="rId2"/>
          <a:stretch>
            <a:fillRect/>
          </a:stretch>
        </p:blipFill>
        <p:spPr>
          <a:xfrm>
            <a:off x="3827721" y="1017725"/>
            <a:ext cx="4798828" cy="3740645"/>
          </a:xfrm>
          <a:prstGeom prst="rect">
            <a:avLst/>
          </a:prstGeom>
        </p:spPr>
      </p:pic>
    </p:spTree>
    <p:extLst>
      <p:ext uri="{BB962C8B-B14F-4D97-AF65-F5344CB8AC3E}">
        <p14:creationId xmlns:p14="http://schemas.microsoft.com/office/powerpoint/2010/main" val="137297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and Recommendations</a:t>
            </a:r>
            <a:endParaRPr dirty="0"/>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sz="1200" dirty="0"/>
              <a:t> -The airplane is the most commonly used aircraft from the presented data set, followed by the helicopter.</a:t>
            </a:r>
          </a:p>
          <a:p>
            <a:pPr marL="285750" indent="-285750">
              <a:spcAft>
                <a:spcPts val="1600"/>
              </a:spcAft>
              <a:buFont typeface="Arial" panose="020B0604020202020204" pitchFamily="34" charset="0"/>
              <a:buChar char="•"/>
            </a:pPr>
            <a:r>
              <a:rPr lang="en-US" sz="1200" dirty="0"/>
              <a:t> -The average rate of occurrence/ mean of accidents of the airplane is almost at the same range as the other fewer planes. The three lowest are the glider, airplane and helicopter.</a:t>
            </a:r>
          </a:p>
          <a:p>
            <a:pPr marL="285750" indent="-285750">
              <a:spcAft>
                <a:spcPts val="1600"/>
              </a:spcAft>
              <a:buFont typeface="Arial" panose="020B0604020202020204" pitchFamily="34" charset="0"/>
              <a:buChar char="•"/>
            </a:pPr>
            <a:r>
              <a:rPr lang="en-US" sz="1200" dirty="0"/>
              <a:t> -A lot of accidents occurred when the Visual Meteorological condition was in place.</a:t>
            </a:r>
            <a:endParaRPr lang="en-US" sz="1400" dirty="0"/>
          </a:p>
          <a:p>
            <a:pPr marL="0" lvl="0" indent="0" algn="l" rtl="0">
              <a:spcBef>
                <a:spcPts val="0"/>
              </a:spcBef>
              <a:spcAft>
                <a:spcPts val="1600"/>
              </a:spcAft>
              <a:buNone/>
            </a:pPr>
            <a:r>
              <a:rPr lang="en-US" sz="1400" dirty="0"/>
              <a:t>RECOMMENDATIONS</a:t>
            </a:r>
          </a:p>
          <a:p>
            <a:pPr marL="0" lvl="0" indent="0" algn="l" rtl="0">
              <a:spcBef>
                <a:spcPts val="0"/>
              </a:spcBef>
              <a:spcAft>
                <a:spcPts val="1600"/>
              </a:spcAft>
              <a:buNone/>
            </a:pPr>
            <a:r>
              <a:rPr lang="en-US" sz="1400" dirty="0"/>
              <a:t>-</a:t>
            </a:r>
            <a:r>
              <a:rPr lang="en-US" sz="1200" dirty="0"/>
              <a:t>The three lowest risk aircraft are the airplane, helicopter and glider. This is from the analysis of the data set provided.</a:t>
            </a:r>
          </a:p>
          <a:p>
            <a:pPr marL="0" lvl="0" indent="0" algn="l" rtl="0">
              <a:spcBef>
                <a:spcPts val="0"/>
              </a:spcBef>
              <a:spcAft>
                <a:spcPts val="1600"/>
              </a:spcAft>
              <a:buNone/>
            </a:pPr>
            <a:r>
              <a:rPr lang="en-US" sz="1200" dirty="0"/>
              <a:t>-Further analysis and data be provided on the relation between the Visual Meteorological condition and accidents. Instrument Meteorological conditions seem to be a safer option.</a:t>
            </a:r>
          </a:p>
          <a:p>
            <a:pPr marL="0" lvl="0" indent="0" algn="l" rtl="0">
              <a:spcBef>
                <a:spcPts val="0"/>
              </a:spcBef>
              <a:spcAft>
                <a:spcPts val="1600"/>
              </a:spcAft>
              <a:buNone/>
            </a:pPr>
            <a:r>
              <a:rPr lang="en-US" sz="1200" dirty="0"/>
              <a:t>-Further research be done on the relation between the engine type and accident occurrence.</a:t>
            </a:r>
            <a:endParaRP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Email:</a:t>
            </a:r>
            <a:r>
              <a:rPr lang="en" sz="2000" dirty="0"/>
              <a:t> </a:t>
            </a:r>
            <a:r>
              <a:rPr lang="en-US" sz="2000" u="sng" dirty="0">
                <a:solidFill>
                  <a:schemeClr val="hlink"/>
                </a:solidFill>
                <a:hlinkClick r:id="rId3"/>
              </a:rPr>
              <a:t>ivet.buyaki@student.moringaschool.com</a:t>
            </a:r>
            <a:br>
              <a:rPr lang="en-US" sz="2000" u="sng" dirty="0">
                <a:solidFill>
                  <a:schemeClr val="hlink"/>
                </a:solidFill>
              </a:rPr>
            </a:br>
            <a:r>
              <a:rPr lang="en" sz="2000" b="1" dirty="0"/>
              <a:t>GitHub:</a:t>
            </a:r>
            <a:r>
              <a:rPr lang="en" sz="2000" dirty="0"/>
              <a:t> @Ivet566</a:t>
            </a:r>
            <a:endParaRPr sz="2000" dirty="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443</Words>
  <Application>Microsoft Office PowerPoint</Application>
  <PresentationFormat>On-screen Show (16:9)</PresentationFormat>
  <Paragraphs>35</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Proxima Nova</vt:lpstr>
      <vt:lpstr>Arial</vt:lpstr>
      <vt:lpstr>Spearmint</vt:lpstr>
      <vt:lpstr>AVIATION ACCIDENT DATA ANALYSIS</vt:lpstr>
      <vt:lpstr>Overview</vt:lpstr>
      <vt:lpstr>Outline</vt:lpstr>
      <vt:lpstr>Business Understanding</vt:lpstr>
      <vt:lpstr>Data Understanding</vt:lpstr>
      <vt:lpstr>Data Analysis</vt:lpstr>
      <vt:lpstr>Data Analysis</vt:lpstr>
      <vt:lpstr>Insights and Recommendations</vt:lpstr>
      <vt:lpstr>Thank You!  Email: ivet.buyaki@student.moringaschool.com GitHub: @Ivet566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User</cp:lastModifiedBy>
  <cp:revision>10</cp:revision>
  <dcterms:modified xsi:type="dcterms:W3CDTF">2025-02-11T08:09:33Z</dcterms:modified>
</cp:coreProperties>
</file>