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1" r:id="rId4"/>
    <p:sldId id="263" r:id="rId5"/>
    <p:sldId id="264" r:id="rId6"/>
    <p:sldId id="265" r:id="rId7"/>
    <p:sldId id="266" r:id="rId8"/>
    <p:sldId id="268" r:id="rId9"/>
    <p:sldId id="270"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CB7DD5-1F72-459E-929B-21783C334868}">
          <p14:sldIdLst>
            <p14:sldId id="256"/>
            <p14:sldId id="260"/>
            <p14:sldId id="261"/>
            <p14:sldId id="263"/>
            <p14:sldId id="264"/>
            <p14:sldId id="265"/>
            <p14:sldId id="266"/>
            <p14:sldId id="268"/>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D38FB1-6323-4BF3-8DC4-B943731C3786}" type="datetimeFigureOut">
              <a:rPr lang="en-US" smtClean="0"/>
              <a:t>5/11/2025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42042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38FB1-6323-4BF3-8DC4-B943731C3786}"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152386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295677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104687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96478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3262333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1119450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38FB1-6323-4BF3-8DC4-B943731C378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040719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38FB1-6323-4BF3-8DC4-B943731C378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22371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38FB1-6323-4BF3-8DC4-B943731C378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08295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113743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D38FB1-6323-4BF3-8DC4-B943731C3786}"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5342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D38FB1-6323-4BF3-8DC4-B943731C3786}"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318871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D38FB1-6323-4BF3-8DC4-B943731C3786}"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69500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38FB1-6323-4BF3-8DC4-B943731C3786}"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63958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38FB1-6323-4BF3-8DC4-B943731C3786}"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769427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38FB1-6323-4BF3-8DC4-B943731C3786}"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169973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D38FB1-6323-4BF3-8DC4-B943731C3786}" type="datetimeFigureOut">
              <a:rPr lang="en-US" smtClean="0"/>
              <a:t>5/11/2025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CDC106-637E-4FD6-AD82-F99DFECB7DC8}" type="slidenum">
              <a:rPr lang="en-US" smtClean="0"/>
              <a:t>‹#›</a:t>
            </a:fld>
            <a:endParaRPr lang="en-US"/>
          </a:p>
        </p:txBody>
      </p:sp>
    </p:spTree>
    <p:extLst>
      <p:ext uri="{BB962C8B-B14F-4D97-AF65-F5344CB8AC3E}">
        <p14:creationId xmlns:p14="http://schemas.microsoft.com/office/powerpoint/2010/main" val="40289705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becksddf/churn-in-telecoms-dataset/data" TargetMode="External"/><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6"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8"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9"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40"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41"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pic>
        <p:nvPicPr>
          <p:cNvPr id="9" name="Picture 8">
            <a:extLst>
              <a:ext uri="{FF2B5EF4-FFF2-40B4-BE49-F238E27FC236}">
                <a16:creationId xmlns:a16="http://schemas.microsoft.com/office/drawing/2014/main" id="{8DB82BDB-029C-0222-8082-0632FBFADC88}"/>
              </a:ext>
            </a:extLst>
          </p:cNvPr>
          <p:cNvPicPr>
            <a:picLocks noChangeAspect="1"/>
          </p:cNvPicPr>
          <p:nvPr/>
        </p:nvPicPr>
        <p:blipFill>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10391" b="6276"/>
          <a:stretch/>
        </p:blipFill>
        <p:spPr>
          <a:xfrm>
            <a:off x="20" y="10"/>
            <a:ext cx="12191980" cy="6857990"/>
          </a:xfrm>
          <a:prstGeom prst="rect">
            <a:avLst/>
          </a:prstGeom>
        </p:spPr>
      </p:pic>
      <p:grpSp>
        <p:nvGrpSpPr>
          <p:cNvPr id="43" name="Group 42">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4"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45"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46"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47"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48"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49"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10" name="TextBox 9">
            <a:extLst>
              <a:ext uri="{FF2B5EF4-FFF2-40B4-BE49-F238E27FC236}">
                <a16:creationId xmlns:a16="http://schemas.microsoft.com/office/drawing/2014/main" id="{76DF5B52-3373-4C15-0DAE-6FBCC3AB2F8B}"/>
              </a:ext>
            </a:extLst>
          </p:cNvPr>
          <p:cNvSpPr txBox="1"/>
          <p:nvPr/>
        </p:nvSpPr>
        <p:spPr>
          <a:xfrm>
            <a:off x="2928401" y="1380068"/>
            <a:ext cx="8574622" cy="2616199"/>
          </a:xfrm>
          <a:prstGeom prst="rect">
            <a:avLst/>
          </a:prstGeom>
        </p:spPr>
        <p:txBody>
          <a:bodyPr vert="horz" lIns="91440" tIns="45720" rIns="91440" bIns="45720" rtlCol="0" anchor="b">
            <a:normAutofit/>
          </a:bodyPr>
          <a:lstStyle/>
          <a:p>
            <a:pPr algn="r">
              <a:spcBef>
                <a:spcPct val="0"/>
              </a:spcBef>
              <a:spcAft>
                <a:spcPts val="600"/>
              </a:spcAft>
            </a:pPr>
            <a:r>
              <a:rPr lang="en-US" sz="6000" dirty="0">
                <a:ln w="3175" cmpd="sng">
                  <a:noFill/>
                </a:ln>
                <a:latin typeface="+mj-lt"/>
                <a:ea typeface="+mj-ea"/>
                <a:cs typeface="+mj-cs"/>
              </a:rPr>
              <a:t>SyriaTel Customer Churn analysis</a:t>
            </a:r>
          </a:p>
        </p:txBody>
      </p:sp>
      <p:sp>
        <p:nvSpPr>
          <p:cNvPr id="11" name="TextBox 10">
            <a:extLst>
              <a:ext uri="{FF2B5EF4-FFF2-40B4-BE49-F238E27FC236}">
                <a16:creationId xmlns:a16="http://schemas.microsoft.com/office/drawing/2014/main" id="{CB79276D-82E1-E75E-ECE0-4978049AFD8A}"/>
              </a:ext>
            </a:extLst>
          </p:cNvPr>
          <p:cNvSpPr txBox="1"/>
          <p:nvPr/>
        </p:nvSpPr>
        <p:spPr>
          <a:xfrm>
            <a:off x="4515377" y="3996267"/>
            <a:ext cx="6987645" cy="1388534"/>
          </a:xfrm>
          <a:prstGeom prst="rect">
            <a:avLst/>
          </a:prstGeom>
        </p:spPr>
        <p:txBody>
          <a:bodyPr vert="horz" lIns="91440" tIns="45720" rIns="91440" bIns="45720" rtlCol="0" anchor="t">
            <a:normAutofit/>
          </a:bodyPr>
          <a:lstStyle/>
          <a:p>
            <a:pPr algn="r">
              <a:spcBef>
                <a:spcPct val="20000"/>
              </a:spcBef>
              <a:spcAft>
                <a:spcPts val="600"/>
              </a:spcAft>
              <a:buClr>
                <a:schemeClr val="accent1">
                  <a:lumMod val="75000"/>
                </a:schemeClr>
              </a:buClr>
              <a:buSzPct val="145000"/>
            </a:pPr>
            <a:r>
              <a:rPr lang="en-US" sz="2100" b="1"/>
              <a:t> BY : IVET BUYAKI</a:t>
            </a:r>
          </a:p>
        </p:txBody>
      </p:sp>
    </p:spTree>
    <p:extLst>
      <p:ext uri="{BB962C8B-B14F-4D97-AF65-F5344CB8AC3E}">
        <p14:creationId xmlns:p14="http://schemas.microsoft.com/office/powerpoint/2010/main" val="58825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extBox 1">
            <a:extLst>
              <a:ext uri="{FF2B5EF4-FFF2-40B4-BE49-F238E27FC236}">
                <a16:creationId xmlns:a16="http://schemas.microsoft.com/office/drawing/2014/main" id="{79F91AA3-E572-DF26-547D-22C94136D803}"/>
              </a:ext>
            </a:extLst>
          </p:cNvPr>
          <p:cNvSpPr txBox="1"/>
          <p:nvPr/>
        </p:nvSpPr>
        <p:spPr>
          <a:xfrm>
            <a:off x="4850405" y="1396180"/>
            <a:ext cx="6698127" cy="3842570"/>
          </a:xfrm>
          <a:prstGeom prst="rect">
            <a:avLst/>
          </a:prstGeom>
        </p:spPr>
        <p:txBody>
          <a:bodyPr vert="horz" lIns="91440" tIns="45720" rIns="91440" bIns="45720" rtlCol="0" anchor="ctr">
            <a:normAutofit/>
          </a:bodyPr>
          <a:lstStyle/>
          <a:p>
            <a:pPr>
              <a:spcBef>
                <a:spcPct val="0"/>
              </a:spcBef>
              <a:spcAft>
                <a:spcPts val="600"/>
              </a:spcAft>
            </a:pPr>
            <a:r>
              <a:rPr lang="en-US" sz="6000">
                <a:ln w="3175" cmpd="sng">
                  <a:noFill/>
                </a:ln>
                <a:latin typeface="+mj-lt"/>
                <a:ea typeface="+mj-ea"/>
                <a:cs typeface="+mj-cs"/>
              </a:rPr>
              <a:t>THANK YOU!</a:t>
            </a:r>
          </a:p>
        </p:txBody>
      </p:sp>
    </p:spTree>
    <p:extLst>
      <p:ext uri="{BB962C8B-B14F-4D97-AF65-F5344CB8AC3E}">
        <p14:creationId xmlns:p14="http://schemas.microsoft.com/office/powerpoint/2010/main" val="292833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001F1E7-6880-ED65-8506-2113FE3CBEAC}"/>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a:solidFill>
                  <a:srgbClr val="FFFFFF"/>
                </a:solidFill>
              </a:rPr>
              <a:t>OVERVIEW</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B496C287-6BE0-AAAE-5F37-C2CFC02D34DF}"/>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r>
              <a:rPr lang="en-US" dirty="0"/>
              <a:t>The project entails building a classifier to assist the client, SyriaTel Telecommunications, in determining whether a customer will soon stop doing business with them. It also focuses on identifying patterns that indicate high probability of customers churning.</a:t>
            </a:r>
          </a:p>
        </p:txBody>
      </p:sp>
    </p:spTree>
    <p:extLst>
      <p:ext uri="{BB962C8B-B14F-4D97-AF65-F5344CB8AC3E}">
        <p14:creationId xmlns:p14="http://schemas.microsoft.com/office/powerpoint/2010/main" val="95538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AD582F-180D-AC86-51F5-7CD64D5961E0}"/>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a:solidFill>
                  <a:srgbClr val="FFFFFF"/>
                </a:solidFill>
              </a:rPr>
              <a:t>OBJECTIVES</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28E07A4E-4CF7-5ABB-5090-3E94408A848B}"/>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r>
              <a:rPr lang="en-US" dirty="0"/>
              <a:t>The client intends to minimize the resources spent on customers who don’t have an intention of staying with the company for the long haul. </a:t>
            </a:r>
          </a:p>
          <a:p>
            <a:pPr algn="l"/>
            <a:r>
              <a:rPr lang="en-US" dirty="0"/>
              <a:t>The project therefore focuses on:</a:t>
            </a:r>
          </a:p>
          <a:p>
            <a:pPr algn="l">
              <a:buFont typeface="Arial"/>
              <a:buChar char="•"/>
            </a:pPr>
            <a:r>
              <a:rPr lang="en-US" dirty="0"/>
              <a:t>Identifying factors that have a high relation with the customer churn rate</a:t>
            </a:r>
          </a:p>
          <a:p>
            <a:pPr algn="l">
              <a:buFont typeface="Arial"/>
              <a:buChar char="•"/>
            </a:pPr>
            <a:r>
              <a:rPr lang="en-US" dirty="0"/>
              <a:t>Developing a predictive model that uses above identified factors to predicted possibility of customers churning</a:t>
            </a:r>
          </a:p>
          <a:p>
            <a:pPr algn="l">
              <a:buFont typeface="Arial"/>
              <a:buChar char="•"/>
            </a:pPr>
            <a:r>
              <a:rPr lang="en-US" dirty="0"/>
              <a:t>Evaluating the performance of the model against an alternate model and fine tuning it for optimal performance.</a:t>
            </a:r>
          </a:p>
        </p:txBody>
      </p:sp>
    </p:spTree>
    <p:extLst>
      <p:ext uri="{BB962C8B-B14F-4D97-AF65-F5344CB8AC3E}">
        <p14:creationId xmlns:p14="http://schemas.microsoft.com/office/powerpoint/2010/main" val="144487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7D441E9-68F9-7E97-BC3D-52140CCAA635}"/>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sz="2500" dirty="0">
                <a:solidFill>
                  <a:srgbClr val="FFFFFF"/>
                </a:solidFill>
              </a:rPr>
              <a:t>DATA UNDERSTANDING</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E81B68E2-B1AB-4CA1-0AE5-49C5ECD0862D}"/>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r>
              <a:rPr lang="en-US" dirty="0"/>
              <a:t>The data set used is obtained from Kaggle and can be obtained by the following link: </a:t>
            </a:r>
            <a:r>
              <a:rPr lang="en-US" dirty="0">
                <a:hlinkClick r:id="rId3"/>
              </a:rPr>
              <a:t>https://www.kaggle.com/datasets/becksddf/churn-in-telecoms-dataset/data</a:t>
            </a:r>
            <a:endParaRPr lang="en-US" dirty="0"/>
          </a:p>
          <a:p>
            <a:pPr algn="l">
              <a:buFont typeface="Arial"/>
              <a:buChar char="•"/>
            </a:pPr>
            <a:r>
              <a:rPr lang="en-US" dirty="0"/>
              <a:t>There were no missing values in the data set, it had 3333 rows and 21 columns before any processing was done.</a:t>
            </a:r>
          </a:p>
          <a:p>
            <a:pPr algn="l">
              <a:buFont typeface="Arial"/>
              <a:buChar char="•"/>
            </a:pPr>
            <a:endParaRPr lang="en-US" dirty="0"/>
          </a:p>
          <a:p>
            <a:pPr algn="l">
              <a:buFont typeface="Arial"/>
              <a:buChar char="•"/>
            </a:pPr>
            <a:endParaRPr lang="en-US" dirty="0"/>
          </a:p>
        </p:txBody>
      </p:sp>
    </p:spTree>
    <p:extLst>
      <p:ext uri="{BB962C8B-B14F-4D97-AF65-F5344CB8AC3E}">
        <p14:creationId xmlns:p14="http://schemas.microsoft.com/office/powerpoint/2010/main" val="100464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557E7A4-938F-C035-F25F-1361DE011FC7}"/>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a:solidFill>
                  <a:srgbClr val="FFFFFF"/>
                </a:solidFill>
              </a:rPr>
              <a:t>MODELING</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D844E941-48E3-7C3B-0954-22030237051B}"/>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r>
              <a:rPr lang="en-US" dirty="0"/>
              <a:t>The models used in this case are classification models, as the intention is to determine whether a customer will drop off or not. </a:t>
            </a:r>
          </a:p>
          <a:p>
            <a:pPr algn="l">
              <a:buFont typeface="Arial"/>
              <a:buChar char="•"/>
            </a:pPr>
            <a:r>
              <a:rPr lang="en-US" dirty="0"/>
              <a:t>In this particular project we settled on the logistic regression and used the decision tree model as a comparison model.</a:t>
            </a:r>
          </a:p>
          <a:p>
            <a:pPr algn="l">
              <a:buFont typeface="Arial"/>
              <a:buChar char="•"/>
            </a:pPr>
            <a:r>
              <a:rPr lang="en-US" dirty="0"/>
              <a:t> The data set had several features and thus after determining their relation with the churn rate, among the influential features were customer service calls, total day charge, total day minutes.</a:t>
            </a:r>
          </a:p>
          <a:p>
            <a:pPr algn="l">
              <a:buFont typeface="Arial"/>
              <a:buChar char="•"/>
            </a:pPr>
            <a:endParaRPr lang="en-US" dirty="0"/>
          </a:p>
        </p:txBody>
      </p:sp>
    </p:spTree>
    <p:extLst>
      <p:ext uri="{BB962C8B-B14F-4D97-AF65-F5344CB8AC3E}">
        <p14:creationId xmlns:p14="http://schemas.microsoft.com/office/powerpoint/2010/main" val="212830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212EA0E-4299-5941-2AB0-9F52CE0B3C71}"/>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dirty="0">
                <a:solidFill>
                  <a:srgbClr val="FFFFFF"/>
                </a:solidFill>
              </a:rPr>
              <a:t>MODELING</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8CE34656-3683-CE5E-17AD-81BC90C5B46E}"/>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r>
              <a:rPr lang="en-US" dirty="0"/>
              <a:t>A number of steps were undertaken during modeling geared towards having a workable data set fit for creating a well performing model.</a:t>
            </a:r>
          </a:p>
          <a:p>
            <a:pPr algn="l"/>
            <a:r>
              <a:rPr lang="en-US" dirty="0"/>
              <a:t>These included:</a:t>
            </a:r>
          </a:p>
          <a:p>
            <a:pPr algn="l">
              <a:buFont typeface="Arial"/>
              <a:buChar char="•"/>
            </a:pPr>
            <a:r>
              <a:rPr lang="en-US" dirty="0"/>
              <a:t>1)Data encoding – converting data set to numerical values</a:t>
            </a:r>
          </a:p>
          <a:p>
            <a:pPr algn="l">
              <a:buFont typeface="Arial"/>
              <a:buChar char="•"/>
            </a:pPr>
            <a:r>
              <a:rPr lang="en-US" dirty="0"/>
              <a:t>2)Data scaling – to be on the same scale.</a:t>
            </a:r>
          </a:p>
          <a:p>
            <a:pPr algn="l">
              <a:buFont typeface="Arial"/>
              <a:buChar char="•"/>
            </a:pPr>
            <a:r>
              <a:rPr lang="en-US" dirty="0"/>
              <a:t>3)Data balancing – to prevent bias in prediction due to data set imbalance.</a:t>
            </a:r>
          </a:p>
        </p:txBody>
      </p:sp>
    </p:spTree>
    <p:extLst>
      <p:ext uri="{BB962C8B-B14F-4D97-AF65-F5344CB8AC3E}">
        <p14:creationId xmlns:p14="http://schemas.microsoft.com/office/powerpoint/2010/main" val="383423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C057C43-30A6-127C-8F5C-F8D8FE28353E}"/>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a:solidFill>
                  <a:srgbClr val="FFFFFF"/>
                </a:solidFill>
              </a:rPr>
              <a:t>EVALUATION</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D08ECE9F-C1BC-B193-8488-B0F0392C8AD7}"/>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r>
              <a:rPr lang="en-US" dirty="0"/>
              <a:t>Evaluation metrics used was the f1_score as it is a balance point of precision and recall.</a:t>
            </a:r>
          </a:p>
          <a:p>
            <a:pPr algn="l"/>
            <a:r>
              <a:rPr lang="en-US" dirty="0"/>
              <a:t> 1)Precision – depicts how correct the model is in predicting customer churn rate</a:t>
            </a:r>
          </a:p>
          <a:p>
            <a:pPr algn="l"/>
            <a:r>
              <a:rPr lang="en-US" dirty="0"/>
              <a:t> 2)Recall – depicts the accuracy of the model in picking all the customers who actually drop off.</a:t>
            </a:r>
          </a:p>
          <a:p>
            <a:pPr algn="l">
              <a:buFont typeface="Arial"/>
              <a:buChar char="•"/>
            </a:pPr>
            <a:r>
              <a:rPr lang="en-US" dirty="0"/>
              <a:t>The logistic regression model was chosen for its advantages such as being less prone to overfitting on data despite the fact that results obtained from the two models were the same.</a:t>
            </a:r>
          </a:p>
        </p:txBody>
      </p:sp>
    </p:spTree>
    <p:extLst>
      <p:ext uri="{BB962C8B-B14F-4D97-AF65-F5344CB8AC3E}">
        <p14:creationId xmlns:p14="http://schemas.microsoft.com/office/powerpoint/2010/main" val="342758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0"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1"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2"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3"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4"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46B3F58-D51D-B0AE-F1E8-3308826EA070}"/>
              </a:ext>
            </a:extLst>
          </p:cNvPr>
          <p:cNvSpPr>
            <a:spLocks noGrp="1"/>
          </p:cNvSpPr>
          <p:nvPr>
            <p:ph type="title"/>
          </p:nvPr>
        </p:nvSpPr>
        <p:spPr>
          <a:xfrm>
            <a:off x="1484312" y="685800"/>
            <a:ext cx="2812385" cy="1752599"/>
          </a:xfrm>
        </p:spPr>
        <p:txBody>
          <a:bodyPr vert="horz" lIns="91440" tIns="45720" rIns="91440" bIns="45720" rtlCol="0" anchor="ctr">
            <a:normAutofit/>
          </a:bodyPr>
          <a:lstStyle/>
          <a:p>
            <a:r>
              <a:rPr lang="en-US" sz="3200"/>
              <a:t>EVALUATION</a:t>
            </a:r>
          </a:p>
        </p:txBody>
      </p:sp>
      <p:sp>
        <p:nvSpPr>
          <p:cNvPr id="4" name="Text Placeholder 3">
            <a:extLst>
              <a:ext uri="{FF2B5EF4-FFF2-40B4-BE49-F238E27FC236}">
                <a16:creationId xmlns:a16="http://schemas.microsoft.com/office/drawing/2014/main" id="{02853551-1625-7C21-0723-FBE5B4D35D33}"/>
              </a:ext>
            </a:extLst>
          </p:cNvPr>
          <p:cNvSpPr>
            <a:spLocks noGrp="1"/>
          </p:cNvSpPr>
          <p:nvPr>
            <p:ph type="body" sz="half" idx="2"/>
          </p:nvPr>
        </p:nvSpPr>
        <p:spPr>
          <a:xfrm>
            <a:off x="1484310" y="2666999"/>
            <a:ext cx="2812387" cy="3124201"/>
          </a:xfrm>
        </p:spPr>
        <p:txBody>
          <a:bodyPr vert="horz" lIns="91440" tIns="45720" rIns="91440" bIns="45720" rtlCol="0" anchor="ctr">
            <a:normAutofit/>
          </a:bodyPr>
          <a:lstStyle/>
          <a:p>
            <a:pPr algn="l">
              <a:lnSpc>
                <a:spcPct val="90000"/>
              </a:lnSpc>
              <a:buFont typeface="Arial"/>
              <a:buChar char="•"/>
            </a:pPr>
            <a:r>
              <a:rPr lang="en-US" sz="1500" dirty="0"/>
              <a:t>The final f1_score obtained from the logistic regression model after all data processing was:</a:t>
            </a:r>
          </a:p>
          <a:p>
            <a:pPr algn="l">
              <a:lnSpc>
                <a:spcPct val="90000"/>
              </a:lnSpc>
            </a:pPr>
            <a:r>
              <a:rPr lang="en-US" sz="1500" dirty="0"/>
              <a:t> Train data – 0.65</a:t>
            </a:r>
          </a:p>
          <a:p>
            <a:pPr algn="l">
              <a:lnSpc>
                <a:spcPct val="90000"/>
              </a:lnSpc>
            </a:pPr>
            <a:r>
              <a:rPr lang="en-US" sz="1500" dirty="0"/>
              <a:t> Test data – 0.45</a:t>
            </a:r>
          </a:p>
          <a:p>
            <a:pPr algn="l">
              <a:lnSpc>
                <a:spcPct val="90000"/>
              </a:lnSpc>
              <a:buFont typeface="Arial"/>
              <a:buChar char="•"/>
            </a:pPr>
            <a:r>
              <a:rPr lang="en-US" sz="1500" dirty="0"/>
              <a:t>The accuracy of the model in performing predictions was found to be 0.82.</a:t>
            </a:r>
          </a:p>
          <a:p>
            <a:pPr algn="l">
              <a:lnSpc>
                <a:spcPct val="90000"/>
              </a:lnSpc>
              <a:buFont typeface="Arial"/>
              <a:buChar char="•"/>
            </a:pPr>
            <a:r>
              <a:rPr lang="en-US" sz="1500" dirty="0"/>
              <a:t>The variation in the f1_score can be explained by the unknown nature of the test data.</a:t>
            </a:r>
          </a:p>
        </p:txBody>
      </p:sp>
      <p:sp>
        <p:nvSpPr>
          <p:cNvPr id="26"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ED9645-E06C-1F60-EABF-E3CBBF92936E}"/>
              </a:ext>
            </a:extLst>
          </p:cNvPr>
          <p:cNvPicPr>
            <a:picLocks noGrp="1" noChangeAspect="1"/>
          </p:cNvPicPr>
          <p:nvPr>
            <p:ph idx="1"/>
          </p:nvPr>
        </p:nvPicPr>
        <p:blipFill>
          <a:blip r:embed="rId3"/>
          <a:stretch>
            <a:fillRect/>
          </a:stretch>
        </p:blipFill>
        <p:spPr>
          <a:xfrm>
            <a:off x="5312626" y="1011765"/>
            <a:ext cx="5494511" cy="4546708"/>
          </a:xfrm>
          <a:prstGeom prst="rect">
            <a:avLst/>
          </a:prstGeom>
        </p:spPr>
      </p:pic>
    </p:spTree>
    <p:extLst>
      <p:ext uri="{BB962C8B-B14F-4D97-AF65-F5344CB8AC3E}">
        <p14:creationId xmlns:p14="http://schemas.microsoft.com/office/powerpoint/2010/main" val="204220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D158571-39A1-6374-F125-224F58C71B91}"/>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sz="2200">
                <a:solidFill>
                  <a:srgbClr val="FFFFFF"/>
                </a:solidFill>
              </a:rPr>
              <a:t>RECOMMENDATION</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D589F32F-5A5B-3D8E-5D10-120DB2D1984D}"/>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endParaRPr lang="en-US" dirty="0"/>
          </a:p>
          <a:p>
            <a:pPr algn="l">
              <a:buFont typeface="Arial"/>
              <a:buChar char="•"/>
            </a:pPr>
            <a:r>
              <a:rPr lang="en-US" dirty="0"/>
              <a:t>Further tuning be done to improve the performance of the model especially with regards to the f1-score.</a:t>
            </a:r>
          </a:p>
          <a:p>
            <a:pPr algn="l">
              <a:buFont typeface="Arial"/>
              <a:buChar char="•"/>
            </a:pPr>
            <a:r>
              <a:rPr lang="en-US" dirty="0"/>
              <a:t>More focus can be put into modifying or upgrading some customer features that have high correlation with the churn rate, such as customer service calls, total day charge, total day minutes</a:t>
            </a:r>
          </a:p>
          <a:p>
            <a:pPr algn="l">
              <a:buFont typeface="Arial"/>
              <a:buChar char="•"/>
            </a:pPr>
            <a:r>
              <a:rPr lang="en-US" dirty="0"/>
              <a:t>More classification models can be used to further predict the data set with an aim of attaining the most efficient model.</a:t>
            </a:r>
          </a:p>
        </p:txBody>
      </p:sp>
    </p:spTree>
    <p:extLst>
      <p:ext uri="{BB962C8B-B14F-4D97-AF65-F5344CB8AC3E}">
        <p14:creationId xmlns:p14="http://schemas.microsoft.com/office/powerpoint/2010/main" val="2821577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Metadata/LabelInfo.xml><?xml version="1.0" encoding="utf-8"?>
<clbl:labelList xmlns:clbl="http://schemas.microsoft.com/office/2020/mipLabelMetadata">
  <clbl:label id="{3b17afdc-1639-4c16-803b-66671fba3b73}" enabled="1" method="Privileged" siteId="{9e52d672-a711-4a65-ad96-286a3703d96e}" contentBits="0" removed="0"/>
</clbl:labelList>
</file>

<file path=docProps/app.xml><?xml version="1.0" encoding="utf-8"?>
<Properties xmlns="http://schemas.openxmlformats.org/officeDocument/2006/extended-properties" xmlns:vt="http://schemas.openxmlformats.org/officeDocument/2006/docPropsVTypes">
  <Template>TM03457496[[fn=Parallax]]</Template>
  <TotalTime>1279</TotalTime>
  <Words>561</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PowerPoint Presentation</vt:lpstr>
      <vt:lpstr>OVERVIEW</vt:lpstr>
      <vt:lpstr>OBJECTIVES</vt:lpstr>
      <vt:lpstr>DATA UNDERSTANDING</vt:lpstr>
      <vt:lpstr>MODELING</vt:lpstr>
      <vt:lpstr>MODELING</vt:lpstr>
      <vt:lpstr>EVALUATION</vt:lpstr>
      <vt:lpstr>EVALUATION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14</cp:revision>
  <dcterms:created xsi:type="dcterms:W3CDTF">2025-05-09T05:55:58Z</dcterms:created>
  <dcterms:modified xsi:type="dcterms:W3CDTF">2025-05-11T01:07:50Z</dcterms:modified>
</cp:coreProperties>
</file>